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337" r:id="rId4"/>
    <p:sldId id="462" r:id="rId5"/>
    <p:sldId id="463" r:id="rId6"/>
    <p:sldId id="340" r:id="rId7"/>
    <p:sldId id="464" r:id="rId8"/>
    <p:sldId id="465" r:id="rId9"/>
    <p:sldId id="466" r:id="rId10"/>
    <p:sldId id="467" r:id="rId11"/>
    <p:sldId id="468" r:id="rId12"/>
    <p:sldId id="469"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470"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6" r:id="rId50"/>
    <p:sldId id="275" r:id="rId51"/>
    <p:sldId id="277" r:id="rId52"/>
    <p:sldId id="278" r:id="rId53"/>
    <p:sldId id="279" r:id="rId54"/>
    <p:sldId id="280" r:id="rId55"/>
    <p:sldId id="281" r:id="rId56"/>
    <p:sldId id="282" r:id="rId57"/>
    <p:sldId id="283" r:id="rId58"/>
    <p:sldId id="447" r:id="rId59"/>
    <p:sldId id="448" r:id="rId60"/>
    <p:sldId id="333" r:id="rId61"/>
    <p:sldId id="449" r:id="rId62"/>
    <p:sldId id="450" r:id="rId63"/>
    <p:sldId id="451" r:id="rId64"/>
    <p:sldId id="452" r:id="rId65"/>
    <p:sldId id="338" r:id="rId66"/>
    <p:sldId id="339" r:id="rId67"/>
    <p:sldId id="453" r:id="rId68"/>
    <p:sldId id="341" r:id="rId69"/>
    <p:sldId id="342" r:id="rId70"/>
    <p:sldId id="343" r:id="rId71"/>
    <p:sldId id="344" r:id="rId72"/>
    <p:sldId id="345" r:id="rId73"/>
    <p:sldId id="346" r:id="rId74"/>
    <p:sldId id="454" r:id="rId75"/>
    <p:sldId id="455" r:id="rId76"/>
    <p:sldId id="456" r:id="rId77"/>
    <p:sldId id="457" r:id="rId78"/>
    <p:sldId id="284" r:id="rId79"/>
    <p:sldId id="428" r:id="rId80"/>
    <p:sldId id="458" r:id="rId81"/>
    <p:sldId id="459" r:id="rId82"/>
    <p:sldId id="429" r:id="rId83"/>
    <p:sldId id="430" r:id="rId84"/>
    <p:sldId id="431" r:id="rId85"/>
    <p:sldId id="460" r:id="rId86"/>
    <p:sldId id="432" r:id="rId87"/>
    <p:sldId id="433" r:id="rId88"/>
    <p:sldId id="434" r:id="rId89"/>
    <p:sldId id="435" r:id="rId90"/>
    <p:sldId id="436" r:id="rId91"/>
    <p:sldId id="461" r:id="rId92"/>
    <p:sldId id="437" r:id="rId93"/>
    <p:sldId id="438" r:id="rId94"/>
    <p:sldId id="439" r:id="rId9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355636-81E1-4C83-9804-C8D28417334A}" v="61" dt="2025-10-21T08:26:52.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4660"/>
  </p:normalViewPr>
  <p:slideViewPr>
    <p:cSldViewPr snapToGrid="0">
      <p:cViewPr varScale="1">
        <p:scale>
          <a:sx n="157" d="100"/>
          <a:sy n="157" d="100"/>
        </p:scale>
        <p:origin x="150"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矢口勇一" userId="912075d5-8e90-457e-8e5d-489657d52d38" providerId="ADAL" clId="{4FB184D2-FBAD-4CF9-95E9-846A50F32774}"/>
    <pc:docChg chg="undo custSel addSld modSld">
      <pc:chgData name="矢口勇一" userId="912075d5-8e90-457e-8e5d-489657d52d38" providerId="ADAL" clId="{4FB184D2-FBAD-4CF9-95E9-846A50F32774}" dt="2025-10-21T08:50:51.199" v="762" actId="20577"/>
      <pc:docMkLst>
        <pc:docMk/>
      </pc:docMkLst>
      <pc:sldChg chg="modSp mod">
        <pc:chgData name="矢口勇一" userId="912075d5-8e90-457e-8e5d-489657d52d38" providerId="ADAL" clId="{4FB184D2-FBAD-4CF9-95E9-846A50F32774}" dt="2025-10-21T08:50:51.199" v="762" actId="20577"/>
        <pc:sldMkLst>
          <pc:docMk/>
          <pc:sldMk cId="967430893" sldId="257"/>
        </pc:sldMkLst>
        <pc:spChg chg="mod">
          <ac:chgData name="矢口勇一" userId="912075d5-8e90-457e-8e5d-489657d52d38" providerId="ADAL" clId="{4FB184D2-FBAD-4CF9-95E9-846A50F32774}" dt="2025-10-21T08:50:51.199" v="762" actId="20577"/>
          <ac:spMkLst>
            <pc:docMk/>
            <pc:sldMk cId="967430893" sldId="257"/>
            <ac:spMk id="3" creationId="{E3523F80-A735-5E0F-ADF4-42AE67E79D01}"/>
          </ac:spMkLst>
        </pc:spChg>
      </pc:sldChg>
      <pc:sldChg chg="addSp modSp mod">
        <pc:chgData name="矢口勇一" userId="912075d5-8e90-457e-8e5d-489657d52d38" providerId="ADAL" clId="{4FB184D2-FBAD-4CF9-95E9-846A50F32774}" dt="2025-10-21T07:58:12.340" v="7" actId="14100"/>
        <pc:sldMkLst>
          <pc:docMk/>
          <pc:sldMk cId="3505263304" sldId="264"/>
        </pc:sldMkLst>
        <pc:spChg chg="mod">
          <ac:chgData name="矢口勇一" userId="912075d5-8e90-457e-8e5d-489657d52d38" providerId="ADAL" clId="{4FB184D2-FBAD-4CF9-95E9-846A50F32774}" dt="2025-10-21T07:58:00.270" v="1" actId="27636"/>
          <ac:spMkLst>
            <pc:docMk/>
            <pc:sldMk cId="3505263304" sldId="264"/>
            <ac:spMk id="3" creationId="{D7569FCB-7563-07C6-E999-38D2D731B920}"/>
          </ac:spMkLst>
        </pc:spChg>
        <pc:spChg chg="add mod">
          <ac:chgData name="矢口勇一" userId="912075d5-8e90-457e-8e5d-489657d52d38" providerId="ADAL" clId="{4FB184D2-FBAD-4CF9-95E9-846A50F32774}" dt="2025-10-21T07:58:02.167" v="3"/>
          <ac:spMkLst>
            <pc:docMk/>
            <pc:sldMk cId="3505263304" sldId="264"/>
            <ac:spMk id="4" creationId="{4DDC8E9C-B03D-4C8D-9063-0325889EF313}"/>
          </ac:spMkLst>
        </pc:spChg>
        <pc:spChg chg="add mod">
          <ac:chgData name="矢口勇一" userId="912075d5-8e90-457e-8e5d-489657d52d38" providerId="ADAL" clId="{4FB184D2-FBAD-4CF9-95E9-846A50F32774}" dt="2025-10-21T07:58:01.376" v="2"/>
          <ac:spMkLst>
            <pc:docMk/>
            <pc:sldMk cId="3505263304" sldId="264"/>
            <ac:spMk id="8" creationId="{C387E9B7-5A1E-F873-0BB2-7FE18632CACE}"/>
          </ac:spMkLst>
        </pc:spChg>
        <pc:spChg chg="add mod">
          <ac:chgData name="矢口勇一" userId="912075d5-8e90-457e-8e5d-489657d52d38" providerId="ADAL" clId="{4FB184D2-FBAD-4CF9-95E9-846A50F32774}" dt="2025-10-21T07:58:01.376" v="2"/>
          <ac:spMkLst>
            <pc:docMk/>
            <pc:sldMk cId="3505263304" sldId="264"/>
            <ac:spMk id="17" creationId="{7BC17B5E-324C-218F-A51E-D0377CE0DF35}"/>
          </ac:spMkLst>
        </pc:spChg>
        <pc:spChg chg="mod">
          <ac:chgData name="矢口勇一" userId="912075d5-8e90-457e-8e5d-489657d52d38" providerId="ADAL" clId="{4FB184D2-FBAD-4CF9-95E9-846A50F32774}" dt="2025-10-21T07:58:01.376" v="2"/>
          <ac:spMkLst>
            <pc:docMk/>
            <pc:sldMk cId="3505263304" sldId="264"/>
            <ac:spMk id="22" creationId="{C62627B9-186E-CB59-9577-37C973FB55E5}"/>
          </ac:spMkLst>
        </pc:spChg>
        <pc:spChg chg="mod">
          <ac:chgData name="矢口勇一" userId="912075d5-8e90-457e-8e5d-489657d52d38" providerId="ADAL" clId="{4FB184D2-FBAD-4CF9-95E9-846A50F32774}" dt="2025-10-21T07:58:01.376" v="2"/>
          <ac:spMkLst>
            <pc:docMk/>
            <pc:sldMk cId="3505263304" sldId="264"/>
            <ac:spMk id="25" creationId="{064F6C62-BFA2-98E4-DEB7-39B690E6C9C3}"/>
          </ac:spMkLst>
        </pc:spChg>
        <pc:spChg chg="mod">
          <ac:chgData name="矢口勇一" userId="912075d5-8e90-457e-8e5d-489657d52d38" providerId="ADAL" clId="{4FB184D2-FBAD-4CF9-95E9-846A50F32774}" dt="2025-10-21T07:58:01.376" v="2"/>
          <ac:spMkLst>
            <pc:docMk/>
            <pc:sldMk cId="3505263304" sldId="264"/>
            <ac:spMk id="29" creationId="{8F973CD8-6806-9042-89D5-1867CE201959}"/>
          </ac:spMkLst>
        </pc:spChg>
        <pc:spChg chg="mod">
          <ac:chgData name="矢口勇一" userId="912075d5-8e90-457e-8e5d-489657d52d38" providerId="ADAL" clId="{4FB184D2-FBAD-4CF9-95E9-846A50F32774}" dt="2025-10-21T07:58:01.376" v="2"/>
          <ac:spMkLst>
            <pc:docMk/>
            <pc:sldMk cId="3505263304" sldId="264"/>
            <ac:spMk id="33" creationId="{E388B69F-7D22-73E0-77A2-F3E788779A0E}"/>
          </ac:spMkLst>
        </pc:spChg>
        <pc:spChg chg="mod">
          <ac:chgData name="矢口勇一" userId="912075d5-8e90-457e-8e5d-489657d52d38" providerId="ADAL" clId="{4FB184D2-FBAD-4CF9-95E9-846A50F32774}" dt="2025-10-21T07:58:01.376" v="2"/>
          <ac:spMkLst>
            <pc:docMk/>
            <pc:sldMk cId="3505263304" sldId="264"/>
            <ac:spMk id="41" creationId="{87452B85-7DAA-96AF-B3C1-878B80FF5921}"/>
          </ac:spMkLst>
        </pc:spChg>
        <pc:spChg chg="mod">
          <ac:chgData name="矢口勇一" userId="912075d5-8e90-457e-8e5d-489657d52d38" providerId="ADAL" clId="{4FB184D2-FBAD-4CF9-95E9-846A50F32774}" dt="2025-10-21T07:58:01.376" v="2"/>
          <ac:spMkLst>
            <pc:docMk/>
            <pc:sldMk cId="3505263304" sldId="264"/>
            <ac:spMk id="78" creationId="{111D218C-BB05-F510-0F88-9C664F55DD0B}"/>
          </ac:spMkLst>
        </pc:spChg>
        <pc:spChg chg="mod">
          <ac:chgData name="矢口勇一" userId="912075d5-8e90-457e-8e5d-489657d52d38" providerId="ADAL" clId="{4FB184D2-FBAD-4CF9-95E9-846A50F32774}" dt="2025-10-21T07:58:01.376" v="2"/>
          <ac:spMkLst>
            <pc:docMk/>
            <pc:sldMk cId="3505263304" sldId="264"/>
            <ac:spMk id="93" creationId="{A8BEFCA5-21FB-BF98-D841-003927895C06}"/>
          </ac:spMkLst>
        </pc:spChg>
        <pc:picChg chg="add mod">
          <ac:chgData name="矢口勇一" userId="912075d5-8e90-457e-8e5d-489657d52d38" providerId="ADAL" clId="{4FB184D2-FBAD-4CF9-95E9-846A50F32774}" dt="2025-10-21T07:58:12.340" v="7" actId="14100"/>
          <ac:picMkLst>
            <pc:docMk/>
            <pc:sldMk cId="3505263304" sldId="264"/>
            <ac:picMk id="137" creationId="{76DEA658-8A33-3466-F8F3-859E927F2621}"/>
          </ac:picMkLst>
        </pc:picChg>
      </pc:sldChg>
      <pc:sldChg chg="addSp delSp modSp mod chgLayout">
        <pc:chgData name="矢口勇一" userId="912075d5-8e90-457e-8e5d-489657d52d38" providerId="ADAL" clId="{4FB184D2-FBAD-4CF9-95E9-846A50F32774}" dt="2025-10-21T07:59:54.877" v="32" actId="6264"/>
        <pc:sldMkLst>
          <pc:docMk/>
          <pc:sldMk cId="4822205" sldId="265"/>
        </pc:sldMkLst>
        <pc:spChg chg="mod ord">
          <ac:chgData name="矢口勇一" userId="912075d5-8e90-457e-8e5d-489657d52d38" providerId="ADAL" clId="{4FB184D2-FBAD-4CF9-95E9-846A50F32774}" dt="2025-10-21T07:59:54.877" v="32" actId="6264"/>
          <ac:spMkLst>
            <pc:docMk/>
            <pc:sldMk cId="4822205" sldId="265"/>
            <ac:spMk id="2" creationId="{B16C0A47-C077-08C7-4FD5-8D36C2497D1E}"/>
          </ac:spMkLst>
        </pc:spChg>
        <pc:spChg chg="mod ord">
          <ac:chgData name="矢口勇一" userId="912075d5-8e90-457e-8e5d-489657d52d38" providerId="ADAL" clId="{4FB184D2-FBAD-4CF9-95E9-846A50F32774}" dt="2025-10-21T07:59:54.877" v="32" actId="6264"/>
          <ac:spMkLst>
            <pc:docMk/>
            <pc:sldMk cId="4822205" sldId="265"/>
            <ac:spMk id="3" creationId="{68887F7E-5E30-2D31-83BF-67A9C0D97DBC}"/>
          </ac:spMkLst>
        </pc:spChg>
        <pc:spChg chg="add del mod">
          <ac:chgData name="矢口勇一" userId="912075d5-8e90-457e-8e5d-489657d52d38" providerId="ADAL" clId="{4FB184D2-FBAD-4CF9-95E9-846A50F32774}" dt="2025-10-21T07:59:54.877" v="32" actId="6264"/>
          <ac:spMkLst>
            <pc:docMk/>
            <pc:sldMk cId="4822205" sldId="265"/>
            <ac:spMk id="5" creationId="{B56C444F-1904-32BC-590F-470A38462488}"/>
          </ac:spMkLst>
        </pc:spChg>
        <pc:spChg chg="add del mod">
          <ac:chgData name="矢口勇一" userId="912075d5-8e90-457e-8e5d-489657d52d38" providerId="ADAL" clId="{4FB184D2-FBAD-4CF9-95E9-846A50F32774}" dt="2025-10-21T07:59:54.877" v="32" actId="6264"/>
          <ac:spMkLst>
            <pc:docMk/>
            <pc:sldMk cId="4822205" sldId="265"/>
            <ac:spMk id="6" creationId="{5FD7B1B1-96A1-DE66-0E94-0DF0D526C97A}"/>
          </ac:spMkLst>
        </pc:spChg>
        <pc:picChg chg="add mod">
          <ac:chgData name="矢口勇一" userId="912075d5-8e90-457e-8e5d-489657d52d38" providerId="ADAL" clId="{4FB184D2-FBAD-4CF9-95E9-846A50F32774}" dt="2025-10-21T07:59:05.882" v="16" actId="14100"/>
          <ac:picMkLst>
            <pc:docMk/>
            <pc:sldMk cId="4822205" sldId="265"/>
            <ac:picMk id="4" creationId="{AC3B7681-12B1-457E-021C-35D45CDAF95A}"/>
          </ac:picMkLst>
        </pc:picChg>
      </pc:sldChg>
      <pc:sldChg chg="addSp modSp new mod">
        <pc:chgData name="矢口勇一" userId="912075d5-8e90-457e-8e5d-489657d52d38" providerId="ADAL" clId="{4FB184D2-FBAD-4CF9-95E9-846A50F32774}" dt="2025-10-21T08:00:14.933" v="36"/>
        <pc:sldMkLst>
          <pc:docMk/>
          <pc:sldMk cId="1005150030" sldId="266"/>
        </pc:sldMkLst>
        <pc:spChg chg="mod">
          <ac:chgData name="矢口勇一" userId="912075d5-8e90-457e-8e5d-489657d52d38" providerId="ADAL" clId="{4FB184D2-FBAD-4CF9-95E9-846A50F32774}" dt="2025-10-21T07:59:31.627" v="23"/>
          <ac:spMkLst>
            <pc:docMk/>
            <pc:sldMk cId="1005150030" sldId="266"/>
            <ac:spMk id="2" creationId="{E1CAFFAC-CC78-ADC5-30B5-21A937C3DC58}"/>
          </ac:spMkLst>
        </pc:spChg>
        <pc:spChg chg="mod">
          <ac:chgData name="矢口勇一" userId="912075d5-8e90-457e-8e5d-489657d52d38" providerId="ADAL" clId="{4FB184D2-FBAD-4CF9-95E9-846A50F32774}" dt="2025-10-21T08:00:03.034" v="34" actId="27636"/>
          <ac:spMkLst>
            <pc:docMk/>
            <pc:sldMk cId="1005150030" sldId="266"/>
            <ac:spMk id="3" creationId="{CCC16A04-2ABD-7325-0A17-ED80291A0F98}"/>
          </ac:spMkLst>
        </pc:spChg>
        <pc:spChg chg="add mod">
          <ac:chgData name="矢口勇一" userId="912075d5-8e90-457e-8e5d-489657d52d38" providerId="ADAL" clId="{4FB184D2-FBAD-4CF9-95E9-846A50F32774}" dt="2025-10-21T08:00:14.933" v="36"/>
          <ac:spMkLst>
            <pc:docMk/>
            <pc:sldMk cId="1005150030" sldId="266"/>
            <ac:spMk id="4" creationId="{647CD8E5-EDB5-DBA2-1F09-117FBF46A205}"/>
          </ac:spMkLst>
        </pc:spChg>
      </pc:sldChg>
      <pc:sldChg chg="addSp modSp new mod">
        <pc:chgData name="矢口勇一" userId="912075d5-8e90-457e-8e5d-489657d52d38" providerId="ADAL" clId="{4FB184D2-FBAD-4CF9-95E9-846A50F32774}" dt="2025-10-21T08:01:26.434" v="46" actId="1076"/>
        <pc:sldMkLst>
          <pc:docMk/>
          <pc:sldMk cId="2501301355" sldId="267"/>
        </pc:sldMkLst>
        <pc:spChg chg="mod">
          <ac:chgData name="矢口勇一" userId="912075d5-8e90-457e-8e5d-489657d52d38" providerId="ADAL" clId="{4FB184D2-FBAD-4CF9-95E9-846A50F32774}" dt="2025-10-21T08:00:30.417" v="38"/>
          <ac:spMkLst>
            <pc:docMk/>
            <pc:sldMk cId="2501301355" sldId="267"/>
            <ac:spMk id="2" creationId="{34F16CB1-97BC-B214-90D2-8761977ED78C}"/>
          </ac:spMkLst>
        </pc:spChg>
        <pc:spChg chg="mod">
          <ac:chgData name="矢口勇一" userId="912075d5-8e90-457e-8e5d-489657d52d38" providerId="ADAL" clId="{4FB184D2-FBAD-4CF9-95E9-846A50F32774}" dt="2025-10-21T08:01:17.890" v="42" actId="27636"/>
          <ac:spMkLst>
            <pc:docMk/>
            <pc:sldMk cId="2501301355" sldId="267"/>
            <ac:spMk id="3" creationId="{2A745CA8-8C2E-C4A2-BDB5-839F7D43E12E}"/>
          </ac:spMkLst>
        </pc:spChg>
        <pc:picChg chg="add mod">
          <ac:chgData name="矢口勇一" userId="912075d5-8e90-457e-8e5d-489657d52d38" providerId="ADAL" clId="{4FB184D2-FBAD-4CF9-95E9-846A50F32774}" dt="2025-10-21T08:01:26.434" v="46" actId="1076"/>
          <ac:picMkLst>
            <pc:docMk/>
            <pc:sldMk cId="2501301355" sldId="267"/>
            <ac:picMk id="4" creationId="{C915A478-BF23-E0E7-5C06-966B5D423E46}"/>
          </ac:picMkLst>
        </pc:picChg>
      </pc:sldChg>
      <pc:sldChg chg="addSp modSp new mod">
        <pc:chgData name="矢口勇一" userId="912075d5-8e90-457e-8e5d-489657d52d38" providerId="ADAL" clId="{4FB184D2-FBAD-4CF9-95E9-846A50F32774}" dt="2025-10-21T08:02:50.747" v="58" actId="1076"/>
        <pc:sldMkLst>
          <pc:docMk/>
          <pc:sldMk cId="1335768543" sldId="268"/>
        </pc:sldMkLst>
        <pc:spChg chg="mod">
          <ac:chgData name="矢口勇一" userId="912075d5-8e90-457e-8e5d-489657d52d38" providerId="ADAL" clId="{4FB184D2-FBAD-4CF9-95E9-846A50F32774}" dt="2025-10-21T08:01:38.098" v="48"/>
          <ac:spMkLst>
            <pc:docMk/>
            <pc:sldMk cId="1335768543" sldId="268"/>
            <ac:spMk id="2" creationId="{59825B39-2F65-00BB-AB50-20F7DD450512}"/>
          </ac:spMkLst>
        </pc:spChg>
        <pc:spChg chg="mod">
          <ac:chgData name="矢口勇一" userId="912075d5-8e90-457e-8e5d-489657d52d38" providerId="ADAL" clId="{4FB184D2-FBAD-4CF9-95E9-846A50F32774}" dt="2025-10-21T08:01:45.110" v="50" actId="5793"/>
          <ac:spMkLst>
            <pc:docMk/>
            <pc:sldMk cId="1335768543" sldId="268"/>
            <ac:spMk id="3" creationId="{36806A43-484E-03B3-7796-7A12BD071196}"/>
          </ac:spMkLst>
        </pc:spChg>
        <pc:spChg chg="add mod">
          <ac:chgData name="矢口勇一" userId="912075d5-8e90-457e-8e5d-489657d52d38" providerId="ADAL" clId="{4FB184D2-FBAD-4CF9-95E9-846A50F32774}" dt="2025-10-21T08:02:48.726" v="57" actId="1076"/>
          <ac:spMkLst>
            <pc:docMk/>
            <pc:sldMk cId="1335768543" sldId="268"/>
            <ac:spMk id="4" creationId="{FFB6E212-A5FD-9174-95FE-684D1ED48701}"/>
          </ac:spMkLst>
        </pc:spChg>
        <pc:picChg chg="add mod">
          <ac:chgData name="矢口勇一" userId="912075d5-8e90-457e-8e5d-489657d52d38" providerId="ADAL" clId="{4FB184D2-FBAD-4CF9-95E9-846A50F32774}" dt="2025-10-21T08:02:50.747" v="58" actId="1076"/>
          <ac:picMkLst>
            <pc:docMk/>
            <pc:sldMk cId="1335768543" sldId="268"/>
            <ac:picMk id="5" creationId="{46678C87-BDB1-6321-1833-7EB920C5D8BC}"/>
          </ac:picMkLst>
        </pc:picChg>
      </pc:sldChg>
      <pc:sldChg chg="addSp modSp new mod">
        <pc:chgData name="矢口勇一" userId="912075d5-8e90-457e-8e5d-489657d52d38" providerId="ADAL" clId="{4FB184D2-FBAD-4CF9-95E9-846A50F32774}" dt="2025-10-21T08:13:32.265" v="337" actId="1076"/>
        <pc:sldMkLst>
          <pc:docMk/>
          <pc:sldMk cId="453757761" sldId="269"/>
        </pc:sldMkLst>
        <pc:spChg chg="mod">
          <ac:chgData name="矢口勇一" userId="912075d5-8e90-457e-8e5d-489657d52d38" providerId="ADAL" clId="{4FB184D2-FBAD-4CF9-95E9-846A50F32774}" dt="2025-10-21T08:03:05.269" v="60"/>
          <ac:spMkLst>
            <pc:docMk/>
            <pc:sldMk cId="453757761" sldId="269"/>
            <ac:spMk id="2" creationId="{96252C98-1104-F671-FFCD-0E196AC7787A}"/>
          </ac:spMkLst>
        </pc:spChg>
        <pc:spChg chg="mod">
          <ac:chgData name="矢口勇一" userId="912075d5-8e90-457e-8e5d-489657d52d38" providerId="ADAL" clId="{4FB184D2-FBAD-4CF9-95E9-846A50F32774}" dt="2025-10-21T08:08:38.021" v="68" actId="27636"/>
          <ac:spMkLst>
            <pc:docMk/>
            <pc:sldMk cId="453757761" sldId="269"/>
            <ac:spMk id="3" creationId="{42E0FB65-24D4-4395-A290-F123BE72CA3D}"/>
          </ac:spMkLst>
        </pc:spChg>
        <pc:spChg chg="add mod">
          <ac:chgData name="矢口勇一" userId="912075d5-8e90-457e-8e5d-489657d52d38" providerId="ADAL" clId="{4FB184D2-FBAD-4CF9-95E9-846A50F32774}" dt="2025-10-21T08:13:32.265" v="337" actId="1076"/>
          <ac:spMkLst>
            <pc:docMk/>
            <pc:sldMk cId="453757761" sldId="269"/>
            <ac:spMk id="4" creationId="{7FAD51E4-FE88-A233-413F-5186D1B1818F}"/>
          </ac:spMkLst>
        </pc:spChg>
      </pc:sldChg>
      <pc:sldChg chg="addSp modSp new mod">
        <pc:chgData name="矢口勇一" userId="912075d5-8e90-457e-8e5d-489657d52d38" providerId="ADAL" clId="{4FB184D2-FBAD-4CF9-95E9-846A50F32774}" dt="2025-10-21T08:11:22.609" v="228" actId="1076"/>
        <pc:sldMkLst>
          <pc:docMk/>
          <pc:sldMk cId="3046582418" sldId="270"/>
        </pc:sldMkLst>
        <pc:spChg chg="mod">
          <ac:chgData name="矢口勇一" userId="912075d5-8e90-457e-8e5d-489657d52d38" providerId="ADAL" clId="{4FB184D2-FBAD-4CF9-95E9-846A50F32774}" dt="2025-10-21T08:09:11.357" v="122" actId="20577"/>
          <ac:spMkLst>
            <pc:docMk/>
            <pc:sldMk cId="3046582418" sldId="270"/>
            <ac:spMk id="2" creationId="{67C91127-AF9A-0B90-8085-BDF7904B8045}"/>
          </ac:spMkLst>
        </pc:spChg>
        <pc:spChg chg="mod">
          <ac:chgData name="矢口勇一" userId="912075d5-8e90-457e-8e5d-489657d52d38" providerId="ADAL" clId="{4FB184D2-FBAD-4CF9-95E9-846A50F32774}" dt="2025-10-21T08:11:14.139" v="224" actId="27636"/>
          <ac:spMkLst>
            <pc:docMk/>
            <pc:sldMk cId="3046582418" sldId="270"/>
            <ac:spMk id="3" creationId="{80199B65-1E1F-1A22-305F-E915D38DA645}"/>
          </ac:spMkLst>
        </pc:spChg>
        <pc:spChg chg="add mod">
          <ac:chgData name="矢口勇一" userId="912075d5-8e90-457e-8e5d-489657d52d38" providerId="ADAL" clId="{4FB184D2-FBAD-4CF9-95E9-846A50F32774}" dt="2025-10-21T08:11:22.609" v="228" actId="1076"/>
          <ac:spMkLst>
            <pc:docMk/>
            <pc:sldMk cId="3046582418" sldId="270"/>
            <ac:spMk id="4" creationId="{09DE0210-D6EB-8D1A-C59D-437823E9C4EA}"/>
          </ac:spMkLst>
        </pc:spChg>
      </pc:sldChg>
      <pc:sldChg chg="addSp modSp new mod">
        <pc:chgData name="矢口勇一" userId="912075d5-8e90-457e-8e5d-489657d52d38" providerId="ADAL" clId="{4FB184D2-FBAD-4CF9-95E9-846A50F32774}" dt="2025-10-21T08:12:15.898" v="270"/>
        <pc:sldMkLst>
          <pc:docMk/>
          <pc:sldMk cId="1014626971" sldId="271"/>
        </pc:sldMkLst>
        <pc:spChg chg="mod">
          <ac:chgData name="矢口勇一" userId="912075d5-8e90-457e-8e5d-489657d52d38" providerId="ADAL" clId="{4FB184D2-FBAD-4CF9-95E9-846A50F32774}" dt="2025-10-21T08:11:47.910" v="264" actId="20577"/>
          <ac:spMkLst>
            <pc:docMk/>
            <pc:sldMk cId="1014626971" sldId="271"/>
            <ac:spMk id="2" creationId="{80536522-2F12-3DC7-1C5F-B170F6609367}"/>
          </ac:spMkLst>
        </pc:spChg>
        <pc:spChg chg="mod">
          <ac:chgData name="矢口勇一" userId="912075d5-8e90-457e-8e5d-489657d52d38" providerId="ADAL" clId="{4FB184D2-FBAD-4CF9-95E9-846A50F32774}" dt="2025-10-21T08:11:59.496" v="267" actId="15"/>
          <ac:spMkLst>
            <pc:docMk/>
            <pc:sldMk cId="1014626971" sldId="271"/>
            <ac:spMk id="3" creationId="{448F9230-6C09-2E23-39F9-7AB86F9C79F9}"/>
          </ac:spMkLst>
        </pc:spChg>
        <pc:spChg chg="add mod">
          <ac:chgData name="矢口勇一" userId="912075d5-8e90-457e-8e5d-489657d52d38" providerId="ADAL" clId="{4FB184D2-FBAD-4CF9-95E9-846A50F32774}" dt="2025-10-21T08:12:15.898" v="270"/>
          <ac:spMkLst>
            <pc:docMk/>
            <pc:sldMk cId="1014626971" sldId="271"/>
            <ac:spMk id="4" creationId="{9009C650-4908-1A1C-A53D-F997BE108247}"/>
          </ac:spMkLst>
        </pc:spChg>
      </pc:sldChg>
      <pc:sldChg chg="addSp delSp modSp new mod">
        <pc:chgData name="矢口勇一" userId="912075d5-8e90-457e-8e5d-489657d52d38" providerId="ADAL" clId="{4FB184D2-FBAD-4CF9-95E9-846A50F32774}" dt="2025-10-21T08:13:14.784" v="335" actId="27636"/>
        <pc:sldMkLst>
          <pc:docMk/>
          <pc:sldMk cId="507800455" sldId="272"/>
        </pc:sldMkLst>
        <pc:spChg chg="mod">
          <ac:chgData name="矢口勇一" userId="912075d5-8e90-457e-8e5d-489657d52d38" providerId="ADAL" clId="{4FB184D2-FBAD-4CF9-95E9-846A50F32774}" dt="2025-10-21T08:12:33.409" v="322" actId="20577"/>
          <ac:spMkLst>
            <pc:docMk/>
            <pc:sldMk cId="507800455" sldId="272"/>
            <ac:spMk id="2" creationId="{5DF4B7CB-C2D8-CBBA-3C0E-F86DB6FDDC93}"/>
          </ac:spMkLst>
        </pc:spChg>
        <pc:spChg chg="add del mod">
          <ac:chgData name="矢口勇一" userId="912075d5-8e90-457e-8e5d-489657d52d38" providerId="ADAL" clId="{4FB184D2-FBAD-4CF9-95E9-846A50F32774}" dt="2025-10-21T08:13:14.784" v="335" actId="27636"/>
          <ac:spMkLst>
            <pc:docMk/>
            <pc:sldMk cId="507800455" sldId="272"/>
            <ac:spMk id="3" creationId="{CC1BC918-77CC-4BDF-7EF0-7E070CBE4F7E}"/>
          </ac:spMkLst>
        </pc:spChg>
        <pc:spChg chg="add mod">
          <ac:chgData name="矢口勇一" userId="912075d5-8e90-457e-8e5d-489657d52d38" providerId="ADAL" clId="{4FB184D2-FBAD-4CF9-95E9-846A50F32774}" dt="2025-10-21T08:12:53.241" v="327" actId="1076"/>
          <ac:spMkLst>
            <pc:docMk/>
            <pc:sldMk cId="507800455" sldId="272"/>
            <ac:spMk id="4" creationId="{39B68606-42F9-7C5D-AEB4-AE0B04426E42}"/>
          </ac:spMkLst>
        </pc:spChg>
        <pc:spChg chg="add mod">
          <ac:chgData name="矢口勇一" userId="912075d5-8e90-457e-8e5d-489657d52d38" providerId="ADAL" clId="{4FB184D2-FBAD-4CF9-95E9-846A50F32774}" dt="2025-10-21T08:12:59.856" v="329"/>
          <ac:spMkLst>
            <pc:docMk/>
            <pc:sldMk cId="507800455" sldId="272"/>
            <ac:spMk id="5" creationId="{9804ECD1-EEAC-BFDD-5059-C97594E266CE}"/>
          </ac:spMkLst>
        </pc:spChg>
      </pc:sldChg>
      <pc:sldChg chg="addSp modSp new mod">
        <pc:chgData name="矢口勇一" userId="912075d5-8e90-457e-8e5d-489657d52d38" providerId="ADAL" clId="{4FB184D2-FBAD-4CF9-95E9-846A50F32774}" dt="2025-10-21T08:15:06.018" v="349" actId="5793"/>
        <pc:sldMkLst>
          <pc:docMk/>
          <pc:sldMk cId="3251586124" sldId="273"/>
        </pc:sldMkLst>
        <pc:spChg chg="mod">
          <ac:chgData name="矢口勇一" userId="912075d5-8e90-457e-8e5d-489657d52d38" providerId="ADAL" clId="{4FB184D2-FBAD-4CF9-95E9-846A50F32774}" dt="2025-10-21T08:14:07.520" v="339"/>
          <ac:spMkLst>
            <pc:docMk/>
            <pc:sldMk cId="3251586124" sldId="273"/>
            <ac:spMk id="2" creationId="{CEF003F9-BAA3-A52A-C952-8AF4DA28FB28}"/>
          </ac:spMkLst>
        </pc:spChg>
        <pc:spChg chg="mod">
          <ac:chgData name="矢口勇一" userId="912075d5-8e90-457e-8e5d-489657d52d38" providerId="ADAL" clId="{4FB184D2-FBAD-4CF9-95E9-846A50F32774}" dt="2025-10-21T08:15:06.018" v="349" actId="5793"/>
          <ac:spMkLst>
            <pc:docMk/>
            <pc:sldMk cId="3251586124" sldId="273"/>
            <ac:spMk id="3" creationId="{4939A631-C0A9-B7DF-9B67-E37FCAAC6736}"/>
          </ac:spMkLst>
        </pc:spChg>
        <pc:picChg chg="add mod">
          <ac:chgData name="矢口勇一" userId="912075d5-8e90-457e-8e5d-489657d52d38" providerId="ADAL" clId="{4FB184D2-FBAD-4CF9-95E9-846A50F32774}" dt="2025-10-21T08:14:59.586" v="346" actId="1076"/>
          <ac:picMkLst>
            <pc:docMk/>
            <pc:sldMk cId="3251586124" sldId="273"/>
            <ac:picMk id="4" creationId="{C54A7EF9-4CEA-273B-B74E-3E368B4B333E}"/>
          </ac:picMkLst>
        </pc:picChg>
      </pc:sldChg>
      <pc:sldChg chg="modSp new mod">
        <pc:chgData name="矢口勇一" userId="912075d5-8e90-457e-8e5d-489657d52d38" providerId="ADAL" clId="{4FB184D2-FBAD-4CF9-95E9-846A50F32774}" dt="2025-10-21T08:15:30.503" v="357" actId="27636"/>
        <pc:sldMkLst>
          <pc:docMk/>
          <pc:sldMk cId="1721783309" sldId="274"/>
        </pc:sldMkLst>
        <pc:spChg chg="mod">
          <ac:chgData name="矢口勇一" userId="912075d5-8e90-457e-8e5d-489657d52d38" providerId="ADAL" clId="{4FB184D2-FBAD-4CF9-95E9-846A50F32774}" dt="2025-10-21T08:15:20.310" v="351"/>
          <ac:spMkLst>
            <pc:docMk/>
            <pc:sldMk cId="1721783309" sldId="274"/>
            <ac:spMk id="2" creationId="{B4F2EA27-269B-E96A-640F-EC8C268ED279}"/>
          </ac:spMkLst>
        </pc:spChg>
        <pc:spChg chg="mod">
          <ac:chgData name="矢口勇一" userId="912075d5-8e90-457e-8e5d-489657d52d38" providerId="ADAL" clId="{4FB184D2-FBAD-4CF9-95E9-846A50F32774}" dt="2025-10-21T08:15:30.503" v="357" actId="27636"/>
          <ac:spMkLst>
            <pc:docMk/>
            <pc:sldMk cId="1721783309" sldId="274"/>
            <ac:spMk id="3" creationId="{C1632D2B-9AED-5C24-F336-08F455A176AD}"/>
          </ac:spMkLst>
        </pc:spChg>
      </pc:sldChg>
      <pc:sldChg chg="addSp modSp new mod">
        <pc:chgData name="矢口勇一" userId="912075d5-8e90-457e-8e5d-489657d52d38" providerId="ADAL" clId="{4FB184D2-FBAD-4CF9-95E9-846A50F32774}" dt="2025-10-21T08:19:30.630" v="476" actId="207"/>
        <pc:sldMkLst>
          <pc:docMk/>
          <pc:sldMk cId="582815918" sldId="275"/>
        </pc:sldMkLst>
        <pc:spChg chg="add mod">
          <ac:chgData name="矢口勇一" userId="912075d5-8e90-457e-8e5d-489657d52d38" providerId="ADAL" clId="{4FB184D2-FBAD-4CF9-95E9-846A50F32774}" dt="2025-10-21T08:19:30.630" v="476" actId="207"/>
          <ac:spMkLst>
            <pc:docMk/>
            <pc:sldMk cId="582815918" sldId="275"/>
            <ac:spMk id="4" creationId="{E0EEF204-1578-B85A-9C60-5E4BD23CC349}"/>
          </ac:spMkLst>
        </pc:spChg>
      </pc:sldChg>
      <pc:sldChg chg="addSp modSp new mod">
        <pc:chgData name="矢口勇一" userId="912075d5-8e90-457e-8e5d-489657d52d38" providerId="ADAL" clId="{4FB184D2-FBAD-4CF9-95E9-846A50F32774}" dt="2025-10-21T08:19:06.946" v="475" actId="27636"/>
        <pc:sldMkLst>
          <pc:docMk/>
          <pc:sldMk cId="2716558543" sldId="276"/>
        </pc:sldMkLst>
        <pc:spChg chg="mod">
          <ac:chgData name="矢口勇一" userId="912075d5-8e90-457e-8e5d-489657d52d38" providerId="ADAL" clId="{4FB184D2-FBAD-4CF9-95E9-846A50F32774}" dt="2025-10-21T08:18:14.579" v="422" actId="20577"/>
          <ac:spMkLst>
            <pc:docMk/>
            <pc:sldMk cId="2716558543" sldId="276"/>
            <ac:spMk id="2" creationId="{B61B455C-E731-4BC8-638A-041B81510DFF}"/>
          </ac:spMkLst>
        </pc:spChg>
        <pc:spChg chg="mod">
          <ac:chgData name="矢口勇一" userId="912075d5-8e90-457e-8e5d-489657d52d38" providerId="ADAL" clId="{4FB184D2-FBAD-4CF9-95E9-846A50F32774}" dt="2025-10-21T08:19:06.946" v="475" actId="27636"/>
          <ac:spMkLst>
            <pc:docMk/>
            <pc:sldMk cId="2716558543" sldId="276"/>
            <ac:spMk id="3" creationId="{9CD11CE6-66DE-3C0D-8CCE-AD9A24C45D5E}"/>
          </ac:spMkLst>
        </pc:spChg>
        <pc:spChg chg="add mod">
          <ac:chgData name="矢口勇一" userId="912075d5-8e90-457e-8e5d-489657d52d38" providerId="ADAL" clId="{4FB184D2-FBAD-4CF9-95E9-846A50F32774}" dt="2025-10-21T08:18:35" v="448"/>
          <ac:spMkLst>
            <pc:docMk/>
            <pc:sldMk cId="2716558543" sldId="276"/>
            <ac:spMk id="4" creationId="{C8E053D8-FF5A-82AB-B9F6-9CB1AE7B18AC}"/>
          </ac:spMkLst>
        </pc:spChg>
      </pc:sldChg>
      <pc:sldChg chg="addSp modSp new mod">
        <pc:chgData name="矢口勇一" userId="912075d5-8e90-457e-8e5d-489657d52d38" providerId="ADAL" clId="{4FB184D2-FBAD-4CF9-95E9-846A50F32774}" dt="2025-10-21T08:20:34.436" v="485" actId="27636"/>
        <pc:sldMkLst>
          <pc:docMk/>
          <pc:sldMk cId="1277649517" sldId="277"/>
        </pc:sldMkLst>
        <pc:spChg chg="mod">
          <ac:chgData name="矢口勇一" userId="912075d5-8e90-457e-8e5d-489657d52d38" providerId="ADAL" clId="{4FB184D2-FBAD-4CF9-95E9-846A50F32774}" dt="2025-10-21T08:20:07.357" v="478"/>
          <ac:spMkLst>
            <pc:docMk/>
            <pc:sldMk cId="1277649517" sldId="277"/>
            <ac:spMk id="2" creationId="{2C8A49F9-0960-4AA1-4276-E84B5711FE7F}"/>
          </ac:spMkLst>
        </pc:spChg>
        <pc:spChg chg="mod">
          <ac:chgData name="矢口勇一" userId="912075d5-8e90-457e-8e5d-489657d52d38" providerId="ADAL" clId="{4FB184D2-FBAD-4CF9-95E9-846A50F32774}" dt="2025-10-21T08:20:34.436" v="485" actId="27636"/>
          <ac:spMkLst>
            <pc:docMk/>
            <pc:sldMk cId="1277649517" sldId="277"/>
            <ac:spMk id="3" creationId="{2B1AF789-A644-CAE0-7F69-01B9AA2BDF74}"/>
          </ac:spMkLst>
        </pc:spChg>
        <pc:picChg chg="add mod">
          <ac:chgData name="矢口勇一" userId="912075d5-8e90-457e-8e5d-489657d52d38" providerId="ADAL" clId="{4FB184D2-FBAD-4CF9-95E9-846A50F32774}" dt="2025-10-21T08:20:30.443" v="483" actId="1076"/>
          <ac:picMkLst>
            <pc:docMk/>
            <pc:sldMk cId="1277649517" sldId="277"/>
            <ac:picMk id="4" creationId="{520F8365-29BB-1155-326E-68AF7AF95AF4}"/>
          </ac:picMkLst>
        </pc:picChg>
      </pc:sldChg>
      <pc:sldChg chg="modSp new mod">
        <pc:chgData name="矢口勇一" userId="912075d5-8e90-457e-8e5d-489657d52d38" providerId="ADAL" clId="{4FB184D2-FBAD-4CF9-95E9-846A50F32774}" dt="2025-10-21T08:20:58.933" v="533" actId="15"/>
        <pc:sldMkLst>
          <pc:docMk/>
          <pc:sldMk cId="3764477755" sldId="278"/>
        </pc:sldMkLst>
        <pc:spChg chg="mod">
          <ac:chgData name="矢口勇一" userId="912075d5-8e90-457e-8e5d-489657d52d38" providerId="ADAL" clId="{4FB184D2-FBAD-4CF9-95E9-846A50F32774}" dt="2025-10-21T08:20:49.687" v="531" actId="20577"/>
          <ac:spMkLst>
            <pc:docMk/>
            <pc:sldMk cId="3764477755" sldId="278"/>
            <ac:spMk id="2" creationId="{ADECDD60-CB77-D632-4816-2985EE1C906F}"/>
          </ac:spMkLst>
        </pc:spChg>
        <pc:spChg chg="mod">
          <ac:chgData name="矢口勇一" userId="912075d5-8e90-457e-8e5d-489657d52d38" providerId="ADAL" clId="{4FB184D2-FBAD-4CF9-95E9-846A50F32774}" dt="2025-10-21T08:20:58.933" v="533" actId="15"/>
          <ac:spMkLst>
            <pc:docMk/>
            <pc:sldMk cId="3764477755" sldId="278"/>
            <ac:spMk id="3" creationId="{1D1D60D2-256E-F60E-A471-232E7573038C}"/>
          </ac:spMkLst>
        </pc:spChg>
      </pc:sldChg>
      <pc:sldChg chg="addSp modSp new mod">
        <pc:chgData name="矢口勇一" userId="912075d5-8e90-457e-8e5d-489657d52d38" providerId="ADAL" clId="{4FB184D2-FBAD-4CF9-95E9-846A50F32774}" dt="2025-10-21T08:22:03.055" v="541" actId="1076"/>
        <pc:sldMkLst>
          <pc:docMk/>
          <pc:sldMk cId="965959885" sldId="279"/>
        </pc:sldMkLst>
        <pc:spChg chg="mod">
          <ac:chgData name="矢口勇一" userId="912075d5-8e90-457e-8e5d-489657d52d38" providerId="ADAL" clId="{4FB184D2-FBAD-4CF9-95E9-846A50F32774}" dt="2025-10-21T08:21:37.342" v="535"/>
          <ac:spMkLst>
            <pc:docMk/>
            <pc:sldMk cId="965959885" sldId="279"/>
            <ac:spMk id="2" creationId="{4D51D70D-6EBA-702B-9C1C-8DADA27006EB}"/>
          </ac:spMkLst>
        </pc:spChg>
        <pc:spChg chg="mod">
          <ac:chgData name="矢口勇一" userId="912075d5-8e90-457e-8e5d-489657d52d38" providerId="ADAL" clId="{4FB184D2-FBAD-4CF9-95E9-846A50F32774}" dt="2025-10-21T08:21:46.082" v="537" actId="15"/>
          <ac:spMkLst>
            <pc:docMk/>
            <pc:sldMk cId="965959885" sldId="279"/>
            <ac:spMk id="3" creationId="{E1F4FBA8-754E-49FC-0017-83397CE0CB7A}"/>
          </ac:spMkLst>
        </pc:spChg>
        <pc:spChg chg="add mod">
          <ac:chgData name="矢口勇一" userId="912075d5-8e90-457e-8e5d-489657d52d38" providerId="ADAL" clId="{4FB184D2-FBAD-4CF9-95E9-846A50F32774}" dt="2025-10-21T08:22:03.055" v="541" actId="1076"/>
          <ac:spMkLst>
            <pc:docMk/>
            <pc:sldMk cId="965959885" sldId="279"/>
            <ac:spMk id="4" creationId="{CDED83E7-7812-0BE1-936F-6D9533EF8CCA}"/>
          </ac:spMkLst>
        </pc:spChg>
      </pc:sldChg>
      <pc:sldChg chg="modSp new mod">
        <pc:chgData name="矢口勇一" userId="912075d5-8e90-457e-8e5d-489657d52d38" providerId="ADAL" clId="{4FB184D2-FBAD-4CF9-95E9-846A50F32774}" dt="2025-10-21T08:22:29.363" v="551" actId="15"/>
        <pc:sldMkLst>
          <pc:docMk/>
          <pc:sldMk cId="1880491417" sldId="280"/>
        </pc:sldMkLst>
        <pc:spChg chg="mod">
          <ac:chgData name="矢口勇一" userId="912075d5-8e90-457e-8e5d-489657d52d38" providerId="ADAL" clId="{4FB184D2-FBAD-4CF9-95E9-846A50F32774}" dt="2025-10-21T08:22:13.135" v="543"/>
          <ac:spMkLst>
            <pc:docMk/>
            <pc:sldMk cId="1880491417" sldId="280"/>
            <ac:spMk id="2" creationId="{306AB817-9E1F-8815-D9FD-5411A23E3ABC}"/>
          </ac:spMkLst>
        </pc:spChg>
        <pc:spChg chg="mod">
          <ac:chgData name="矢口勇一" userId="912075d5-8e90-457e-8e5d-489657d52d38" providerId="ADAL" clId="{4FB184D2-FBAD-4CF9-95E9-846A50F32774}" dt="2025-10-21T08:22:29.363" v="551" actId="15"/>
          <ac:spMkLst>
            <pc:docMk/>
            <pc:sldMk cId="1880491417" sldId="280"/>
            <ac:spMk id="3" creationId="{2ECFA2CF-6B5F-2C68-664C-8948A95A8446}"/>
          </ac:spMkLst>
        </pc:spChg>
      </pc:sldChg>
      <pc:sldChg chg="modSp new mod">
        <pc:chgData name="矢口勇一" userId="912075d5-8e90-457e-8e5d-489657d52d38" providerId="ADAL" clId="{4FB184D2-FBAD-4CF9-95E9-846A50F32774}" dt="2025-10-21T08:22:52.942" v="555" actId="15"/>
        <pc:sldMkLst>
          <pc:docMk/>
          <pc:sldMk cId="1043159774" sldId="281"/>
        </pc:sldMkLst>
        <pc:spChg chg="mod">
          <ac:chgData name="矢口勇一" userId="912075d5-8e90-457e-8e5d-489657d52d38" providerId="ADAL" clId="{4FB184D2-FBAD-4CF9-95E9-846A50F32774}" dt="2025-10-21T08:22:45.008" v="553"/>
          <ac:spMkLst>
            <pc:docMk/>
            <pc:sldMk cId="1043159774" sldId="281"/>
            <ac:spMk id="2" creationId="{BE5BE0AD-4A42-27D0-A155-7D703A755C46}"/>
          </ac:spMkLst>
        </pc:spChg>
        <pc:spChg chg="mod">
          <ac:chgData name="矢口勇一" userId="912075d5-8e90-457e-8e5d-489657d52d38" providerId="ADAL" clId="{4FB184D2-FBAD-4CF9-95E9-846A50F32774}" dt="2025-10-21T08:22:52.942" v="555" actId="15"/>
          <ac:spMkLst>
            <pc:docMk/>
            <pc:sldMk cId="1043159774" sldId="281"/>
            <ac:spMk id="3" creationId="{E0BFA699-4B3E-F0C3-ACAC-F6E9FE26D975}"/>
          </ac:spMkLst>
        </pc:spChg>
      </pc:sldChg>
      <pc:sldChg chg="modSp new mod">
        <pc:chgData name="矢口勇一" userId="912075d5-8e90-457e-8e5d-489657d52d38" providerId="ADAL" clId="{4FB184D2-FBAD-4CF9-95E9-846A50F32774}" dt="2025-10-21T08:23:10.029" v="561" actId="15"/>
        <pc:sldMkLst>
          <pc:docMk/>
          <pc:sldMk cId="725382172" sldId="282"/>
        </pc:sldMkLst>
        <pc:spChg chg="mod">
          <ac:chgData name="矢口勇一" userId="912075d5-8e90-457e-8e5d-489657d52d38" providerId="ADAL" clId="{4FB184D2-FBAD-4CF9-95E9-846A50F32774}" dt="2025-10-21T08:23:00.305" v="557"/>
          <ac:spMkLst>
            <pc:docMk/>
            <pc:sldMk cId="725382172" sldId="282"/>
            <ac:spMk id="2" creationId="{7791EEEC-BA8E-FF1A-10BF-FC2C0E18149E}"/>
          </ac:spMkLst>
        </pc:spChg>
        <pc:spChg chg="mod">
          <ac:chgData name="矢口勇一" userId="912075d5-8e90-457e-8e5d-489657d52d38" providerId="ADAL" clId="{4FB184D2-FBAD-4CF9-95E9-846A50F32774}" dt="2025-10-21T08:23:10.029" v="561" actId="15"/>
          <ac:spMkLst>
            <pc:docMk/>
            <pc:sldMk cId="725382172" sldId="282"/>
            <ac:spMk id="3" creationId="{DD1F5E4B-FAF9-2B5D-9D3D-9679CC54F18F}"/>
          </ac:spMkLst>
        </pc:spChg>
      </pc:sldChg>
      <pc:sldChg chg="modSp new mod">
        <pc:chgData name="矢口勇一" userId="912075d5-8e90-457e-8e5d-489657d52d38" providerId="ADAL" clId="{4FB184D2-FBAD-4CF9-95E9-846A50F32774}" dt="2025-10-21T08:23:28.414" v="565" actId="15"/>
        <pc:sldMkLst>
          <pc:docMk/>
          <pc:sldMk cId="1983745711" sldId="283"/>
        </pc:sldMkLst>
        <pc:spChg chg="mod">
          <ac:chgData name="矢口勇一" userId="912075d5-8e90-457e-8e5d-489657d52d38" providerId="ADAL" clId="{4FB184D2-FBAD-4CF9-95E9-846A50F32774}" dt="2025-10-21T08:23:20.045" v="563"/>
          <ac:spMkLst>
            <pc:docMk/>
            <pc:sldMk cId="1983745711" sldId="283"/>
            <ac:spMk id="2" creationId="{AF26F109-4603-0F91-43F4-46A9062A898C}"/>
          </ac:spMkLst>
        </pc:spChg>
        <pc:spChg chg="mod">
          <ac:chgData name="矢口勇一" userId="912075d5-8e90-457e-8e5d-489657d52d38" providerId="ADAL" clId="{4FB184D2-FBAD-4CF9-95E9-846A50F32774}" dt="2025-10-21T08:23:28.414" v="565" actId="15"/>
          <ac:spMkLst>
            <pc:docMk/>
            <pc:sldMk cId="1983745711" sldId="283"/>
            <ac:spMk id="3" creationId="{1DB358A8-C955-11D4-1379-B9E3062596CD}"/>
          </ac:spMkLst>
        </pc:spChg>
      </pc:sldChg>
      <pc:sldChg chg="add">
        <pc:chgData name="矢口勇一" userId="912075d5-8e90-457e-8e5d-489657d52d38" providerId="ADAL" clId="{4FB184D2-FBAD-4CF9-95E9-846A50F32774}" dt="2025-10-21T08:25:40.945" v="566"/>
        <pc:sldMkLst>
          <pc:docMk/>
          <pc:sldMk cId="3582244797" sldId="284"/>
        </pc:sldMkLst>
      </pc:sldChg>
      <pc:sldChg chg="add">
        <pc:chgData name="矢口勇一" userId="912075d5-8e90-457e-8e5d-489657d52d38" providerId="ADAL" clId="{4FB184D2-FBAD-4CF9-95E9-846A50F32774}" dt="2025-10-21T08:25:40.945" v="566"/>
        <pc:sldMkLst>
          <pc:docMk/>
          <pc:sldMk cId="0" sldId="333"/>
        </pc:sldMkLst>
      </pc:sldChg>
      <pc:sldChg chg="add">
        <pc:chgData name="矢口勇一" userId="912075d5-8e90-457e-8e5d-489657d52d38" providerId="ADAL" clId="{4FB184D2-FBAD-4CF9-95E9-846A50F32774}" dt="2025-10-21T08:26:52.507" v="567"/>
        <pc:sldMkLst>
          <pc:docMk/>
          <pc:sldMk cId="0" sldId="337"/>
        </pc:sldMkLst>
      </pc:sldChg>
      <pc:sldChg chg="add">
        <pc:chgData name="矢口勇一" userId="912075d5-8e90-457e-8e5d-489657d52d38" providerId="ADAL" clId="{4FB184D2-FBAD-4CF9-95E9-846A50F32774}" dt="2025-10-21T08:25:40.945" v="566"/>
        <pc:sldMkLst>
          <pc:docMk/>
          <pc:sldMk cId="0" sldId="338"/>
        </pc:sldMkLst>
      </pc:sldChg>
      <pc:sldChg chg="add">
        <pc:chgData name="矢口勇一" userId="912075d5-8e90-457e-8e5d-489657d52d38" providerId="ADAL" clId="{4FB184D2-FBAD-4CF9-95E9-846A50F32774}" dt="2025-10-21T08:25:40.945" v="566"/>
        <pc:sldMkLst>
          <pc:docMk/>
          <pc:sldMk cId="0" sldId="339"/>
        </pc:sldMkLst>
      </pc:sldChg>
      <pc:sldChg chg="modSp add mod">
        <pc:chgData name="矢口勇一" userId="912075d5-8e90-457e-8e5d-489657d52d38" providerId="ADAL" clId="{4FB184D2-FBAD-4CF9-95E9-846A50F32774}" dt="2025-10-21T08:27:38.204" v="623" actId="1076"/>
        <pc:sldMkLst>
          <pc:docMk/>
          <pc:sldMk cId="0" sldId="340"/>
        </pc:sldMkLst>
        <pc:spChg chg="mod">
          <ac:chgData name="矢口勇一" userId="912075d5-8e90-457e-8e5d-489657d52d38" providerId="ADAL" clId="{4FB184D2-FBAD-4CF9-95E9-846A50F32774}" dt="2025-10-21T08:27:38.204" v="623" actId="1076"/>
          <ac:spMkLst>
            <pc:docMk/>
            <pc:sldMk cId="0" sldId="340"/>
            <ac:spMk id="2" creationId="{00000000-0000-0000-0000-000000000000}"/>
          </ac:spMkLst>
        </pc:spChg>
      </pc:sldChg>
      <pc:sldChg chg="add">
        <pc:chgData name="矢口勇一" userId="912075d5-8e90-457e-8e5d-489657d52d38" providerId="ADAL" clId="{4FB184D2-FBAD-4CF9-95E9-846A50F32774}" dt="2025-10-21T08:25:40.945" v="566"/>
        <pc:sldMkLst>
          <pc:docMk/>
          <pc:sldMk cId="0" sldId="341"/>
        </pc:sldMkLst>
      </pc:sldChg>
      <pc:sldChg chg="add">
        <pc:chgData name="矢口勇一" userId="912075d5-8e90-457e-8e5d-489657d52d38" providerId="ADAL" clId="{4FB184D2-FBAD-4CF9-95E9-846A50F32774}" dt="2025-10-21T08:25:40.945" v="566"/>
        <pc:sldMkLst>
          <pc:docMk/>
          <pc:sldMk cId="0" sldId="342"/>
        </pc:sldMkLst>
      </pc:sldChg>
      <pc:sldChg chg="add">
        <pc:chgData name="矢口勇一" userId="912075d5-8e90-457e-8e5d-489657d52d38" providerId="ADAL" clId="{4FB184D2-FBAD-4CF9-95E9-846A50F32774}" dt="2025-10-21T08:25:40.945" v="566"/>
        <pc:sldMkLst>
          <pc:docMk/>
          <pc:sldMk cId="0" sldId="343"/>
        </pc:sldMkLst>
      </pc:sldChg>
      <pc:sldChg chg="add">
        <pc:chgData name="矢口勇一" userId="912075d5-8e90-457e-8e5d-489657d52d38" providerId="ADAL" clId="{4FB184D2-FBAD-4CF9-95E9-846A50F32774}" dt="2025-10-21T08:25:40.945" v="566"/>
        <pc:sldMkLst>
          <pc:docMk/>
          <pc:sldMk cId="0" sldId="344"/>
        </pc:sldMkLst>
      </pc:sldChg>
      <pc:sldChg chg="add">
        <pc:chgData name="矢口勇一" userId="912075d5-8e90-457e-8e5d-489657d52d38" providerId="ADAL" clId="{4FB184D2-FBAD-4CF9-95E9-846A50F32774}" dt="2025-10-21T08:25:40.945" v="566"/>
        <pc:sldMkLst>
          <pc:docMk/>
          <pc:sldMk cId="0" sldId="345"/>
        </pc:sldMkLst>
      </pc:sldChg>
      <pc:sldChg chg="add">
        <pc:chgData name="矢口勇一" userId="912075d5-8e90-457e-8e5d-489657d52d38" providerId="ADAL" clId="{4FB184D2-FBAD-4CF9-95E9-846A50F32774}" dt="2025-10-21T08:25:40.945" v="566"/>
        <pc:sldMkLst>
          <pc:docMk/>
          <pc:sldMk cId="0" sldId="346"/>
        </pc:sldMkLst>
      </pc:sldChg>
      <pc:sldChg chg="modSp add mod">
        <pc:chgData name="矢口勇一" userId="912075d5-8e90-457e-8e5d-489657d52d38" providerId="ADAL" clId="{4FB184D2-FBAD-4CF9-95E9-846A50F32774}" dt="2025-10-21T08:28:06.586" v="632" actId="1076"/>
        <pc:sldMkLst>
          <pc:docMk/>
          <pc:sldMk cId="0" sldId="347"/>
        </pc:sldMkLst>
        <pc:spChg chg="mod">
          <ac:chgData name="矢口勇一" userId="912075d5-8e90-457e-8e5d-489657d52d38" providerId="ADAL" clId="{4FB184D2-FBAD-4CF9-95E9-846A50F32774}" dt="2025-10-21T08:28:06.586" v="632" actId="1076"/>
          <ac:spMkLst>
            <pc:docMk/>
            <pc:sldMk cId="0" sldId="347"/>
            <ac:spMk id="2" creationId="{00000000-0000-0000-0000-000000000000}"/>
          </ac:spMkLst>
        </pc:spChg>
      </pc:sldChg>
      <pc:sldChg chg="add">
        <pc:chgData name="矢口勇一" userId="912075d5-8e90-457e-8e5d-489657d52d38" providerId="ADAL" clId="{4FB184D2-FBAD-4CF9-95E9-846A50F32774}" dt="2025-10-21T08:26:52.507" v="567"/>
        <pc:sldMkLst>
          <pc:docMk/>
          <pc:sldMk cId="0" sldId="348"/>
        </pc:sldMkLst>
      </pc:sldChg>
      <pc:sldChg chg="add">
        <pc:chgData name="矢口勇一" userId="912075d5-8e90-457e-8e5d-489657d52d38" providerId="ADAL" clId="{4FB184D2-FBAD-4CF9-95E9-846A50F32774}" dt="2025-10-21T08:26:52.507" v="567"/>
        <pc:sldMkLst>
          <pc:docMk/>
          <pc:sldMk cId="0" sldId="349"/>
        </pc:sldMkLst>
      </pc:sldChg>
      <pc:sldChg chg="add">
        <pc:chgData name="矢口勇一" userId="912075d5-8e90-457e-8e5d-489657d52d38" providerId="ADAL" clId="{4FB184D2-FBAD-4CF9-95E9-846A50F32774}" dt="2025-10-21T08:26:52.507" v="567"/>
        <pc:sldMkLst>
          <pc:docMk/>
          <pc:sldMk cId="0" sldId="350"/>
        </pc:sldMkLst>
      </pc:sldChg>
      <pc:sldChg chg="add">
        <pc:chgData name="矢口勇一" userId="912075d5-8e90-457e-8e5d-489657d52d38" providerId="ADAL" clId="{4FB184D2-FBAD-4CF9-95E9-846A50F32774}" dt="2025-10-21T08:26:52.507" v="567"/>
        <pc:sldMkLst>
          <pc:docMk/>
          <pc:sldMk cId="0" sldId="351"/>
        </pc:sldMkLst>
      </pc:sldChg>
      <pc:sldChg chg="add">
        <pc:chgData name="矢口勇一" userId="912075d5-8e90-457e-8e5d-489657d52d38" providerId="ADAL" clId="{4FB184D2-FBAD-4CF9-95E9-846A50F32774}" dt="2025-10-21T08:26:52.507" v="567"/>
        <pc:sldMkLst>
          <pc:docMk/>
          <pc:sldMk cId="0" sldId="352"/>
        </pc:sldMkLst>
      </pc:sldChg>
      <pc:sldChg chg="add">
        <pc:chgData name="矢口勇一" userId="912075d5-8e90-457e-8e5d-489657d52d38" providerId="ADAL" clId="{4FB184D2-FBAD-4CF9-95E9-846A50F32774}" dt="2025-10-21T08:26:52.507" v="567"/>
        <pc:sldMkLst>
          <pc:docMk/>
          <pc:sldMk cId="0" sldId="353"/>
        </pc:sldMkLst>
      </pc:sldChg>
      <pc:sldChg chg="add">
        <pc:chgData name="矢口勇一" userId="912075d5-8e90-457e-8e5d-489657d52d38" providerId="ADAL" clId="{4FB184D2-FBAD-4CF9-95E9-846A50F32774}" dt="2025-10-21T08:26:52.507" v="567"/>
        <pc:sldMkLst>
          <pc:docMk/>
          <pc:sldMk cId="0" sldId="354"/>
        </pc:sldMkLst>
      </pc:sldChg>
      <pc:sldChg chg="add">
        <pc:chgData name="矢口勇一" userId="912075d5-8e90-457e-8e5d-489657d52d38" providerId="ADAL" clId="{4FB184D2-FBAD-4CF9-95E9-846A50F32774}" dt="2025-10-21T08:26:52.507" v="567"/>
        <pc:sldMkLst>
          <pc:docMk/>
          <pc:sldMk cId="0" sldId="355"/>
        </pc:sldMkLst>
      </pc:sldChg>
      <pc:sldChg chg="add">
        <pc:chgData name="矢口勇一" userId="912075d5-8e90-457e-8e5d-489657d52d38" providerId="ADAL" clId="{4FB184D2-FBAD-4CF9-95E9-846A50F32774}" dt="2025-10-21T08:26:52.507" v="567"/>
        <pc:sldMkLst>
          <pc:docMk/>
          <pc:sldMk cId="0" sldId="356"/>
        </pc:sldMkLst>
      </pc:sldChg>
      <pc:sldChg chg="add">
        <pc:chgData name="矢口勇一" userId="912075d5-8e90-457e-8e5d-489657d52d38" providerId="ADAL" clId="{4FB184D2-FBAD-4CF9-95E9-846A50F32774}" dt="2025-10-21T08:26:52.507" v="567"/>
        <pc:sldMkLst>
          <pc:docMk/>
          <pc:sldMk cId="0" sldId="357"/>
        </pc:sldMkLst>
      </pc:sldChg>
      <pc:sldChg chg="add">
        <pc:chgData name="矢口勇一" userId="912075d5-8e90-457e-8e5d-489657d52d38" providerId="ADAL" clId="{4FB184D2-FBAD-4CF9-95E9-846A50F32774}" dt="2025-10-21T08:26:52.507" v="567"/>
        <pc:sldMkLst>
          <pc:docMk/>
          <pc:sldMk cId="0" sldId="358"/>
        </pc:sldMkLst>
      </pc:sldChg>
      <pc:sldChg chg="add">
        <pc:chgData name="矢口勇一" userId="912075d5-8e90-457e-8e5d-489657d52d38" providerId="ADAL" clId="{4FB184D2-FBAD-4CF9-95E9-846A50F32774}" dt="2025-10-21T08:26:52.507" v="567"/>
        <pc:sldMkLst>
          <pc:docMk/>
          <pc:sldMk cId="0" sldId="359"/>
        </pc:sldMkLst>
      </pc:sldChg>
      <pc:sldChg chg="modSp add mod">
        <pc:chgData name="矢口勇一" userId="912075d5-8e90-457e-8e5d-489657d52d38" providerId="ADAL" clId="{4FB184D2-FBAD-4CF9-95E9-846A50F32774}" dt="2025-10-21T08:28:19.954" v="633" actId="20577"/>
        <pc:sldMkLst>
          <pc:docMk/>
          <pc:sldMk cId="0" sldId="360"/>
        </pc:sldMkLst>
        <pc:spChg chg="mod">
          <ac:chgData name="矢口勇一" userId="912075d5-8e90-457e-8e5d-489657d52d38" providerId="ADAL" clId="{4FB184D2-FBAD-4CF9-95E9-846A50F32774}" dt="2025-10-21T08:28:19.954" v="633" actId="20577"/>
          <ac:spMkLst>
            <pc:docMk/>
            <pc:sldMk cId="0" sldId="360"/>
            <ac:spMk id="2" creationId="{00000000-0000-0000-0000-000000000000}"/>
          </ac:spMkLst>
        </pc:spChg>
      </pc:sldChg>
      <pc:sldChg chg="modSp add mod">
        <pc:chgData name="矢口勇一" userId="912075d5-8e90-457e-8e5d-489657d52d38" providerId="ADAL" clId="{4FB184D2-FBAD-4CF9-95E9-846A50F32774}" dt="2025-10-21T08:28:25.592" v="634" actId="20577"/>
        <pc:sldMkLst>
          <pc:docMk/>
          <pc:sldMk cId="0" sldId="361"/>
        </pc:sldMkLst>
        <pc:spChg chg="mod">
          <ac:chgData name="矢口勇一" userId="912075d5-8e90-457e-8e5d-489657d52d38" providerId="ADAL" clId="{4FB184D2-FBAD-4CF9-95E9-846A50F32774}" dt="2025-10-21T08:28:25.592" v="634" actId="20577"/>
          <ac:spMkLst>
            <pc:docMk/>
            <pc:sldMk cId="0" sldId="361"/>
            <ac:spMk id="2" creationId="{00000000-0000-0000-0000-000000000000}"/>
          </ac:spMkLst>
        </pc:spChg>
      </pc:sldChg>
      <pc:sldChg chg="modSp add mod">
        <pc:chgData name="矢口勇一" userId="912075d5-8e90-457e-8e5d-489657d52d38" providerId="ADAL" clId="{4FB184D2-FBAD-4CF9-95E9-846A50F32774}" dt="2025-10-21T08:28:30.405" v="635" actId="20577"/>
        <pc:sldMkLst>
          <pc:docMk/>
          <pc:sldMk cId="0" sldId="362"/>
        </pc:sldMkLst>
        <pc:spChg chg="mod">
          <ac:chgData name="矢口勇一" userId="912075d5-8e90-457e-8e5d-489657d52d38" providerId="ADAL" clId="{4FB184D2-FBAD-4CF9-95E9-846A50F32774}" dt="2025-10-21T08:28:30.405" v="635" actId="20577"/>
          <ac:spMkLst>
            <pc:docMk/>
            <pc:sldMk cId="0" sldId="362"/>
            <ac:spMk id="2" creationId="{00000000-0000-0000-0000-000000000000}"/>
          </ac:spMkLst>
        </pc:spChg>
      </pc:sldChg>
      <pc:sldChg chg="modSp add mod">
        <pc:chgData name="矢口勇一" userId="912075d5-8e90-457e-8e5d-489657d52d38" providerId="ADAL" clId="{4FB184D2-FBAD-4CF9-95E9-846A50F32774}" dt="2025-10-21T08:28:39.465" v="639" actId="1076"/>
        <pc:sldMkLst>
          <pc:docMk/>
          <pc:sldMk cId="0" sldId="363"/>
        </pc:sldMkLst>
        <pc:spChg chg="mod">
          <ac:chgData name="矢口勇一" userId="912075d5-8e90-457e-8e5d-489657d52d38" providerId="ADAL" clId="{4FB184D2-FBAD-4CF9-95E9-846A50F32774}" dt="2025-10-21T08:28:39.465" v="639" actId="1076"/>
          <ac:spMkLst>
            <pc:docMk/>
            <pc:sldMk cId="0" sldId="363"/>
            <ac:spMk id="2" creationId="{00000000-0000-0000-0000-000000000000}"/>
          </ac:spMkLst>
        </pc:spChg>
      </pc:sldChg>
      <pc:sldChg chg="modSp add mod">
        <pc:chgData name="矢口勇一" userId="912075d5-8e90-457e-8e5d-489657d52d38" providerId="ADAL" clId="{4FB184D2-FBAD-4CF9-95E9-846A50F32774}" dt="2025-10-21T08:28:47.862" v="643" actId="20577"/>
        <pc:sldMkLst>
          <pc:docMk/>
          <pc:sldMk cId="0" sldId="364"/>
        </pc:sldMkLst>
        <pc:spChg chg="mod">
          <ac:chgData name="矢口勇一" userId="912075d5-8e90-457e-8e5d-489657d52d38" providerId="ADAL" clId="{4FB184D2-FBAD-4CF9-95E9-846A50F32774}" dt="2025-10-21T08:28:47.862" v="643" actId="20577"/>
          <ac:spMkLst>
            <pc:docMk/>
            <pc:sldMk cId="0" sldId="364"/>
            <ac:spMk id="2" creationId="{00000000-0000-0000-0000-000000000000}"/>
          </ac:spMkLst>
        </pc:spChg>
      </pc:sldChg>
      <pc:sldChg chg="add">
        <pc:chgData name="矢口勇一" userId="912075d5-8e90-457e-8e5d-489657d52d38" providerId="ADAL" clId="{4FB184D2-FBAD-4CF9-95E9-846A50F32774}" dt="2025-10-21T08:25:40.945" v="566"/>
        <pc:sldMkLst>
          <pc:docMk/>
          <pc:sldMk cId="936152954" sldId="428"/>
        </pc:sldMkLst>
      </pc:sldChg>
      <pc:sldChg chg="add">
        <pc:chgData name="矢口勇一" userId="912075d5-8e90-457e-8e5d-489657d52d38" providerId="ADAL" clId="{4FB184D2-FBAD-4CF9-95E9-846A50F32774}" dt="2025-10-21T08:25:40.945" v="566"/>
        <pc:sldMkLst>
          <pc:docMk/>
          <pc:sldMk cId="3831683665" sldId="429"/>
        </pc:sldMkLst>
      </pc:sldChg>
      <pc:sldChg chg="add">
        <pc:chgData name="矢口勇一" userId="912075d5-8e90-457e-8e5d-489657d52d38" providerId="ADAL" clId="{4FB184D2-FBAD-4CF9-95E9-846A50F32774}" dt="2025-10-21T08:25:40.945" v="566"/>
        <pc:sldMkLst>
          <pc:docMk/>
          <pc:sldMk cId="3325384798" sldId="430"/>
        </pc:sldMkLst>
      </pc:sldChg>
      <pc:sldChg chg="add">
        <pc:chgData name="矢口勇一" userId="912075d5-8e90-457e-8e5d-489657d52d38" providerId="ADAL" clId="{4FB184D2-FBAD-4CF9-95E9-846A50F32774}" dt="2025-10-21T08:25:40.945" v="566"/>
        <pc:sldMkLst>
          <pc:docMk/>
          <pc:sldMk cId="323223089" sldId="431"/>
        </pc:sldMkLst>
      </pc:sldChg>
      <pc:sldChg chg="add">
        <pc:chgData name="矢口勇一" userId="912075d5-8e90-457e-8e5d-489657d52d38" providerId="ADAL" clId="{4FB184D2-FBAD-4CF9-95E9-846A50F32774}" dt="2025-10-21T08:25:40.945" v="566"/>
        <pc:sldMkLst>
          <pc:docMk/>
          <pc:sldMk cId="3879213059" sldId="432"/>
        </pc:sldMkLst>
      </pc:sldChg>
      <pc:sldChg chg="add">
        <pc:chgData name="矢口勇一" userId="912075d5-8e90-457e-8e5d-489657d52d38" providerId="ADAL" clId="{4FB184D2-FBAD-4CF9-95E9-846A50F32774}" dt="2025-10-21T08:25:40.945" v="566"/>
        <pc:sldMkLst>
          <pc:docMk/>
          <pc:sldMk cId="472424490" sldId="433"/>
        </pc:sldMkLst>
      </pc:sldChg>
      <pc:sldChg chg="add">
        <pc:chgData name="矢口勇一" userId="912075d5-8e90-457e-8e5d-489657d52d38" providerId="ADAL" clId="{4FB184D2-FBAD-4CF9-95E9-846A50F32774}" dt="2025-10-21T08:25:40.945" v="566"/>
        <pc:sldMkLst>
          <pc:docMk/>
          <pc:sldMk cId="1725857695" sldId="434"/>
        </pc:sldMkLst>
      </pc:sldChg>
      <pc:sldChg chg="add">
        <pc:chgData name="矢口勇一" userId="912075d5-8e90-457e-8e5d-489657d52d38" providerId="ADAL" clId="{4FB184D2-FBAD-4CF9-95E9-846A50F32774}" dt="2025-10-21T08:25:40.945" v="566"/>
        <pc:sldMkLst>
          <pc:docMk/>
          <pc:sldMk cId="3806941650" sldId="435"/>
        </pc:sldMkLst>
      </pc:sldChg>
      <pc:sldChg chg="add">
        <pc:chgData name="矢口勇一" userId="912075d5-8e90-457e-8e5d-489657d52d38" providerId="ADAL" clId="{4FB184D2-FBAD-4CF9-95E9-846A50F32774}" dt="2025-10-21T08:25:40.945" v="566"/>
        <pc:sldMkLst>
          <pc:docMk/>
          <pc:sldMk cId="2111631750" sldId="436"/>
        </pc:sldMkLst>
      </pc:sldChg>
      <pc:sldChg chg="add">
        <pc:chgData name="矢口勇一" userId="912075d5-8e90-457e-8e5d-489657d52d38" providerId="ADAL" clId="{4FB184D2-FBAD-4CF9-95E9-846A50F32774}" dt="2025-10-21T08:25:40.945" v="566"/>
        <pc:sldMkLst>
          <pc:docMk/>
          <pc:sldMk cId="3857138370" sldId="437"/>
        </pc:sldMkLst>
      </pc:sldChg>
      <pc:sldChg chg="add">
        <pc:chgData name="矢口勇一" userId="912075d5-8e90-457e-8e5d-489657d52d38" providerId="ADAL" clId="{4FB184D2-FBAD-4CF9-95E9-846A50F32774}" dt="2025-10-21T08:25:40.945" v="566"/>
        <pc:sldMkLst>
          <pc:docMk/>
          <pc:sldMk cId="587275371" sldId="438"/>
        </pc:sldMkLst>
      </pc:sldChg>
      <pc:sldChg chg="add">
        <pc:chgData name="矢口勇一" userId="912075d5-8e90-457e-8e5d-489657d52d38" providerId="ADAL" clId="{4FB184D2-FBAD-4CF9-95E9-846A50F32774}" dt="2025-10-21T08:25:40.945" v="566"/>
        <pc:sldMkLst>
          <pc:docMk/>
          <pc:sldMk cId="4252079945" sldId="439"/>
        </pc:sldMkLst>
      </pc:sldChg>
      <pc:sldChg chg="add">
        <pc:chgData name="矢口勇一" userId="912075d5-8e90-457e-8e5d-489657d52d38" providerId="ADAL" clId="{4FB184D2-FBAD-4CF9-95E9-846A50F32774}" dt="2025-10-21T08:25:40.945" v="566"/>
        <pc:sldMkLst>
          <pc:docMk/>
          <pc:sldMk cId="2685329211" sldId="447"/>
        </pc:sldMkLst>
      </pc:sldChg>
      <pc:sldChg chg="add">
        <pc:chgData name="矢口勇一" userId="912075d5-8e90-457e-8e5d-489657d52d38" providerId="ADAL" clId="{4FB184D2-FBAD-4CF9-95E9-846A50F32774}" dt="2025-10-21T08:25:40.945" v="566"/>
        <pc:sldMkLst>
          <pc:docMk/>
          <pc:sldMk cId="0" sldId="448"/>
        </pc:sldMkLst>
      </pc:sldChg>
      <pc:sldChg chg="add">
        <pc:chgData name="矢口勇一" userId="912075d5-8e90-457e-8e5d-489657d52d38" providerId="ADAL" clId="{4FB184D2-FBAD-4CF9-95E9-846A50F32774}" dt="2025-10-21T08:25:40.945" v="566"/>
        <pc:sldMkLst>
          <pc:docMk/>
          <pc:sldMk cId="0" sldId="449"/>
        </pc:sldMkLst>
      </pc:sldChg>
      <pc:sldChg chg="add">
        <pc:chgData name="矢口勇一" userId="912075d5-8e90-457e-8e5d-489657d52d38" providerId="ADAL" clId="{4FB184D2-FBAD-4CF9-95E9-846A50F32774}" dt="2025-10-21T08:25:40.945" v="566"/>
        <pc:sldMkLst>
          <pc:docMk/>
          <pc:sldMk cId="0" sldId="450"/>
        </pc:sldMkLst>
      </pc:sldChg>
      <pc:sldChg chg="add">
        <pc:chgData name="矢口勇一" userId="912075d5-8e90-457e-8e5d-489657d52d38" providerId="ADAL" clId="{4FB184D2-FBAD-4CF9-95E9-846A50F32774}" dt="2025-10-21T08:25:40.945" v="566"/>
        <pc:sldMkLst>
          <pc:docMk/>
          <pc:sldMk cId="0" sldId="451"/>
        </pc:sldMkLst>
      </pc:sldChg>
      <pc:sldChg chg="add">
        <pc:chgData name="矢口勇一" userId="912075d5-8e90-457e-8e5d-489657d52d38" providerId="ADAL" clId="{4FB184D2-FBAD-4CF9-95E9-846A50F32774}" dt="2025-10-21T08:25:40.945" v="566"/>
        <pc:sldMkLst>
          <pc:docMk/>
          <pc:sldMk cId="0" sldId="452"/>
        </pc:sldMkLst>
      </pc:sldChg>
      <pc:sldChg chg="add">
        <pc:chgData name="矢口勇一" userId="912075d5-8e90-457e-8e5d-489657d52d38" providerId="ADAL" clId="{4FB184D2-FBAD-4CF9-95E9-846A50F32774}" dt="2025-10-21T08:25:40.945" v="566"/>
        <pc:sldMkLst>
          <pc:docMk/>
          <pc:sldMk cId="0" sldId="453"/>
        </pc:sldMkLst>
      </pc:sldChg>
      <pc:sldChg chg="add">
        <pc:chgData name="矢口勇一" userId="912075d5-8e90-457e-8e5d-489657d52d38" providerId="ADAL" clId="{4FB184D2-FBAD-4CF9-95E9-846A50F32774}" dt="2025-10-21T08:25:40.945" v="566"/>
        <pc:sldMkLst>
          <pc:docMk/>
          <pc:sldMk cId="0" sldId="454"/>
        </pc:sldMkLst>
      </pc:sldChg>
      <pc:sldChg chg="add">
        <pc:chgData name="矢口勇一" userId="912075d5-8e90-457e-8e5d-489657d52d38" providerId="ADAL" clId="{4FB184D2-FBAD-4CF9-95E9-846A50F32774}" dt="2025-10-21T08:25:40.945" v="566"/>
        <pc:sldMkLst>
          <pc:docMk/>
          <pc:sldMk cId="1611361343" sldId="455"/>
        </pc:sldMkLst>
      </pc:sldChg>
      <pc:sldChg chg="add">
        <pc:chgData name="矢口勇一" userId="912075d5-8e90-457e-8e5d-489657d52d38" providerId="ADAL" clId="{4FB184D2-FBAD-4CF9-95E9-846A50F32774}" dt="2025-10-21T08:25:40.945" v="566"/>
        <pc:sldMkLst>
          <pc:docMk/>
          <pc:sldMk cId="382064326" sldId="456"/>
        </pc:sldMkLst>
      </pc:sldChg>
      <pc:sldChg chg="add">
        <pc:chgData name="矢口勇一" userId="912075d5-8e90-457e-8e5d-489657d52d38" providerId="ADAL" clId="{4FB184D2-FBAD-4CF9-95E9-846A50F32774}" dt="2025-10-21T08:25:40.945" v="566"/>
        <pc:sldMkLst>
          <pc:docMk/>
          <pc:sldMk cId="3646934245" sldId="457"/>
        </pc:sldMkLst>
      </pc:sldChg>
      <pc:sldChg chg="add">
        <pc:chgData name="矢口勇一" userId="912075d5-8e90-457e-8e5d-489657d52d38" providerId="ADAL" clId="{4FB184D2-FBAD-4CF9-95E9-846A50F32774}" dt="2025-10-21T08:25:40.945" v="566"/>
        <pc:sldMkLst>
          <pc:docMk/>
          <pc:sldMk cId="2187332560" sldId="458"/>
        </pc:sldMkLst>
      </pc:sldChg>
      <pc:sldChg chg="add">
        <pc:chgData name="矢口勇一" userId="912075d5-8e90-457e-8e5d-489657d52d38" providerId="ADAL" clId="{4FB184D2-FBAD-4CF9-95E9-846A50F32774}" dt="2025-10-21T08:25:40.945" v="566"/>
        <pc:sldMkLst>
          <pc:docMk/>
          <pc:sldMk cId="3158904631" sldId="459"/>
        </pc:sldMkLst>
      </pc:sldChg>
      <pc:sldChg chg="add">
        <pc:chgData name="矢口勇一" userId="912075d5-8e90-457e-8e5d-489657d52d38" providerId="ADAL" clId="{4FB184D2-FBAD-4CF9-95E9-846A50F32774}" dt="2025-10-21T08:25:40.945" v="566"/>
        <pc:sldMkLst>
          <pc:docMk/>
          <pc:sldMk cId="2624304654" sldId="460"/>
        </pc:sldMkLst>
      </pc:sldChg>
      <pc:sldChg chg="add">
        <pc:chgData name="矢口勇一" userId="912075d5-8e90-457e-8e5d-489657d52d38" providerId="ADAL" clId="{4FB184D2-FBAD-4CF9-95E9-846A50F32774}" dt="2025-10-21T08:25:40.945" v="566"/>
        <pc:sldMkLst>
          <pc:docMk/>
          <pc:sldMk cId="3517869110" sldId="461"/>
        </pc:sldMkLst>
      </pc:sldChg>
      <pc:sldChg chg="modSp add mod">
        <pc:chgData name="矢口勇一" userId="912075d5-8e90-457e-8e5d-489657d52d38" providerId="ADAL" clId="{4FB184D2-FBAD-4CF9-95E9-846A50F32774}" dt="2025-10-21T08:27:21.831" v="619" actId="1076"/>
        <pc:sldMkLst>
          <pc:docMk/>
          <pc:sldMk cId="0" sldId="462"/>
        </pc:sldMkLst>
        <pc:spChg chg="mod">
          <ac:chgData name="矢口勇一" userId="912075d5-8e90-457e-8e5d-489657d52d38" providerId="ADAL" clId="{4FB184D2-FBAD-4CF9-95E9-846A50F32774}" dt="2025-10-21T08:27:21.831" v="619" actId="1076"/>
          <ac:spMkLst>
            <pc:docMk/>
            <pc:sldMk cId="0" sldId="462"/>
            <ac:spMk id="2" creationId="{00000000-0000-0000-0000-000000000000}"/>
          </ac:spMkLst>
        </pc:spChg>
      </pc:sldChg>
      <pc:sldChg chg="addSp delSp modSp add mod chgLayout">
        <pc:chgData name="矢口勇一" userId="912075d5-8e90-457e-8e5d-489657d52d38" providerId="ADAL" clId="{4FB184D2-FBAD-4CF9-95E9-846A50F32774}" dt="2025-10-21T08:27:33.647" v="622" actId="1076"/>
        <pc:sldMkLst>
          <pc:docMk/>
          <pc:sldMk cId="0" sldId="463"/>
        </pc:sldMkLst>
        <pc:spChg chg="mod ord">
          <ac:chgData name="矢口勇一" userId="912075d5-8e90-457e-8e5d-489657d52d38" providerId="ADAL" clId="{4FB184D2-FBAD-4CF9-95E9-846A50F32774}" dt="2025-10-21T08:27:33.647" v="622" actId="1076"/>
          <ac:spMkLst>
            <pc:docMk/>
            <pc:sldMk cId="0" sldId="463"/>
            <ac:spMk id="2" creationId="{00000000-0000-0000-0000-000000000000}"/>
          </ac:spMkLst>
        </pc:spChg>
        <pc:spChg chg="mod ord">
          <ac:chgData name="矢口勇一" userId="912075d5-8e90-457e-8e5d-489657d52d38" providerId="ADAL" clId="{4FB184D2-FBAD-4CF9-95E9-846A50F32774}" dt="2025-10-21T08:27:28.203" v="620" actId="6264"/>
          <ac:spMkLst>
            <pc:docMk/>
            <pc:sldMk cId="0" sldId="463"/>
            <ac:spMk id="11" creationId="{00000000-0000-0000-0000-000000000000}"/>
          </ac:spMkLst>
        </pc:spChg>
        <pc:spChg chg="add del mod">
          <ac:chgData name="矢口勇一" userId="912075d5-8e90-457e-8e5d-489657d52d38" providerId="ADAL" clId="{4FB184D2-FBAD-4CF9-95E9-846A50F32774}" dt="2025-10-21T08:27:28.203" v="620" actId="6264"/>
          <ac:spMkLst>
            <pc:docMk/>
            <pc:sldMk cId="0" sldId="463"/>
            <ac:spMk id="12" creationId="{A741C507-C5DD-2329-A478-FC3FEE947E30}"/>
          </ac:spMkLst>
        </pc:spChg>
        <pc:spChg chg="add del mod ord">
          <ac:chgData name="矢口勇一" userId="912075d5-8e90-457e-8e5d-489657d52d38" providerId="ADAL" clId="{4FB184D2-FBAD-4CF9-95E9-846A50F32774}" dt="2025-10-21T08:27:30.512" v="621" actId="478"/>
          <ac:spMkLst>
            <pc:docMk/>
            <pc:sldMk cId="0" sldId="463"/>
            <ac:spMk id="13" creationId="{F7078D61-99C7-FE23-D947-1515B3537505}"/>
          </ac:spMkLst>
        </pc:spChg>
      </pc:sldChg>
      <pc:sldChg chg="add">
        <pc:chgData name="矢口勇一" userId="912075d5-8e90-457e-8e5d-489657d52d38" providerId="ADAL" clId="{4FB184D2-FBAD-4CF9-95E9-846A50F32774}" dt="2025-10-21T08:26:52.507" v="567"/>
        <pc:sldMkLst>
          <pc:docMk/>
          <pc:sldMk cId="0" sldId="464"/>
        </pc:sldMkLst>
      </pc:sldChg>
      <pc:sldChg chg="add">
        <pc:chgData name="矢口勇一" userId="912075d5-8e90-457e-8e5d-489657d52d38" providerId="ADAL" clId="{4FB184D2-FBAD-4CF9-95E9-846A50F32774}" dt="2025-10-21T08:26:52.507" v="567"/>
        <pc:sldMkLst>
          <pc:docMk/>
          <pc:sldMk cId="0" sldId="465"/>
        </pc:sldMkLst>
      </pc:sldChg>
      <pc:sldChg chg="modSp add mod">
        <pc:chgData name="矢口勇一" userId="912075d5-8e90-457e-8e5d-489657d52d38" providerId="ADAL" clId="{4FB184D2-FBAD-4CF9-95E9-846A50F32774}" dt="2025-10-21T08:27:47.054" v="624" actId="1076"/>
        <pc:sldMkLst>
          <pc:docMk/>
          <pc:sldMk cId="0" sldId="466"/>
        </pc:sldMkLst>
        <pc:spChg chg="mod">
          <ac:chgData name="矢口勇一" userId="912075d5-8e90-457e-8e5d-489657d52d38" providerId="ADAL" clId="{4FB184D2-FBAD-4CF9-95E9-846A50F32774}" dt="2025-10-21T08:27:47.054" v="624" actId="1076"/>
          <ac:spMkLst>
            <pc:docMk/>
            <pc:sldMk cId="0" sldId="466"/>
            <ac:spMk id="2" creationId="{00000000-0000-0000-0000-000000000000}"/>
          </ac:spMkLst>
        </pc:spChg>
      </pc:sldChg>
      <pc:sldChg chg="add">
        <pc:chgData name="矢口勇一" userId="912075d5-8e90-457e-8e5d-489657d52d38" providerId="ADAL" clId="{4FB184D2-FBAD-4CF9-95E9-846A50F32774}" dt="2025-10-21T08:26:52.507" v="567"/>
        <pc:sldMkLst>
          <pc:docMk/>
          <pc:sldMk cId="0" sldId="467"/>
        </pc:sldMkLst>
      </pc:sldChg>
      <pc:sldChg chg="modSp add mod">
        <pc:chgData name="矢口勇一" userId="912075d5-8e90-457e-8e5d-489657d52d38" providerId="ADAL" clId="{4FB184D2-FBAD-4CF9-95E9-846A50F32774}" dt="2025-10-21T08:27:52.003" v="625" actId="20577"/>
        <pc:sldMkLst>
          <pc:docMk/>
          <pc:sldMk cId="0" sldId="468"/>
        </pc:sldMkLst>
        <pc:spChg chg="mod">
          <ac:chgData name="矢口勇一" userId="912075d5-8e90-457e-8e5d-489657d52d38" providerId="ADAL" clId="{4FB184D2-FBAD-4CF9-95E9-846A50F32774}" dt="2025-10-21T08:27:52.003" v="625" actId="20577"/>
          <ac:spMkLst>
            <pc:docMk/>
            <pc:sldMk cId="0" sldId="468"/>
            <ac:spMk id="2" creationId="{00000000-0000-0000-0000-000000000000}"/>
          </ac:spMkLst>
        </pc:spChg>
      </pc:sldChg>
      <pc:sldChg chg="modSp add mod">
        <pc:chgData name="矢口勇一" userId="912075d5-8e90-457e-8e5d-489657d52d38" providerId="ADAL" clId="{4FB184D2-FBAD-4CF9-95E9-846A50F32774}" dt="2025-10-21T08:27:55.408" v="626" actId="20577"/>
        <pc:sldMkLst>
          <pc:docMk/>
          <pc:sldMk cId="0" sldId="469"/>
        </pc:sldMkLst>
        <pc:spChg chg="mod">
          <ac:chgData name="矢口勇一" userId="912075d5-8e90-457e-8e5d-489657d52d38" providerId="ADAL" clId="{4FB184D2-FBAD-4CF9-95E9-846A50F32774}" dt="2025-10-21T08:27:55.408" v="626" actId="20577"/>
          <ac:spMkLst>
            <pc:docMk/>
            <pc:sldMk cId="0" sldId="469"/>
            <ac:spMk id="2" creationId="{00000000-0000-0000-0000-000000000000}"/>
          </ac:spMkLst>
        </pc:spChg>
      </pc:sldChg>
      <pc:sldChg chg="new">
        <pc:chgData name="矢口勇一" userId="912075d5-8e90-457e-8e5d-489657d52d38" providerId="ADAL" clId="{4FB184D2-FBAD-4CF9-95E9-846A50F32774}" dt="2025-10-21T08:29:06.224" v="644" actId="680"/>
        <pc:sldMkLst>
          <pc:docMk/>
          <pc:sldMk cId="822166000" sldId="470"/>
        </pc:sldMkLst>
      </pc:sldChg>
    </pc:docChg>
  </pc:docChgLst>
  <pc:docChgLst>
    <pc:chgData name="矢口勇一" userId="912075d5-8e90-457e-8e5d-489657d52d38" providerId="ADAL" clId="{F2D8900C-93BC-4D53-A1F5-D49F286E078A}"/>
    <pc:docChg chg="addSld">
      <pc:chgData name="矢口勇一" userId="912075d5-8e90-457e-8e5d-489657d52d38" providerId="ADAL" clId="{F2D8900C-93BC-4D53-A1F5-D49F286E078A}" dt="2025-10-19T03:26:49.155" v="0" actId="680"/>
      <pc:docMkLst>
        <pc:docMk/>
      </pc:docMkLst>
      <pc:sldChg chg="new">
        <pc:chgData name="矢口勇一" userId="912075d5-8e90-457e-8e5d-489657d52d38" providerId="ADAL" clId="{F2D8900C-93BC-4D53-A1F5-D49F286E078A}" dt="2025-10-19T03:26:49.155" v="0" actId="680"/>
        <pc:sldMkLst>
          <pc:docMk/>
          <pc:sldMk cId="4822205"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24D0D-E218-4C9E-A35C-27CC7C32A7D2}" type="datetimeFigureOut">
              <a:rPr kumimoji="1" lang="ja-JP" altLang="en-US" smtClean="0"/>
              <a:t>2025/10/21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F805A7-7B4C-45E0-BC60-027EE01A3547}" type="slidenum">
              <a:rPr kumimoji="1" lang="ja-JP" altLang="en-US" smtClean="0"/>
              <a:t>‹#›</a:t>
            </a:fld>
            <a:endParaRPr kumimoji="1" lang="ja-JP" altLang="en-US"/>
          </a:p>
        </p:txBody>
      </p:sp>
    </p:spTree>
    <p:extLst>
      <p:ext uri="{BB962C8B-B14F-4D97-AF65-F5344CB8AC3E}">
        <p14:creationId xmlns:p14="http://schemas.microsoft.com/office/powerpoint/2010/main" val="37954476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デコーダ</a:t>
            </a:r>
            <a:r>
              <a:rPr kumimoji="1" lang="en-US" altLang="ja-JP" dirty="0"/>
              <a:t>RNN</a:t>
            </a:r>
            <a:r>
              <a:rPr kumimoji="1" lang="ja-JP" altLang="en-US" dirty="0"/>
              <a:t>は、エンコードを条件としてターゲット文を生成する言語モデルである。</a:t>
            </a:r>
          </a:p>
          <a:p>
            <a:r>
              <a:rPr kumimoji="1" lang="ja-JP" altLang="en-US" dirty="0"/>
              <a:t>注：この図はテスト時の動作を示している。</a:t>
            </a:r>
          </a:p>
          <a:p>
            <a:r>
              <a:rPr kumimoji="1" lang="ja-JP" altLang="en-US" dirty="0"/>
              <a:t>出力が次のステップの入力として入力される</a:t>
            </a:r>
          </a:p>
          <a:p>
            <a:endParaRPr kumimoji="1" lang="en-US" altLang="ja-JP" dirty="0"/>
          </a:p>
          <a:p>
            <a:r>
              <a:rPr kumimoji="1" lang="ja-JP" altLang="en-US" dirty="0"/>
              <a:t>エンコーダー </a:t>
            </a:r>
            <a:r>
              <a:rPr kumimoji="1" lang="en-US" altLang="ja-JP" dirty="0"/>
              <a:t>RNN</a:t>
            </a:r>
            <a:r>
              <a:rPr kumimoji="1" lang="ja-JP" altLang="en-US" dirty="0"/>
              <a:t>は原文のエンコーディングを生成する。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3</a:t>
            </a:fld>
            <a:endParaRPr kumimoji="1" lang="ja-JP" altLang="en-US"/>
          </a:p>
        </p:txBody>
      </p:sp>
    </p:spTree>
    <p:extLst>
      <p:ext uri="{BB962C8B-B14F-4D97-AF65-F5344CB8AC3E}">
        <p14:creationId xmlns:p14="http://schemas.microsoft.com/office/powerpoint/2010/main" val="2702182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出発点：</a:t>
            </a:r>
            <a:r>
              <a:rPr kumimoji="1" lang="en-US" altLang="ja-JP" dirty="0"/>
              <a:t>RNN</a:t>
            </a:r>
            <a:r>
              <a:rPr kumimoji="1" lang="ja-JP" altLang="en-US" dirty="0"/>
              <a:t>のミーンプーリング</a:t>
            </a:r>
            <a:endParaRPr kumimoji="1" lang="en-US" altLang="ja-JP" dirty="0"/>
          </a:p>
          <a:p>
            <a:endParaRPr kumimoji="1" lang="en-US" altLang="ja-JP" dirty="0"/>
          </a:p>
          <a:p>
            <a:r>
              <a:rPr kumimoji="1" lang="ja-JP" altLang="en-US" dirty="0"/>
              <a:t>どのように文の符号化を計算するのか？</a:t>
            </a:r>
          </a:p>
          <a:p>
            <a:endParaRPr kumimoji="1" lang="en-US" altLang="ja-JP" dirty="0"/>
          </a:p>
          <a:p>
            <a:endParaRPr kumimoji="1" lang="en-US" altLang="ja-JP" dirty="0"/>
          </a:p>
          <a:p>
            <a:r>
              <a:rPr kumimoji="1" lang="ja-JP" altLang="en-US" dirty="0"/>
              <a:t>通常はもっと良い： すべての隠された状態の要素ごとの最大値または平均値をとる。</a:t>
            </a:r>
            <a:endParaRPr kumimoji="1" lang="en-US" altLang="ja-JP" dirty="0"/>
          </a:p>
          <a:p>
            <a:endParaRPr kumimoji="1" lang="en-US" altLang="ja-JP" dirty="0"/>
          </a:p>
          <a:p>
            <a:endParaRPr kumimoji="1" lang="en-US" altLang="ja-JP" dirty="0"/>
          </a:p>
          <a:p>
            <a:r>
              <a:rPr kumimoji="1" lang="ja-JP" altLang="en-US" dirty="0"/>
              <a:t>全体的に、私はこの映画を大いに楽しんだ</a:t>
            </a:r>
          </a:p>
          <a:p>
            <a:endParaRPr kumimoji="1" lang="ja-JP" altLang="en-US" dirty="0"/>
          </a:p>
          <a:p>
            <a:r>
              <a:rPr kumimoji="1" lang="ja-JP" altLang="en-US" dirty="0"/>
              <a:t>出発点：「エンコーダーからの情報を渡す」非常に基本的な方法は、平均化することである。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12</a:t>
            </a:fld>
            <a:endParaRPr kumimoji="1" lang="ja-JP" altLang="en-US"/>
          </a:p>
        </p:txBody>
      </p:sp>
    </p:spTree>
    <p:extLst>
      <p:ext uri="{BB962C8B-B14F-4D97-AF65-F5344CB8AC3E}">
        <p14:creationId xmlns:p14="http://schemas.microsoft.com/office/powerpoint/2010/main" val="92715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注目は加重平均で、ルックアップができる！</a:t>
            </a:r>
            <a:endParaRPr kumimoji="1" lang="en-US" altLang="ja-JP" dirty="0"/>
          </a:p>
          <a:p>
            <a:endParaRPr kumimoji="1" lang="en-US" altLang="ja-JP" dirty="0"/>
          </a:p>
          <a:p>
            <a:r>
              <a:rPr kumimoji="1" lang="ja-JP" altLang="en-US" dirty="0"/>
              <a:t>アテンションは単なる加重平均であり、重みが学習されていれば、これは非常に強力である！</a:t>
            </a:r>
            <a:endParaRPr kumimoji="1" lang="en-US" altLang="ja-JP" dirty="0"/>
          </a:p>
          <a:p>
            <a:endParaRPr kumimoji="1" lang="en-US" altLang="ja-JP" dirty="0"/>
          </a:p>
          <a:p>
            <a:r>
              <a:rPr kumimoji="1" lang="ja-JP" altLang="en-US" dirty="0"/>
              <a:t>注目すべきは、クエリがすべてのキーに</a:t>
            </a:r>
            <a:r>
              <a:rPr kumimoji="1" lang="en-US" altLang="ja-JP" dirty="0"/>
              <a:t>0</a:t>
            </a:r>
            <a:r>
              <a:rPr kumimoji="1" lang="ja-JP" altLang="en-US" dirty="0"/>
              <a:t>から</a:t>
            </a:r>
            <a:r>
              <a:rPr kumimoji="1" lang="en-US" altLang="ja-JP" dirty="0"/>
              <a:t>1</a:t>
            </a:r>
            <a:r>
              <a:rPr kumimoji="1" lang="ja-JP" altLang="en-US" dirty="0"/>
              <a:t>の間の重みでソフトにマッチすることである。</a:t>
            </a:r>
            <a:endParaRPr kumimoji="1" lang="en-US" altLang="ja-JP" dirty="0"/>
          </a:p>
          <a:p>
            <a:endParaRPr kumimoji="1" lang="en-US" altLang="ja-JP" dirty="0"/>
          </a:p>
          <a:p>
            <a:r>
              <a:rPr kumimoji="1" lang="ja-JP" altLang="en-US" dirty="0"/>
              <a:t>ルックアップテーブルでは、値に対応するキーのテーブルがある。クエリはキーのひとつにマッチし、その値を返します。</a:t>
            </a:r>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13</a:t>
            </a:fld>
            <a:endParaRPr kumimoji="1" lang="ja-JP" altLang="en-US"/>
          </a:p>
        </p:txBody>
      </p:sp>
    </p:spTree>
    <p:extLst>
      <p:ext uri="{BB962C8B-B14F-4D97-AF65-F5344CB8AC3E}">
        <p14:creationId xmlns:p14="http://schemas.microsoft.com/office/powerpoint/2010/main" val="382358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核心提示：デコーダーの各ステップで、エンコーダーに直接接続し、ソース・シーケンスの特定の部分に焦点を当てる。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14</a:t>
            </a:fld>
            <a:endParaRPr kumimoji="1" lang="ja-JP" altLang="en-US"/>
          </a:p>
        </p:txBody>
      </p:sp>
    </p:spTree>
    <p:extLst>
      <p:ext uri="{BB962C8B-B14F-4D97-AF65-F5344CB8AC3E}">
        <p14:creationId xmlns:p14="http://schemas.microsoft.com/office/powerpoint/2010/main" val="326684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このデコーダーのタイムステップでは、ほとんど最初のエンコーダーの隠れ状態（</a:t>
            </a:r>
            <a:r>
              <a:rPr kumimoji="1" lang="en-US" altLang="ja-JP" dirty="0"/>
              <a:t>"he"</a:t>
            </a:r>
            <a:r>
              <a:rPr kumimoji="1" lang="ja-JP" altLang="en-US" dirty="0"/>
              <a:t>）に注目している。</a:t>
            </a:r>
          </a:p>
          <a:p>
            <a:r>
              <a:rPr kumimoji="1" lang="ja-JP" altLang="en-US" dirty="0"/>
              <a:t>ソフトマックスで得点を確率分布に変える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18</a:t>
            </a:fld>
            <a:endParaRPr kumimoji="1" lang="ja-JP" altLang="en-US"/>
          </a:p>
        </p:txBody>
      </p:sp>
    </p:spTree>
    <p:extLst>
      <p:ext uri="{BB962C8B-B14F-4D97-AF65-F5344CB8AC3E}">
        <p14:creationId xmlns:p14="http://schemas.microsoft.com/office/powerpoint/2010/main" val="421262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注目度分布を使って</a:t>
            </a:r>
          </a:p>
          <a:p>
            <a:r>
              <a:rPr kumimoji="1" lang="ja-JP" altLang="en-US" dirty="0"/>
              <a:t>エンコーダの隠れ状態の重み付き和をとる。</a:t>
            </a:r>
          </a:p>
          <a:p>
            <a:endParaRPr kumimoji="1" lang="ja-JP" altLang="en-US" dirty="0"/>
          </a:p>
          <a:p>
            <a:r>
              <a:rPr kumimoji="1" lang="ja-JP" altLang="en-US" dirty="0"/>
              <a:t>アテンション出力には、高いアテンションを受けた隠れ状態の情報がほとんど含まれる。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19</a:t>
            </a:fld>
            <a:endParaRPr kumimoji="1" lang="ja-JP" altLang="en-US"/>
          </a:p>
        </p:txBody>
      </p:sp>
    </p:spTree>
    <p:extLst>
      <p:ext uri="{BB962C8B-B14F-4D97-AF65-F5344CB8AC3E}">
        <p14:creationId xmlns:p14="http://schemas.microsoft.com/office/powerpoint/2010/main" val="257124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20</a:t>
            </a:fld>
            <a:endParaRPr kumimoji="1" lang="ja-JP" altLang="en-US"/>
          </a:p>
        </p:txBody>
      </p:sp>
    </p:spTree>
    <p:extLst>
      <p:ext uri="{BB962C8B-B14F-4D97-AF65-F5344CB8AC3E}">
        <p14:creationId xmlns:p14="http://schemas.microsoft.com/office/powerpoint/2010/main" val="3980674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エンコーダーの隠れ状態がある</a:t>
            </a:r>
          </a:p>
          <a:p>
            <a:r>
              <a:rPr kumimoji="1" lang="ja-JP" altLang="en-US" dirty="0"/>
              <a:t>タイムステップ</a:t>
            </a:r>
            <a:r>
              <a:rPr kumimoji="1" lang="en-US" altLang="ja-JP" dirty="0"/>
              <a:t>t</a:t>
            </a:r>
            <a:r>
              <a:rPr kumimoji="1" lang="ja-JP" altLang="en-US" dirty="0"/>
              <a:t>で、デコーダーの隠れ状態がある</a:t>
            </a:r>
          </a:p>
          <a:p>
            <a:r>
              <a:rPr kumimoji="1" lang="ja-JP" altLang="en-US" dirty="0"/>
              <a:t>このステップのアテンション・スコアが得られる：</a:t>
            </a:r>
            <a:endParaRPr kumimoji="1" lang="en-US" altLang="ja-JP" dirty="0"/>
          </a:p>
          <a:p>
            <a:endParaRPr kumimoji="1" lang="en-US" altLang="ja-JP" dirty="0"/>
          </a:p>
          <a:p>
            <a:r>
              <a:rPr kumimoji="1" lang="ja-JP" altLang="en-US" dirty="0"/>
              <a:t>このステップの注目度分布を得るためにソフトマックスを取る（これは確率分布であり</a:t>
            </a:r>
          </a:p>
          <a:p>
            <a:r>
              <a:rPr kumimoji="1" lang="ja-JP" altLang="en-US" dirty="0"/>
              <a:t> の合計は</a:t>
            </a:r>
            <a:r>
              <a:rPr kumimoji="1" lang="en-US" altLang="ja-JP" dirty="0"/>
              <a:t>1</a:t>
            </a:r>
            <a:r>
              <a:rPr kumimoji="1" lang="ja-JP" altLang="en-US" dirty="0"/>
              <a:t>になる</a:t>
            </a:r>
            <a:r>
              <a:rPr kumimoji="1" lang="en-US" altLang="ja-JP" dirty="0"/>
              <a:t>)</a:t>
            </a:r>
          </a:p>
          <a:p>
            <a:endParaRPr kumimoji="1" lang="ja-JP" altLang="en-US" dirty="0"/>
          </a:p>
          <a:p>
            <a:r>
              <a:rPr kumimoji="1" lang="ja-JP" altLang="en-US" dirty="0"/>
              <a:t>注目出力を得るために、エンコーダーの隠れ状態の加重和を取る。</a:t>
            </a:r>
          </a:p>
          <a:p>
            <a:endParaRPr kumimoji="1" lang="en-US" altLang="ja-JP" dirty="0"/>
          </a:p>
          <a:p>
            <a:r>
              <a:rPr kumimoji="1" lang="ja-JP" altLang="en-US" dirty="0"/>
              <a:t>最後に、アテンション出力をデコーダーの隠れた状態と連結し、非アテンション</a:t>
            </a:r>
            <a:r>
              <a:rPr kumimoji="1" lang="en-US" altLang="ja-JP" dirty="0"/>
              <a:t>seq2seq</a:t>
            </a:r>
            <a:r>
              <a:rPr kumimoji="1" lang="ja-JP" altLang="en-US" dirty="0"/>
              <a:t>モデルと同じように進める。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26</a:t>
            </a:fld>
            <a:endParaRPr kumimoji="1" lang="ja-JP" altLang="en-US"/>
          </a:p>
        </p:txBody>
      </p:sp>
    </p:spTree>
    <p:extLst>
      <p:ext uri="{BB962C8B-B14F-4D97-AF65-F5344CB8AC3E}">
        <p14:creationId xmlns:p14="http://schemas.microsoft.com/office/powerpoint/2010/main" val="371257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アテンションは、各単語の表現を、一連の値から情報にアクセスして取り込むためのクエリーとして扱う。</a:t>
            </a:r>
          </a:p>
          <a:p>
            <a:r>
              <a:rPr kumimoji="1" lang="ja-JP" altLang="en-US" dirty="0"/>
              <a:t>デコーダーからエンコーダーへの注意を見た。</a:t>
            </a:r>
          </a:p>
          <a:p>
            <a:r>
              <a:rPr kumimoji="1" lang="ja-JP" altLang="en-US" dirty="0"/>
              <a:t>アテンションについて考える。</a:t>
            </a:r>
          </a:p>
          <a:p>
            <a:r>
              <a:rPr kumimoji="1" lang="ja-JP" altLang="en-US" dirty="0"/>
              <a:t>並列化不可能な演算の数はシーケンスの長さによって増加しない。</a:t>
            </a:r>
          </a:p>
          <a:p>
            <a:r>
              <a:rPr kumimoji="1" lang="ja-JP" altLang="en-US" dirty="0"/>
              <a:t>最大相互作用距離： </a:t>
            </a:r>
            <a:r>
              <a:rPr kumimoji="1" lang="en-US" altLang="ja-JP" dirty="0"/>
              <a:t>O(1)</a:t>
            </a:r>
            <a:r>
              <a:rPr kumimoji="1" lang="ja-JP" altLang="en-US" dirty="0"/>
              <a:t>、全ての単語は全ての層で相互作用する！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27</a:t>
            </a:fld>
            <a:endParaRPr kumimoji="1" lang="ja-JP" altLang="en-US"/>
          </a:p>
        </p:txBody>
      </p:sp>
    </p:spTree>
    <p:extLst>
      <p:ext uri="{BB962C8B-B14F-4D97-AF65-F5344CB8AC3E}">
        <p14:creationId xmlns:p14="http://schemas.microsoft.com/office/powerpoint/2010/main" val="867327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アテンションが</a:t>
            </a:r>
            <a:r>
              <a:rPr kumimoji="1" lang="en-US" altLang="ja-JP" dirty="0"/>
              <a:t>NMT</a:t>
            </a:r>
            <a:r>
              <a:rPr kumimoji="1" lang="ja-JP" altLang="en-US" dirty="0"/>
              <a:t>のパフォーマンスを大幅に向上</a:t>
            </a:r>
          </a:p>
          <a:p>
            <a:r>
              <a:rPr kumimoji="1" lang="ja-JP" altLang="en-US" dirty="0"/>
              <a:t>デコーダーがソースの特定の部分に集中できるようになり、非常に便利</a:t>
            </a:r>
          </a:p>
          <a:p>
            <a:r>
              <a:rPr kumimoji="1" lang="ja-JP" altLang="en-US" dirty="0"/>
              <a:t>アテンションは、</a:t>
            </a:r>
            <a:r>
              <a:rPr kumimoji="1" lang="en-US" altLang="ja-JP" dirty="0"/>
              <a:t>MT</a:t>
            </a:r>
            <a:r>
              <a:rPr kumimoji="1" lang="ja-JP" altLang="en-US" dirty="0"/>
              <a:t>プロセスのより「人間に近い」モデルを提供する。</a:t>
            </a:r>
          </a:p>
          <a:p>
            <a:r>
              <a:rPr kumimoji="1" lang="ja-JP" altLang="en-US" dirty="0"/>
              <a:t>原文をすべて記憶する必要がなく、翻訳中に原文を振り返ることができる</a:t>
            </a:r>
          </a:p>
          <a:p>
            <a:r>
              <a:rPr kumimoji="1" lang="ja-JP" altLang="en-US" dirty="0"/>
              <a:t>アテンションがボトルネック問題を解決</a:t>
            </a:r>
          </a:p>
          <a:p>
            <a:r>
              <a:rPr kumimoji="1" lang="ja-JP" altLang="en-US" dirty="0"/>
              <a:t>アテンションにより、デコーダは原文を直接見ることができる。</a:t>
            </a:r>
          </a:p>
          <a:p>
            <a:r>
              <a:rPr kumimoji="1" lang="ja-JP" altLang="en-US" dirty="0"/>
              <a:t>アテンションは消失勾配問題の解決に役立つ</a:t>
            </a:r>
          </a:p>
          <a:p>
            <a:r>
              <a:rPr kumimoji="1" lang="ja-JP" altLang="en-US" dirty="0"/>
              <a:t>遠くの状態への近道を提供</a:t>
            </a:r>
          </a:p>
          <a:p>
            <a:r>
              <a:rPr kumimoji="1" lang="ja-JP" altLang="en-US" dirty="0"/>
              <a:t>アテンションはある程度の解釈可能性を提供する</a:t>
            </a:r>
            <a:endParaRPr kumimoji="1" lang="en-US" altLang="ja-JP" dirty="0"/>
          </a:p>
          <a:p>
            <a:r>
              <a:rPr kumimoji="1" lang="ja-JP" altLang="en-US" dirty="0"/>
              <a:t>注目度分布を調べることで、デコーダーが何に注目していたかがわかる。</a:t>
            </a:r>
          </a:p>
          <a:p>
            <a:r>
              <a:rPr kumimoji="1" lang="ja-JP" altLang="en-US" dirty="0"/>
              <a:t>私たちは（ソフトな）アライメントを無料で手に入れることができる！</a:t>
            </a:r>
          </a:p>
          <a:p>
            <a:r>
              <a:rPr kumimoji="1" lang="ja-JP" altLang="en-US" dirty="0"/>
              <a:t>ネットワークが勝手にアライメントを学習した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28</a:t>
            </a:fld>
            <a:endParaRPr kumimoji="1" lang="ja-JP" altLang="en-US"/>
          </a:p>
        </p:txBody>
      </p:sp>
    </p:spTree>
    <p:extLst>
      <p:ext uri="{BB962C8B-B14F-4D97-AF65-F5344CB8AC3E}">
        <p14:creationId xmlns:p14="http://schemas.microsoft.com/office/powerpoint/2010/main" val="125175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アテンションが機械翻訳の配列対配列モデルを改善する素晴らしい方法であることを見てきた。</a:t>
            </a:r>
          </a:p>
          <a:p>
            <a:r>
              <a:rPr kumimoji="1" lang="ja-JP" altLang="en-US" dirty="0"/>
              <a:t>しかし：アテンションは（</a:t>
            </a:r>
            <a:r>
              <a:rPr kumimoji="1" lang="en-US" altLang="ja-JP" dirty="0"/>
              <a:t>seq2seq</a:t>
            </a:r>
            <a:r>
              <a:rPr kumimoji="1" lang="ja-JP" altLang="en-US" dirty="0"/>
              <a:t>だけでなく）多くのアーキテクチャや（</a:t>
            </a:r>
            <a:r>
              <a:rPr kumimoji="1" lang="en-US" altLang="ja-JP" dirty="0"/>
              <a:t>MT</a:t>
            </a:r>
            <a:r>
              <a:rPr kumimoji="1" lang="ja-JP" altLang="en-US" dirty="0"/>
              <a:t>だけでなく）多くのタスクで使うことができる。</a:t>
            </a:r>
            <a:endParaRPr kumimoji="1" lang="en-US" altLang="ja-JP" dirty="0"/>
          </a:p>
          <a:p>
            <a:endParaRPr kumimoji="1" lang="en-US" altLang="ja-JP" dirty="0"/>
          </a:p>
          <a:p>
            <a:r>
              <a:rPr kumimoji="1" lang="ja-JP" altLang="en-US" dirty="0"/>
              <a:t>アテンションのより一般的な定義：</a:t>
            </a:r>
          </a:p>
          <a:p>
            <a:r>
              <a:rPr kumimoji="1" lang="ja-JP" altLang="en-US" dirty="0"/>
              <a:t>ベクトル値の集合とベクトルクエリが与えられたとき、アテンションはクエリに依存した値の重み付き和を計算する技術である。</a:t>
            </a:r>
          </a:p>
          <a:p>
            <a:endParaRPr kumimoji="1" lang="en-US" altLang="ja-JP" dirty="0"/>
          </a:p>
          <a:p>
            <a:r>
              <a:rPr kumimoji="1" lang="ja-JP" altLang="en-US" dirty="0"/>
              <a:t>クエリが値に注目すると言うこともある。</a:t>
            </a:r>
          </a:p>
          <a:p>
            <a:r>
              <a:rPr kumimoji="1" lang="ja-JP" altLang="en-US" dirty="0"/>
              <a:t>例えば、</a:t>
            </a:r>
            <a:r>
              <a:rPr kumimoji="1" lang="en-US" altLang="ja-JP" dirty="0"/>
              <a:t>seq2seq + attention</a:t>
            </a:r>
            <a:r>
              <a:rPr kumimoji="1" lang="ja-JP" altLang="en-US" dirty="0"/>
              <a:t>モデルでは、それぞれのデコーダーの隠れた状態（クエリー）は</a:t>
            </a:r>
          </a:p>
          <a:p>
            <a:r>
              <a:rPr kumimoji="1" lang="ja-JP" altLang="en-US" dirty="0"/>
              <a:t>はすべてのエンコーダーの隠れた状態（値）にアタッチする。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29</a:t>
            </a:fld>
            <a:endParaRPr kumimoji="1" lang="ja-JP" altLang="en-US"/>
          </a:p>
        </p:txBody>
      </p:sp>
    </p:spTree>
    <p:extLst>
      <p:ext uri="{BB962C8B-B14F-4D97-AF65-F5344CB8AC3E}">
        <p14:creationId xmlns:p14="http://schemas.microsoft.com/office/powerpoint/2010/main" val="80549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ここでの一般的な概念は、エンコーダー・デコーダー・モデルである。</a:t>
            </a:r>
          </a:p>
          <a:p>
            <a:r>
              <a:rPr kumimoji="1" lang="ja-JP" altLang="en-US" dirty="0"/>
              <a:t>あるニューラルネットワークが入力を受け取り、ニューラル表現を生成する。</a:t>
            </a:r>
          </a:p>
          <a:p>
            <a:r>
              <a:rPr kumimoji="1" lang="ja-JP" altLang="en-US" dirty="0"/>
              <a:t>もう</a:t>
            </a:r>
            <a:r>
              <a:rPr kumimoji="1" lang="en-US" altLang="ja-JP" dirty="0"/>
              <a:t>1</a:t>
            </a:r>
            <a:r>
              <a:rPr kumimoji="1" lang="ja-JP" altLang="en-US" dirty="0"/>
              <a:t>つのニューラルネットワークは、そのニューラル表現に基づいて出力を生成する。</a:t>
            </a:r>
          </a:p>
          <a:p>
            <a:r>
              <a:rPr kumimoji="1" lang="ja-JP" altLang="en-US" dirty="0"/>
              <a:t>入力と出力がシーケンスの場合、</a:t>
            </a:r>
            <a:r>
              <a:rPr kumimoji="1" lang="en-US" altLang="ja-JP" dirty="0"/>
              <a:t>seq2seq</a:t>
            </a:r>
            <a:r>
              <a:rPr kumimoji="1" lang="ja-JP" altLang="en-US" dirty="0"/>
              <a:t>モデルと呼ぶ。</a:t>
            </a:r>
          </a:p>
          <a:p>
            <a:endParaRPr kumimoji="1" lang="ja-JP" altLang="en-US" dirty="0"/>
          </a:p>
          <a:p>
            <a:r>
              <a:rPr kumimoji="1" lang="ja-JP" altLang="en-US" dirty="0"/>
              <a:t>シーケンス・トゥー・シーケンスは、</a:t>
            </a:r>
            <a:r>
              <a:rPr kumimoji="1" lang="en-US" altLang="ja-JP" dirty="0"/>
              <a:t>MT</a:t>
            </a:r>
            <a:r>
              <a:rPr kumimoji="1" lang="ja-JP" altLang="en-US" dirty="0"/>
              <a:t>以外にも役立つ</a:t>
            </a:r>
          </a:p>
          <a:p>
            <a:r>
              <a:rPr kumimoji="1" lang="ja-JP" altLang="en-US" dirty="0"/>
              <a:t>多くの自然言語処理タスクは、</a:t>
            </a:r>
            <a:r>
              <a:rPr kumimoji="1" lang="en-US" altLang="ja-JP" dirty="0"/>
              <a:t>sequence-to-sequence</a:t>
            </a:r>
            <a:r>
              <a:rPr kumimoji="1" lang="ja-JP" altLang="en-US" dirty="0"/>
              <a:t>と言い換えることができる：</a:t>
            </a:r>
          </a:p>
          <a:p>
            <a:r>
              <a:rPr kumimoji="1" lang="ja-JP" altLang="en-US" dirty="0"/>
              <a:t>要約（長いテキスト→短いテキスト）</a:t>
            </a:r>
          </a:p>
          <a:p>
            <a:r>
              <a:rPr kumimoji="1" lang="ja-JP" altLang="en-US" dirty="0"/>
              <a:t>対話（前の発話 → 次の発話）</a:t>
            </a:r>
          </a:p>
          <a:p>
            <a:r>
              <a:rPr kumimoji="1" lang="ja-JP" altLang="en-US" dirty="0"/>
              <a:t>構文解析（入力テキスト → シーケンスとしての出力構文解析）</a:t>
            </a:r>
          </a:p>
          <a:p>
            <a:r>
              <a:rPr kumimoji="1" lang="ja-JP" altLang="en-US" dirty="0"/>
              <a:t>コード生成（自然言語 → </a:t>
            </a:r>
            <a:r>
              <a:rPr kumimoji="1" lang="en-US" altLang="ja-JP" dirty="0"/>
              <a:t>Python</a:t>
            </a:r>
            <a:r>
              <a:rPr kumimoji="1" lang="ja-JP" altLang="en-US" dirty="0"/>
              <a:t>コード）</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4</a:t>
            </a:fld>
            <a:endParaRPr kumimoji="1" lang="ja-JP" altLang="en-US"/>
          </a:p>
        </p:txBody>
      </p:sp>
    </p:spTree>
    <p:extLst>
      <p:ext uri="{BB962C8B-B14F-4D97-AF65-F5344CB8AC3E}">
        <p14:creationId xmlns:p14="http://schemas.microsoft.com/office/powerpoint/2010/main" val="4255478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アテンションのより一般的な定義：</a:t>
            </a:r>
          </a:p>
          <a:p>
            <a:r>
              <a:rPr kumimoji="1" lang="ja-JP" altLang="en-US" dirty="0"/>
              <a:t>ベクトル値の集合とベクトルクエリが与えられたとき、アテンションはクエリに依存した値の重み付き和を計算する技術である。</a:t>
            </a:r>
          </a:p>
          <a:p>
            <a:endParaRPr kumimoji="1" lang="en-US" altLang="ja-JP" dirty="0"/>
          </a:p>
          <a:p>
            <a:endParaRPr kumimoji="1" lang="en-US" altLang="ja-JP" dirty="0"/>
          </a:p>
          <a:p>
            <a:r>
              <a:rPr kumimoji="1" lang="ja-JP" altLang="en-US" dirty="0"/>
              <a:t>直感：</a:t>
            </a:r>
          </a:p>
          <a:p>
            <a:r>
              <a:rPr kumimoji="1" lang="ja-JP" altLang="en-US" dirty="0"/>
              <a:t>加重和は値に含まれる情報の選択的要約であり、クエリがどの値に注目するかを決定する。</a:t>
            </a:r>
          </a:p>
          <a:p>
            <a:r>
              <a:rPr kumimoji="1" lang="ja-JP" altLang="en-US" dirty="0"/>
              <a:t>注目とは、他の表現（クエリ）に依存して、任意の表現（値）の集合の固定サイズの表現を得る方法である。</a:t>
            </a:r>
          </a:p>
          <a:p>
            <a:endParaRPr kumimoji="1" lang="ja-JP" altLang="en-US" dirty="0"/>
          </a:p>
          <a:p>
            <a:r>
              <a:rPr kumimoji="1" lang="ja-JP" altLang="en-US" dirty="0"/>
              <a:t>注目：</a:t>
            </a:r>
          </a:p>
          <a:p>
            <a:r>
              <a:rPr kumimoji="1" lang="ja-JP" altLang="en-US" dirty="0"/>
              <a:t>アテンションは、すべてのディープラーニングモデルにおいて、強力で柔軟な、一般的なポインタと記憶操作の方法となった。</a:t>
            </a:r>
            <a:r>
              <a:rPr kumimoji="1" lang="en-US" altLang="ja-JP" dirty="0"/>
              <a:t>2010</a:t>
            </a:r>
            <a:r>
              <a:rPr kumimoji="1" lang="ja-JP" altLang="en-US" dirty="0"/>
              <a:t>年以降の新しいアイデア！</a:t>
            </a:r>
            <a:r>
              <a:rPr kumimoji="1" lang="en-US" altLang="ja-JP" dirty="0"/>
              <a:t>NMT</a:t>
            </a:r>
            <a:r>
              <a:rPr kumimoji="1" lang="ja-JP" altLang="en-US" dirty="0"/>
              <a:t>より！</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30</a:t>
            </a:fld>
            <a:endParaRPr kumimoji="1" lang="ja-JP" altLang="en-US"/>
          </a:p>
        </p:txBody>
      </p:sp>
    </p:spTree>
    <p:extLst>
      <p:ext uri="{BB962C8B-B14F-4D97-AF65-F5344CB8AC3E}">
        <p14:creationId xmlns:p14="http://schemas.microsoft.com/office/powerpoint/2010/main" val="351962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E28D8A-75D0-D113-DBFB-5B6FD2B39225}"/>
              </a:ext>
            </a:extLst>
          </p:cNvPr>
          <p:cNvSpPr>
            <a:spLocks noGrp="1" noChangeArrowheads="1"/>
          </p:cNvSpPr>
          <p:nvPr>
            <p:ph type="sldNum" sz="quarter" idx="5"/>
          </p:nvPr>
        </p:nvSpPr>
        <p:spPr>
          <a:ln/>
        </p:spPr>
        <p:txBody>
          <a:bodyPr/>
          <a:lstStyle/>
          <a:p>
            <a:fld id="{FA2B1CB2-71AC-4D17-AD38-66ED25B4351F}" type="slidenum">
              <a:rPr lang="en-US" altLang="ja-JP"/>
              <a:pPr/>
              <a:t>58</a:t>
            </a:fld>
            <a:endParaRPr lang="en-US" altLang="ja-JP"/>
          </a:p>
        </p:txBody>
      </p:sp>
      <p:sp>
        <p:nvSpPr>
          <p:cNvPr id="46082" name="Rectangle 2">
            <a:extLst>
              <a:ext uri="{FF2B5EF4-FFF2-40B4-BE49-F238E27FC236}">
                <a16:creationId xmlns:a16="http://schemas.microsoft.com/office/drawing/2014/main" id="{80A743AA-9903-BB97-CD12-778724380F10}"/>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7E5CE329-879F-D8B3-3AF4-6026DC66AD78}"/>
              </a:ext>
            </a:extLst>
          </p:cNvPr>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235546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031">
            <a:extLst>
              <a:ext uri="{FF2B5EF4-FFF2-40B4-BE49-F238E27FC236}">
                <a16:creationId xmlns:a16="http://schemas.microsoft.com/office/drawing/2014/main" id="{43389D04-3185-F289-D6D2-E5B0C31247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D88E9620-F35B-4265-AEB1-7FD01D3EE2C6}" type="slidenum">
              <a:rPr lang="en-US" altLang="en-US"/>
              <a:pPr/>
              <a:t>59</a:t>
            </a:fld>
            <a:endParaRPr lang="en-US" altLang="en-US"/>
          </a:p>
        </p:txBody>
      </p:sp>
      <p:sp>
        <p:nvSpPr>
          <p:cNvPr id="52226" name="Rectangle 2">
            <a:extLst>
              <a:ext uri="{FF2B5EF4-FFF2-40B4-BE49-F238E27FC236}">
                <a16:creationId xmlns:a16="http://schemas.microsoft.com/office/drawing/2014/main" id="{D41D455E-D777-5455-47FF-E227E0C67C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1FDE5387-0FB5-4D4C-421F-AB76A27E6E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ea typeface="ＭＳ Ｐゴシック" panose="020B0600070205080204" pitchFamily="50" charset="-128"/>
              </a:rPr>
              <a:t>-MDS is part of family of models called Multidimensional Analyses (MDA), consisting of factor and principle component analysis; these are statistical techniques employed in exploratory data analysis.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031">
            <a:extLst>
              <a:ext uri="{FF2B5EF4-FFF2-40B4-BE49-F238E27FC236}">
                <a16:creationId xmlns:a16="http://schemas.microsoft.com/office/drawing/2014/main" id="{79320E35-950A-55FD-EB0D-E1BCC31384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BC637ACD-1701-404A-8FA0-A1969AB5401C}" type="slidenum">
              <a:rPr lang="en-US" altLang="en-US"/>
              <a:pPr/>
              <a:t>60</a:t>
            </a:fld>
            <a:endParaRPr lang="en-US" altLang="en-US"/>
          </a:p>
        </p:txBody>
      </p:sp>
      <p:sp>
        <p:nvSpPr>
          <p:cNvPr id="54274" name="Rectangle 2">
            <a:extLst>
              <a:ext uri="{FF2B5EF4-FFF2-40B4-BE49-F238E27FC236}">
                <a16:creationId xmlns:a16="http://schemas.microsoft.com/office/drawing/2014/main" id="{EB07C7C9-C1F6-F5F0-767A-3BC1B0F40F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30179F53-BD21-6451-D2D9-EB121E2A15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-Before plunging into the details of MDS, we</a:t>
            </a:r>
            <a:r>
              <a:rPr lang="ja-JP" altLang="en-US">
                <a:ea typeface="ＭＳ Ｐゴシック" panose="020B0600070205080204" pitchFamily="50" charset="-128"/>
              </a:rPr>
              <a:t>’</a:t>
            </a:r>
            <a:r>
              <a:rPr lang="en-US" altLang="ja-JP">
                <a:ea typeface="ＭＳ Ｐゴシック" panose="020B0600070205080204" pitchFamily="50" charset="-128"/>
              </a:rPr>
              <a:t>d first like to introduce how its input and output look like with a very basic, intuitive example. This example is used repeatedly to illustrate how MDS works.</a:t>
            </a:r>
          </a:p>
          <a:p>
            <a:pPr eaLnBrk="1" hangingPunct="1">
              <a:spcBef>
                <a:spcPct val="0"/>
              </a:spcBef>
            </a:pPr>
            <a:r>
              <a:rPr lang="en-US" altLang="en-US">
                <a:ea typeface="ＭＳ Ｐゴシック" panose="020B0600070205080204" pitchFamily="50" charset="-128"/>
              </a:rPr>
              <a:t>-The data matrix can be called many different things: Proximity matrix, distance matrix, similarity/dissimilarity matrix: dependent on what data is collected and how it is collected.</a:t>
            </a:r>
          </a:p>
          <a:p>
            <a:pPr eaLnBrk="1" hangingPunct="1">
              <a:spcBef>
                <a:spcPct val="0"/>
              </a:spcBef>
            </a:pPr>
            <a:r>
              <a:rPr lang="en-US" altLang="en-US">
                <a:ea typeface="ＭＳ Ｐゴシック" panose="020B0600070205080204" pitchFamily="50" charset="-128"/>
              </a:rPr>
              <a:t>-In this particular case, I</a:t>
            </a:r>
            <a:r>
              <a:rPr lang="ja-JP" altLang="en-US">
                <a:ea typeface="ＭＳ Ｐゴシック" panose="020B0600070205080204" pitchFamily="50" charset="-128"/>
              </a:rPr>
              <a:t>’</a:t>
            </a:r>
            <a:r>
              <a:rPr lang="en-US" altLang="ja-JP">
                <a:ea typeface="ＭＳ Ｐゴシック" panose="020B0600070205080204" pitchFamily="50" charset="-128"/>
              </a:rPr>
              <a:t>m calling it a distances matrix because it reflects the actual physical distances between the cities (in miles). It</a:t>
            </a:r>
            <a:r>
              <a:rPr lang="ja-JP" altLang="en-US">
                <a:ea typeface="ＭＳ Ｐゴシック" panose="020B0600070205080204" pitchFamily="50" charset="-128"/>
              </a:rPr>
              <a:t>’</a:t>
            </a:r>
            <a:r>
              <a:rPr lang="en-US" altLang="ja-JP">
                <a:ea typeface="ＭＳ Ｐゴシック" panose="020B0600070205080204" pitchFamily="50" charset="-128"/>
              </a:rPr>
              <a:t>s symmetric - 9 columns by 9 rows because every city is compared with every other city. Most MDS scenarios generally consist of symmetric data such as this.</a:t>
            </a:r>
          </a:p>
          <a:p>
            <a:pPr eaLnBrk="1" hangingPunct="1">
              <a:spcBef>
                <a:spcPct val="0"/>
              </a:spcBef>
            </a:pPr>
            <a:r>
              <a:rPr lang="en-US" altLang="en-US">
                <a:ea typeface="ＭＳ Ｐゴシック" panose="020B0600070205080204" pitchFamily="50" charset="-128"/>
              </a:rPr>
              <a:t>-Out of the distances matrix, a spatial map is constructed. Again, the map cal be called many different things: a perceptual map, a spatial representation, among others.</a:t>
            </a:r>
          </a:p>
          <a:p>
            <a:pPr eaLnBrk="1" hangingPunct="1">
              <a:spcBef>
                <a:spcPct val="0"/>
              </a:spcBef>
            </a:pPr>
            <a:r>
              <a:rPr lang="en-US" altLang="en-US">
                <a:ea typeface="ＭＳ Ｐゴシック" panose="020B0600070205080204" pitchFamily="50" charset="-128"/>
              </a:rPr>
              <a:t>-The spatial map is a representation of the distances between the cities entered into the matrix. </a:t>
            </a:r>
          </a:p>
          <a:p>
            <a:pPr eaLnBrk="1" hangingPunct="1">
              <a:spcBef>
                <a:spcPct val="0"/>
              </a:spcBef>
            </a:pPr>
            <a:r>
              <a:rPr lang="en-US" altLang="en-US">
                <a:ea typeface="ＭＳ Ｐゴシック" panose="020B0600070205080204" pitchFamily="50" charset="-128"/>
              </a:rPr>
              <a:t>-Cities that are physically distant from one another are furthest apart on the map.</a:t>
            </a:r>
          </a:p>
          <a:p>
            <a:pPr eaLnBrk="1" hangingPunct="1">
              <a:spcBef>
                <a:spcPct val="0"/>
              </a:spcBef>
            </a:pPr>
            <a:r>
              <a:rPr lang="en-US" altLang="en-US">
                <a:ea typeface="ＭＳ Ｐゴシック" panose="020B0600070205080204" pitchFamily="50" charset="-128"/>
              </a:rPr>
              <a:t>-Further, cities that are physically close form clusters on the map.</a:t>
            </a:r>
          </a:p>
          <a:p>
            <a:pPr eaLnBrk="1" hangingPunct="1">
              <a:spcBef>
                <a:spcPct val="0"/>
              </a:spcBef>
            </a:pPr>
            <a:r>
              <a:rPr lang="en-US" altLang="en-US">
                <a:ea typeface="ＭＳ Ｐゴシック" panose="020B0600070205080204" pitchFamily="50" charset="-128"/>
              </a:rPr>
              <a:t>-Another component of the map is the extraction of dimensions, underlying commonalities/themes within the map. In this case, two dimensions were extracted and correspond to geographical directions. Dimension 2 represents E/W while Dimension 1 is 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031">
            <a:extLst>
              <a:ext uri="{FF2B5EF4-FFF2-40B4-BE49-F238E27FC236}">
                <a16:creationId xmlns:a16="http://schemas.microsoft.com/office/drawing/2014/main" id="{959BD030-C077-01C2-559B-B3A180BDEE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ED9208B6-79A3-49B0-9E58-2415F65D5448}" type="slidenum">
              <a:rPr lang="en-US" altLang="en-US"/>
              <a:pPr/>
              <a:t>61</a:t>
            </a:fld>
            <a:endParaRPr lang="en-US" altLang="en-US"/>
          </a:p>
        </p:txBody>
      </p:sp>
      <p:sp>
        <p:nvSpPr>
          <p:cNvPr id="56322" name="Rectangle 2">
            <a:extLst>
              <a:ext uri="{FF2B5EF4-FFF2-40B4-BE49-F238E27FC236}">
                <a16:creationId xmlns:a16="http://schemas.microsoft.com/office/drawing/2014/main" id="{57D5A6D0-18A4-86E7-4464-D8F194C7D1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5E8FEEEF-AF9A-7EAE-C4DB-0C81BFE350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-Now that everyone has a really basic idea of what MDS is about, we can proceed to the nitty-gritty of MDS/the process of MDS.</a:t>
            </a:r>
          </a:p>
          <a:p>
            <a:pPr eaLnBrk="1" hangingPunct="1">
              <a:spcBef>
                <a:spcPct val="0"/>
              </a:spcBef>
            </a:pPr>
            <a:r>
              <a:rPr lang="en-US" altLang="en-US">
                <a:ea typeface="ＭＳ Ｐゴシック" panose="020B0600070205080204" pitchFamily="50" charset="-128"/>
              </a:rPr>
              <a:t>-Logically, we</a:t>
            </a:r>
            <a:r>
              <a:rPr lang="ja-JP" altLang="en-US">
                <a:ea typeface="ＭＳ Ｐゴシック" panose="020B0600070205080204" pitchFamily="50" charset="-128"/>
              </a:rPr>
              <a:t>’</a:t>
            </a:r>
            <a:r>
              <a:rPr lang="en-US" altLang="ja-JP">
                <a:ea typeface="ＭＳ Ｐゴシック" panose="020B0600070205080204" pitchFamily="50" charset="-128"/>
              </a:rPr>
              <a:t>ll first asses what kid of data is appropriate for MDS.</a:t>
            </a:r>
          </a:p>
          <a:p>
            <a:pPr eaLnBrk="1" hangingPunct="1">
              <a:spcBef>
                <a:spcPct val="0"/>
              </a:spcBef>
            </a:pPr>
            <a:r>
              <a:rPr lang="en-US" altLang="en-US">
                <a:ea typeface="ＭＳ Ｐゴシック" panose="020B0600070205080204" pitchFamily="50" charset="-128"/>
              </a:rPr>
              <a:t>-The data of MDS is called many different terms - these may be used interchangeably, although some terms seem more logical in certain cases. For instance, in the cities distance example, its logical to refer to the data as distances because that</a:t>
            </a:r>
            <a:r>
              <a:rPr lang="ja-JP" altLang="en-US">
                <a:ea typeface="ＭＳ Ｐゴシック" panose="020B0600070205080204" pitchFamily="50" charset="-128"/>
              </a:rPr>
              <a:t>’</a:t>
            </a:r>
            <a:r>
              <a:rPr lang="en-US" altLang="ja-JP">
                <a:ea typeface="ＭＳ Ｐゴシック" panose="020B0600070205080204" pitchFamily="50" charset="-128"/>
              </a:rPr>
              <a:t>s what it is. But it could have been referred to as dissimilarities.</a:t>
            </a:r>
          </a:p>
          <a:p>
            <a:pPr eaLnBrk="1" hangingPunct="1">
              <a:spcBef>
                <a:spcPct val="0"/>
              </a:spcBef>
            </a:pPr>
            <a:r>
              <a:rPr lang="en-US" altLang="en-US">
                <a:ea typeface="ＭＳ Ｐゴシック" panose="020B0600070205080204" pitchFamily="50" charset="-128"/>
              </a:rPr>
              <a:t>-That being said, there actually is a distinction between similarity and dissimilarity date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031">
            <a:extLst>
              <a:ext uri="{FF2B5EF4-FFF2-40B4-BE49-F238E27FC236}">
                <a16:creationId xmlns:a16="http://schemas.microsoft.com/office/drawing/2014/main" id="{D675CDDA-CAB9-E7D5-9E2E-E3ED926880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722FE22E-DA0B-496B-9EE6-CF6E22388CEB}" type="slidenum">
              <a:rPr lang="en-US" altLang="en-US"/>
              <a:pPr/>
              <a:t>62</a:t>
            </a:fld>
            <a:endParaRPr lang="en-US" altLang="en-US"/>
          </a:p>
        </p:txBody>
      </p:sp>
      <p:sp>
        <p:nvSpPr>
          <p:cNvPr id="58370" name="Rectangle 2">
            <a:extLst>
              <a:ext uri="{FF2B5EF4-FFF2-40B4-BE49-F238E27FC236}">
                <a16:creationId xmlns:a16="http://schemas.microsoft.com/office/drawing/2014/main" id="{1E92387C-C5F2-DE91-987D-5AA212F11F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2934907E-3F11-270B-7C9C-60461B3FA9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-Direct data is the most commonly used data in MDS and the data that we will primarily be discussing.</a:t>
            </a:r>
          </a:p>
          <a:p>
            <a:pPr eaLnBrk="1" hangingPunct="1">
              <a:spcBef>
                <a:spcPct val="0"/>
              </a:spcBef>
            </a:pPr>
            <a:r>
              <a:rPr lang="en-US" altLang="en-US">
                <a:ea typeface="ＭＳ Ｐゴシック" panose="020B0600070205080204" pitchFamily="50" charset="-128"/>
              </a:rPr>
              <a:t>-Pairwise comparisons are quite common in psychological research involving MDS.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031">
            <a:extLst>
              <a:ext uri="{FF2B5EF4-FFF2-40B4-BE49-F238E27FC236}">
                <a16:creationId xmlns:a16="http://schemas.microsoft.com/office/drawing/2014/main" id="{5793FE0F-7184-C041-8B20-8E5345D8BD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93D34848-18FD-4213-BD7C-F5E072914965}" type="slidenum">
              <a:rPr lang="en-US" altLang="en-US"/>
              <a:pPr/>
              <a:t>63</a:t>
            </a:fld>
            <a:endParaRPr lang="en-US" altLang="en-US"/>
          </a:p>
        </p:txBody>
      </p:sp>
      <p:sp>
        <p:nvSpPr>
          <p:cNvPr id="60418" name="Rectangle 2">
            <a:extLst>
              <a:ext uri="{FF2B5EF4-FFF2-40B4-BE49-F238E27FC236}">
                <a16:creationId xmlns:a16="http://schemas.microsoft.com/office/drawing/2014/main" id="{A966031A-8B52-79C9-D17D-BC5A843E18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6A5CE601-1B59-89BE-5504-DACDA6EDF2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-Cyclic deletion refers to a more systematic approach to deleting pairs from comparison.</a:t>
            </a:r>
          </a:p>
          <a:p>
            <a:pPr eaLnBrk="1" hangingPunct="1">
              <a:spcBef>
                <a:spcPct val="0"/>
              </a:spcBef>
            </a:pPr>
            <a:r>
              <a:rPr lang="en-US" altLang="en-US">
                <a:ea typeface="ＭＳ Ｐゴシック" panose="020B0600070205080204" pitchFamily="50" charset="-128"/>
              </a:rPr>
              <a:t>-Simplification of the ask by choosing a simpler scale should presumably expedite the task.</a:t>
            </a:r>
          </a:p>
          <a:p>
            <a:pPr eaLnBrk="1" hangingPunct="1">
              <a:spcBef>
                <a:spcPct val="0"/>
              </a:spcBef>
            </a:pPr>
            <a:r>
              <a:rPr lang="en-US" altLang="en-US">
                <a:ea typeface="ＭＳ Ｐゴシック" panose="020B0600070205080204" pitchFamily="50" charset="-128"/>
              </a:rPr>
              <a:t>-Another commonly used technique within psychology is the grouping/sorting task where you don</a:t>
            </a:r>
            <a:r>
              <a:rPr lang="ja-JP" altLang="en-US">
                <a:ea typeface="ＭＳ Ｐゴシック" panose="020B0600070205080204" pitchFamily="50" charset="-128"/>
              </a:rPr>
              <a:t>’</a:t>
            </a:r>
            <a:r>
              <a:rPr lang="en-US" altLang="ja-JP">
                <a:ea typeface="ＭＳ Ｐゴシック" panose="020B0600070205080204" pitchFamily="50" charset="-128"/>
              </a:rPr>
              <a:t>t ask participants to make pairwise comparisons between every object but instead ask your participants to group stimuli according to a prespecified number of groups, or not. However, the participant is not instructed on the type of groups to create - this is left to the discretion of the participant.</a:t>
            </a:r>
          </a:p>
          <a:p>
            <a:pPr eaLnBrk="1" hangingPunct="1">
              <a:spcBef>
                <a:spcPct val="0"/>
              </a:spcBef>
            </a:pPr>
            <a:r>
              <a:rPr lang="en-US" altLang="en-US">
                <a:ea typeface="ＭＳ Ｐゴシック" panose="020B0600070205080204" pitchFamily="50" charset="-128"/>
              </a:rPr>
              <a:t>-Pariwise comparisons are probably easily done in tones while sorting tasks may be more appropriate for phrases/concepts.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031">
            <a:extLst>
              <a:ext uri="{FF2B5EF4-FFF2-40B4-BE49-F238E27FC236}">
                <a16:creationId xmlns:a16="http://schemas.microsoft.com/office/drawing/2014/main" id="{FFB5ACFB-46EB-8817-FB4C-553260B0EB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6CD26970-441D-4642-AEE5-C2244691A831}" type="slidenum">
              <a:rPr lang="en-US" altLang="en-US"/>
              <a:pPr/>
              <a:t>64</a:t>
            </a:fld>
            <a:endParaRPr lang="en-US" altLang="en-US"/>
          </a:p>
        </p:txBody>
      </p:sp>
      <p:sp>
        <p:nvSpPr>
          <p:cNvPr id="62466" name="Rectangle 2">
            <a:extLst>
              <a:ext uri="{FF2B5EF4-FFF2-40B4-BE49-F238E27FC236}">
                <a16:creationId xmlns:a16="http://schemas.microsoft.com/office/drawing/2014/main" id="{B7B21209-81E5-6516-CAA9-D2561FD763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1BA837C4-A4F9-0016-9F41-49BEED6BCC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ea typeface="ＭＳ Ｐゴシック" panose="020B0600070205080204" pitchFamily="5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031">
            <a:extLst>
              <a:ext uri="{FF2B5EF4-FFF2-40B4-BE49-F238E27FC236}">
                <a16:creationId xmlns:a16="http://schemas.microsoft.com/office/drawing/2014/main" id="{5B99A580-B619-9557-6F66-47C57CBCC7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57E67127-0B1C-4291-9163-1506B4CA2EE0}" type="slidenum">
              <a:rPr lang="en-US" altLang="en-US"/>
              <a:pPr/>
              <a:t>65</a:t>
            </a:fld>
            <a:endParaRPr lang="en-US" altLang="en-US"/>
          </a:p>
        </p:txBody>
      </p:sp>
      <p:sp>
        <p:nvSpPr>
          <p:cNvPr id="64514" name="Rectangle 2">
            <a:extLst>
              <a:ext uri="{FF2B5EF4-FFF2-40B4-BE49-F238E27FC236}">
                <a16:creationId xmlns:a16="http://schemas.microsoft.com/office/drawing/2014/main" id="{1B2C4AD7-3C0F-CEE3-758D-8E2DCF7972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D0D5F537-7FE0-CD42-0CAF-770C25A644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-There is another means of classifying MDS models this one is more broadly classified according to the nature of the responses.</a:t>
            </a:r>
          </a:p>
          <a:p>
            <a:pPr eaLnBrk="1" hangingPunct="1">
              <a:spcBef>
                <a:spcPct val="0"/>
              </a:spcBef>
            </a:pPr>
            <a:r>
              <a:rPr lang="en-US" altLang="en-US">
                <a:ea typeface="ＭＳ Ｐゴシック" panose="020B0600070205080204" pitchFamily="50" charset="-128"/>
              </a:rPr>
              <a:t>-The decompositional MDS is more typical in social sciences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031">
            <a:extLst>
              <a:ext uri="{FF2B5EF4-FFF2-40B4-BE49-F238E27FC236}">
                <a16:creationId xmlns:a16="http://schemas.microsoft.com/office/drawing/2014/main" id="{3E234C37-2F5D-9175-3978-72D57192E9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54C75444-8979-4524-912E-46DF8DEFB069}" type="slidenum">
              <a:rPr lang="en-US" altLang="en-US"/>
              <a:pPr/>
              <a:t>66</a:t>
            </a:fld>
            <a:endParaRPr lang="en-US" altLang="en-US"/>
          </a:p>
        </p:txBody>
      </p:sp>
      <p:sp>
        <p:nvSpPr>
          <p:cNvPr id="66562" name="Rectangle 2">
            <a:extLst>
              <a:ext uri="{FF2B5EF4-FFF2-40B4-BE49-F238E27FC236}">
                <a16:creationId xmlns:a16="http://schemas.microsoft.com/office/drawing/2014/main" id="{07432A9B-2225-68C3-B42F-FF1EE27EAE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98E8F85B-C698-AD75-1733-12E96DE56B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-Euclidean refers to specific geometrical principles</a:t>
            </a:r>
          </a:p>
          <a:p>
            <a:pPr eaLnBrk="1" hangingPunct="1">
              <a:spcBef>
                <a:spcPct val="0"/>
              </a:spcBef>
            </a:pPr>
            <a:r>
              <a:rPr lang="en-US" altLang="en-US">
                <a:ea typeface="ＭＳ Ｐゴシック" panose="020B0600070205080204" pitchFamily="50" charset="-128"/>
              </a:rPr>
              <a:t>-The model assumes that the proximities are directly related to the distances on the geometrical map.</a:t>
            </a:r>
          </a:p>
          <a:p>
            <a:pPr eaLnBrk="1" hangingPunct="1">
              <a:spcBef>
                <a:spcPct val="0"/>
              </a:spcBef>
            </a:pPr>
            <a:r>
              <a:rPr lang="en-US" altLang="en-US">
                <a:ea typeface="ＭＳ Ｐゴシック" panose="020B0600070205080204" pitchFamily="50" charset="-128"/>
              </a:rPr>
              <a:t>-The information is a very simplified presentation of the math actually involved in creation of the MDS map and more detailed mathematical explanations are certainly available.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sequence-to-sequence</a:t>
            </a:r>
            <a:r>
              <a:rPr kumimoji="1" lang="ja-JP" altLang="en-US" dirty="0"/>
              <a:t>モデルは条件付き言語モデルの一例である。</a:t>
            </a:r>
          </a:p>
          <a:p>
            <a:r>
              <a:rPr kumimoji="1" lang="ja-JP" altLang="en-US" dirty="0"/>
              <a:t>デコーダが目的文</a:t>
            </a:r>
            <a:r>
              <a:rPr kumimoji="1" lang="en-US" altLang="ja-JP" dirty="0"/>
              <a:t>y</a:t>
            </a:r>
            <a:r>
              <a:rPr kumimoji="1" lang="ja-JP" altLang="en-US" dirty="0"/>
              <a:t>の次の単語を予測するため、言語モデル</a:t>
            </a:r>
          </a:p>
          <a:p>
            <a:r>
              <a:rPr kumimoji="1" lang="ja-JP" altLang="en-US" dirty="0"/>
              <a:t>その予測も原文</a:t>
            </a:r>
            <a:r>
              <a:rPr kumimoji="1" lang="en-US" altLang="ja-JP" dirty="0"/>
              <a:t>x</a:t>
            </a:r>
            <a:r>
              <a:rPr kumimoji="1" lang="ja-JP" altLang="en-US" dirty="0"/>
              <a:t>を条件とするため、条件付き</a:t>
            </a:r>
          </a:p>
          <a:p>
            <a:endParaRPr kumimoji="1" lang="en-US" altLang="ja-JP" dirty="0"/>
          </a:p>
          <a:p>
            <a:r>
              <a:rPr kumimoji="1" lang="ja-JP" altLang="en-US" dirty="0"/>
              <a:t>これまでのターゲット単語と原文</a:t>
            </a:r>
            <a:r>
              <a:rPr kumimoji="1" lang="en-US" altLang="ja-JP" dirty="0"/>
              <a:t>x</a:t>
            </a:r>
            <a:r>
              <a:rPr kumimoji="1" lang="ja-JP" altLang="en-US" dirty="0"/>
              <a:t>が与えられた場合の次のターゲット単語の確率</a:t>
            </a:r>
          </a:p>
          <a:p>
            <a:r>
              <a:rPr kumimoji="1" lang="ja-JP" altLang="en-US" dirty="0"/>
              <a:t>質問 </a:t>
            </a:r>
            <a:r>
              <a:rPr kumimoji="1" lang="en-US" altLang="ja-JP" dirty="0"/>
              <a:t>NMT</a:t>
            </a:r>
            <a:r>
              <a:rPr kumimoji="1" lang="ja-JP" altLang="en-US" dirty="0"/>
              <a:t>システムの学習方法は？</a:t>
            </a:r>
          </a:p>
          <a:p>
            <a:r>
              <a:rPr kumimoji="1" lang="en-US" altLang="ja-JP" dirty="0"/>
              <a:t>(</a:t>
            </a:r>
            <a:r>
              <a:rPr kumimoji="1" lang="ja-JP" altLang="en-US" dirty="0"/>
              <a:t>簡単） 答え 大きな並列コーパスを手に入れる</a:t>
            </a:r>
          </a:p>
          <a:p>
            <a:r>
              <a:rPr kumimoji="1" lang="ja-JP" altLang="en-US" dirty="0"/>
              <a:t>しかし現在、「教師なし</a:t>
            </a:r>
            <a:r>
              <a:rPr kumimoji="1" lang="en-US" altLang="ja-JP" dirty="0"/>
              <a:t>NMT</a:t>
            </a:r>
            <a:r>
              <a:rPr kumimoji="1" lang="ja-JP" altLang="en-US" dirty="0"/>
              <a:t>」やデータ増強など、エキサイティングな研究が行われている。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5</a:t>
            </a:fld>
            <a:endParaRPr kumimoji="1" lang="ja-JP" altLang="en-US"/>
          </a:p>
        </p:txBody>
      </p:sp>
    </p:spTree>
    <p:extLst>
      <p:ext uri="{BB962C8B-B14F-4D97-AF65-F5344CB8AC3E}">
        <p14:creationId xmlns:p14="http://schemas.microsoft.com/office/powerpoint/2010/main" val="3174116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031">
            <a:extLst>
              <a:ext uri="{FF2B5EF4-FFF2-40B4-BE49-F238E27FC236}">
                <a16:creationId xmlns:a16="http://schemas.microsoft.com/office/drawing/2014/main" id="{BA6780D7-2F15-B5FA-A5B7-86765D407B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2C0A093B-2674-4F09-9ABA-EBEE37FBF25B}" type="slidenum">
              <a:rPr lang="en-US" altLang="en-US"/>
              <a:pPr/>
              <a:t>67</a:t>
            </a:fld>
            <a:endParaRPr lang="en-US" altLang="en-US"/>
          </a:p>
        </p:txBody>
      </p:sp>
      <p:sp>
        <p:nvSpPr>
          <p:cNvPr id="68610" name="Rectangle 2">
            <a:extLst>
              <a:ext uri="{FF2B5EF4-FFF2-40B4-BE49-F238E27FC236}">
                <a16:creationId xmlns:a16="http://schemas.microsoft.com/office/drawing/2014/main" id="{2D3F6895-2C0D-7708-841B-6990687706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BF615C5D-0671-8A71-1C65-4758088E07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-As was demonstrated in the cities distance example, the output of MDS is a MDS map.</a:t>
            </a:r>
          </a:p>
          <a:p>
            <a:pPr eaLnBrk="1" hangingPunct="1">
              <a:spcBef>
                <a:spcPct val="0"/>
              </a:spcBef>
            </a:pPr>
            <a:r>
              <a:rPr lang="en-US" altLang="en-US">
                <a:ea typeface="ＭＳ Ｐゴシック" panose="020B0600070205080204" pitchFamily="50" charset="-128"/>
              </a:rPr>
              <a:t>-Many of these terms also came up during the presentation of the example, we now address them in more detail.</a:t>
            </a:r>
          </a:p>
          <a:p>
            <a:pPr eaLnBrk="1" hangingPunct="1">
              <a:spcBef>
                <a:spcPct val="0"/>
              </a:spcBef>
            </a:pPr>
            <a:r>
              <a:rPr lang="en-US" altLang="en-US">
                <a:ea typeface="ＭＳ Ｐゴシック" panose="020B0600070205080204" pitchFamily="50" charset="-128"/>
              </a:rPr>
              <a:t>-Axes of the MDS map are meaningless and the orientation is arbitrary even though in the example of the cities, there was a logical layout to the cities; their layout on the MDS map corresponded with their geographical positions.</a:t>
            </a:r>
          </a:p>
          <a:p>
            <a:pPr eaLnBrk="1" hangingPunct="1">
              <a:spcBef>
                <a:spcPct val="0"/>
              </a:spcBef>
            </a:pPr>
            <a:r>
              <a:rPr lang="en-US" altLang="en-US">
                <a:ea typeface="ＭＳ Ｐゴシック" panose="020B0600070205080204" pitchFamily="50" charset="-128"/>
              </a:rPr>
              <a:t>-</a:t>
            </a:r>
            <a:r>
              <a:rPr lang="en-US" altLang="en-US">
                <a:latin typeface="Times New Roman" panose="02020603050405020304" pitchFamily="18" charset="0"/>
                <a:ea typeface="ＭＳ Ｐゴシック" panose="020B0600070205080204" pitchFamily="50" charset="-128"/>
              </a:rPr>
              <a:t>By default, a 2-D solution is provided by SPSS. </a:t>
            </a:r>
            <a:endParaRPr lang="en-US" altLang="en-US" u="sng">
              <a:latin typeface="Times New Roman" panose="02020603050405020304" pitchFamily="18" charset="0"/>
              <a:ea typeface="ＭＳ Ｐゴシック" panose="020B0600070205080204" pitchFamily="50"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031">
            <a:extLst>
              <a:ext uri="{FF2B5EF4-FFF2-40B4-BE49-F238E27FC236}">
                <a16:creationId xmlns:a16="http://schemas.microsoft.com/office/drawing/2014/main" id="{4458565C-AB9C-A9D1-C377-DC424F1233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4D705BAC-3AAC-4C6A-974D-7550A7D480E4}" type="slidenum">
              <a:rPr lang="en-US" altLang="en-US"/>
              <a:pPr/>
              <a:t>68</a:t>
            </a:fld>
            <a:endParaRPr lang="en-US" altLang="en-US"/>
          </a:p>
        </p:txBody>
      </p:sp>
      <p:sp>
        <p:nvSpPr>
          <p:cNvPr id="70658" name="Rectangle 2">
            <a:extLst>
              <a:ext uri="{FF2B5EF4-FFF2-40B4-BE49-F238E27FC236}">
                <a16:creationId xmlns:a16="http://schemas.microsoft.com/office/drawing/2014/main" id="{E65A643B-B3AD-40EE-04CB-934DA6EF79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F1978C60-8118-49CE-FDFB-9AAE359A6B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-SPSS, by default, uses Kruskal</a:t>
            </a:r>
            <a:r>
              <a:rPr lang="ja-JP" altLang="en-US">
                <a:ea typeface="ＭＳ Ｐゴシック" panose="020B0600070205080204" pitchFamily="50" charset="-128"/>
              </a:rPr>
              <a:t>’</a:t>
            </a:r>
            <a:r>
              <a:rPr lang="en-US" altLang="ja-JP">
                <a:ea typeface="ＭＳ Ｐゴシック" panose="020B0600070205080204" pitchFamily="50" charset="-128"/>
              </a:rPr>
              <a:t>s function of stress, although other forms of stress do exist.</a:t>
            </a:r>
            <a:endParaRPr lang="en-US" altLang="en-US">
              <a:ea typeface="ＭＳ Ｐゴシック" panose="020B0600070205080204" pitchFamily="50"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031">
            <a:extLst>
              <a:ext uri="{FF2B5EF4-FFF2-40B4-BE49-F238E27FC236}">
                <a16:creationId xmlns:a16="http://schemas.microsoft.com/office/drawing/2014/main" id="{61F5D7B6-C4E7-4C1F-19DE-7BA42BE31D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880BB0E8-1602-4580-A59B-8DBABE64C260}" type="slidenum">
              <a:rPr lang="en-US" altLang="en-US"/>
              <a:pPr/>
              <a:t>69</a:t>
            </a:fld>
            <a:endParaRPr lang="en-US" altLang="en-US"/>
          </a:p>
        </p:txBody>
      </p:sp>
      <p:sp>
        <p:nvSpPr>
          <p:cNvPr id="72706" name="Rectangle 2">
            <a:extLst>
              <a:ext uri="{FF2B5EF4-FFF2-40B4-BE49-F238E27FC236}">
                <a16:creationId xmlns:a16="http://schemas.microsoft.com/office/drawing/2014/main" id="{E082867C-3243-9FA9-76A7-9BCF44FB52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a:extLst>
              <a:ext uri="{FF2B5EF4-FFF2-40B4-BE49-F238E27FC236}">
                <a16:creationId xmlns:a16="http://schemas.microsoft.com/office/drawing/2014/main" id="{E301503F-4A56-6D62-E349-B012FCFB25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b="1">
                <a:latin typeface="Times New Roman" panose="02020603050405020304" pitchFamily="18" charset="0"/>
                <a:ea typeface="ＭＳ Ｐゴシック" panose="020B0600070205080204" pitchFamily="50" charset="-128"/>
              </a:rPr>
              <a:t>Homogeneity</a:t>
            </a:r>
            <a:r>
              <a:rPr lang="en-CA" altLang="en-US">
                <a:latin typeface="Times New Roman" panose="02020603050405020304" pitchFamily="18" charset="0"/>
                <a:ea typeface="ＭＳ Ｐゴシック" panose="020B0600070205080204" pitchFamily="50" charset="-128"/>
              </a:rPr>
              <a:t> of the respondents</a:t>
            </a:r>
            <a:r>
              <a:rPr lang="en-CA" altLang="en-US">
                <a:latin typeface="Arial" panose="020B0604020202020204" pitchFamily="34" charset="0"/>
                <a:ea typeface="ＭＳ Ｐゴシック" panose="020B0600070205080204" pitchFamily="50" charset="-128"/>
              </a:rPr>
              <a:t>’</a:t>
            </a:r>
            <a:r>
              <a:rPr lang="en-CA" altLang="ja-JP">
                <a:latin typeface="Times New Roman" panose="02020603050405020304" pitchFamily="18" charset="0"/>
                <a:ea typeface="ＭＳ Ｐゴシック" panose="020B0600070205080204" pitchFamily="50" charset="-128"/>
              </a:rPr>
              <a:t> perceptions - </a:t>
            </a:r>
            <a:r>
              <a:rPr lang="en-CA" altLang="ja-JP" b="1">
                <a:latin typeface="Times New Roman" panose="02020603050405020304" pitchFamily="18" charset="0"/>
                <a:ea typeface="ＭＳ Ｐゴシック" panose="020B0600070205080204" pitchFamily="50" charset="-128"/>
              </a:rPr>
              <a:t>weights.</a:t>
            </a:r>
          </a:p>
          <a:p>
            <a:pPr eaLnBrk="1" hangingPunct="1">
              <a:spcBef>
                <a:spcPct val="0"/>
              </a:spcBef>
            </a:pPr>
            <a:endParaRPr lang="en-US" altLang="en-US">
              <a:latin typeface="Times New Roman" panose="02020603050405020304" pitchFamily="18" charset="0"/>
              <a:ea typeface="ＭＳ Ｐゴシック" panose="020B0600070205080204" pitchFamily="50"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031">
            <a:extLst>
              <a:ext uri="{FF2B5EF4-FFF2-40B4-BE49-F238E27FC236}">
                <a16:creationId xmlns:a16="http://schemas.microsoft.com/office/drawing/2014/main" id="{A4B75013-66E4-F863-7290-38173C344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039DA544-1F3E-4B10-A834-9CF13874375E}" type="slidenum">
              <a:rPr lang="en-US" altLang="en-US"/>
              <a:pPr/>
              <a:t>70</a:t>
            </a:fld>
            <a:endParaRPr lang="en-US" altLang="en-US"/>
          </a:p>
        </p:txBody>
      </p:sp>
      <p:sp>
        <p:nvSpPr>
          <p:cNvPr id="74754" name="Rectangle 2">
            <a:extLst>
              <a:ext uri="{FF2B5EF4-FFF2-40B4-BE49-F238E27FC236}">
                <a16:creationId xmlns:a16="http://schemas.microsoft.com/office/drawing/2014/main" id="{67EF0A64-7F93-4689-8CEA-05385FE24E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a:extLst>
              <a:ext uri="{FF2B5EF4-FFF2-40B4-BE49-F238E27FC236}">
                <a16:creationId xmlns:a16="http://schemas.microsoft.com/office/drawing/2014/main" id="{94A92620-1D27-DF26-4D10-812C1A54F2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-Scree plot can be used to assess how many dimensions should be extracted/are appropriate. This occurs when the rate of stress no longer changes dramatically with increased number of dimensions. Put in another way, this occurs when there is an </a:t>
            </a:r>
            <a:r>
              <a:rPr lang="ja-JP" altLang="en-US">
                <a:ea typeface="ＭＳ Ｐゴシック" panose="020B0600070205080204" pitchFamily="50" charset="-128"/>
              </a:rPr>
              <a:t>“</a:t>
            </a:r>
            <a:r>
              <a:rPr lang="en-US" altLang="ja-JP">
                <a:ea typeface="ＭＳ Ｐゴシック" panose="020B0600070205080204" pitchFamily="50" charset="-128"/>
              </a:rPr>
              <a:t>elbow</a:t>
            </a:r>
            <a:r>
              <a:rPr lang="ja-JP" altLang="en-US">
                <a:ea typeface="ＭＳ Ｐゴシック" panose="020B0600070205080204" pitchFamily="50" charset="-128"/>
              </a:rPr>
              <a:t>”</a:t>
            </a:r>
            <a:r>
              <a:rPr lang="en-US" altLang="ja-JP">
                <a:ea typeface="ＭＳ Ｐゴシック" panose="020B0600070205080204" pitchFamily="50" charset="-128"/>
              </a:rPr>
              <a:t> within the scree plot.</a:t>
            </a:r>
            <a:endParaRPr lang="en-US" altLang="en-US">
              <a:ea typeface="ＭＳ Ｐゴシック" panose="020B0600070205080204" pitchFamily="50"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031">
            <a:extLst>
              <a:ext uri="{FF2B5EF4-FFF2-40B4-BE49-F238E27FC236}">
                <a16:creationId xmlns:a16="http://schemas.microsoft.com/office/drawing/2014/main" id="{FE05A508-8A27-7C03-D38C-C186942B22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D7530AB8-F623-4418-980A-D201C277955E}" type="slidenum">
              <a:rPr lang="en-US" altLang="en-US"/>
              <a:pPr/>
              <a:t>71</a:t>
            </a:fld>
            <a:endParaRPr lang="en-US" altLang="en-US"/>
          </a:p>
        </p:txBody>
      </p:sp>
      <p:sp>
        <p:nvSpPr>
          <p:cNvPr id="76802" name="Rectangle 2">
            <a:extLst>
              <a:ext uri="{FF2B5EF4-FFF2-40B4-BE49-F238E27FC236}">
                <a16:creationId xmlns:a16="http://schemas.microsoft.com/office/drawing/2014/main" id="{EDB487B8-2AF9-61BA-377D-3446E61FF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6BDB07A2-F78B-4F57-399A-A26FB8DA00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CA" altLang="en-US" sz="700">
                <a:latin typeface="Times New Roman" panose="02020603050405020304" pitchFamily="18" charset="0"/>
                <a:ea typeface="ＭＳ Ｐゴシック" panose="020B0600070205080204" pitchFamily="50" charset="-128"/>
              </a:rPr>
              <a:t>-It makes sense to assess the outputs of compositional by validating against other measures of perception because the positions are totally defined by the attributes specified by the researcher.</a:t>
            </a:r>
          </a:p>
          <a:p>
            <a:pPr eaLnBrk="1" hangingPunct="1">
              <a:spcBef>
                <a:spcPct val="0"/>
              </a:spcBef>
            </a:pPr>
            <a:endParaRPr lang="en-US" altLang="en-US" u="sng">
              <a:ea typeface="ＭＳ Ｐゴシック" panose="020B0600070205080204" pitchFamily="50"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031">
            <a:extLst>
              <a:ext uri="{FF2B5EF4-FFF2-40B4-BE49-F238E27FC236}">
                <a16:creationId xmlns:a16="http://schemas.microsoft.com/office/drawing/2014/main" id="{36CE1844-C265-F92C-2A6E-E2225834CB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2866BA1F-6DC8-4FEE-9AA6-C1B8111A9403}" type="slidenum">
              <a:rPr lang="en-US" altLang="en-US"/>
              <a:pPr/>
              <a:t>72</a:t>
            </a:fld>
            <a:endParaRPr lang="en-US" altLang="en-US"/>
          </a:p>
        </p:txBody>
      </p:sp>
      <p:sp>
        <p:nvSpPr>
          <p:cNvPr id="78850" name="Rectangle 2">
            <a:extLst>
              <a:ext uri="{FF2B5EF4-FFF2-40B4-BE49-F238E27FC236}">
                <a16:creationId xmlns:a16="http://schemas.microsoft.com/office/drawing/2014/main" id="{3BBD934A-9C53-54EB-298B-167996B6B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3C07C113-1468-6AAE-BFF9-28DC5197EB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a:ea typeface="ＭＳ Ｐゴシック" panose="020B0600070205080204" pitchFamily="50" charset="-128"/>
              </a:rPr>
              <a:t>Checked through correlation analysis.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031">
            <a:extLst>
              <a:ext uri="{FF2B5EF4-FFF2-40B4-BE49-F238E27FC236}">
                <a16:creationId xmlns:a16="http://schemas.microsoft.com/office/drawing/2014/main" id="{886412F7-C8CE-D01D-CC78-0CD0FE4F46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F901512C-6736-4628-9B8B-B5E740C6E848}" type="slidenum">
              <a:rPr lang="en-US" altLang="en-US"/>
              <a:pPr/>
              <a:t>73</a:t>
            </a:fld>
            <a:endParaRPr lang="en-US" altLang="en-US"/>
          </a:p>
        </p:txBody>
      </p:sp>
      <p:sp>
        <p:nvSpPr>
          <p:cNvPr id="80898" name="Rectangle 2">
            <a:extLst>
              <a:ext uri="{FF2B5EF4-FFF2-40B4-BE49-F238E27FC236}">
                <a16:creationId xmlns:a16="http://schemas.microsoft.com/office/drawing/2014/main" id="{4EB9CB75-D4CF-AC29-3291-92DC1D221C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1EE9DA2F-9B73-7F61-39BA-DE48DAA4DC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-Point number one is really a point that is applicable to all statistical methods. After all, in the GLM, the scores of one individual may be far from the mean. This is why we use many individuals to construct the mean. As such a dimensional map of one individual may not necessarily reflect the MDS map that comes about from aggregate data.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031">
            <a:extLst>
              <a:ext uri="{FF2B5EF4-FFF2-40B4-BE49-F238E27FC236}">
                <a16:creationId xmlns:a16="http://schemas.microsoft.com/office/drawing/2014/main" id="{B494E630-0F25-FEC1-0DFC-C7085570A3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216ACC28-E3BD-4C2C-98DB-5CAED4B42487}" type="slidenum">
              <a:rPr lang="en-US" altLang="en-US"/>
              <a:pPr/>
              <a:t>74</a:t>
            </a:fld>
            <a:endParaRPr lang="en-US" altLang="en-US"/>
          </a:p>
        </p:txBody>
      </p:sp>
      <p:sp>
        <p:nvSpPr>
          <p:cNvPr id="82946" name="Rectangle 2">
            <a:extLst>
              <a:ext uri="{FF2B5EF4-FFF2-40B4-BE49-F238E27FC236}">
                <a16:creationId xmlns:a16="http://schemas.microsoft.com/office/drawing/2014/main" id="{EE303CB6-F5CB-C4BE-CBDC-8B39715850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B0AAA902-549F-F1C1-EA9D-8F2656AAE9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ea typeface="ＭＳ Ｐゴシック" panose="020B0600070205080204" pitchFamily="50" charset="-128"/>
              </a:rPr>
              <a:t>-GLM: bias towards utilizing quantitative data and to strong measurement assumptions about the data. </a:t>
            </a:r>
          </a:p>
          <a:p>
            <a:pPr eaLnBrk="1" hangingPunct="1">
              <a:spcBef>
                <a:spcPct val="0"/>
              </a:spcBef>
            </a:pPr>
            <a:r>
              <a:rPr lang="en-US" altLang="en-US">
                <a:ea typeface="ＭＳ Ｐゴシック" panose="020B0600070205080204" pitchFamily="50" charset="-128"/>
              </a:rPr>
              <a:t>-Hence, MDS is more flexible than then GLM.</a:t>
            </a:r>
          </a:p>
          <a:p>
            <a:pPr eaLnBrk="1" hangingPunct="1">
              <a:spcBef>
                <a:spcPct val="0"/>
              </a:spcBef>
            </a:pPr>
            <a:r>
              <a:rPr lang="en-US" altLang="en-US">
                <a:ea typeface="ＭＳ Ｐゴシック" panose="020B0600070205080204" pitchFamily="50" charset="-128"/>
              </a:rPr>
              <a:t>-With respect to point 5: </a:t>
            </a:r>
            <a:r>
              <a:rPr lang="en-CA" altLang="en-US">
                <a:latin typeface="Times New Roman" panose="02020603050405020304" pitchFamily="18" charset="0"/>
                <a:ea typeface="ＭＳ Ｐゴシック" panose="020B0600070205080204" pitchFamily="50" charset="-128"/>
              </a:rPr>
              <a:t>it is like providing the dependent variable (similarity among objects) and figuring out what the independent variables (perceptual dimension) must be.</a:t>
            </a:r>
          </a:p>
          <a:p>
            <a:pPr eaLnBrk="1" hangingPunct="1">
              <a:spcBef>
                <a:spcPct val="0"/>
              </a:spcBef>
            </a:pPr>
            <a:endParaRPr lang="en-US" altLang="en-US">
              <a:ea typeface="ＭＳ Ｐゴシック" panose="020B0600070205080204" pitchFamily="5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Seq2seq</a:t>
            </a:r>
            <a:r>
              <a:rPr kumimoji="1" lang="ja-JP" altLang="en-US" dirty="0"/>
              <a:t>は単一システムとして最適化されている。バックプロパゲーションは「エンド・ツー・エンド」で動作する。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6</a:t>
            </a:fld>
            <a:endParaRPr kumimoji="1" lang="ja-JP" altLang="en-US"/>
          </a:p>
        </p:txBody>
      </p:sp>
    </p:spTree>
    <p:extLst>
      <p:ext uri="{BB962C8B-B14F-4D97-AF65-F5344CB8AC3E}">
        <p14:creationId xmlns:p14="http://schemas.microsoft.com/office/powerpoint/2010/main" val="420310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RNN</a:t>
            </a:r>
            <a:r>
              <a:rPr kumimoji="1" lang="ja-JP" altLang="en-US" dirty="0"/>
              <a:t>層</a:t>
            </a:r>
            <a:r>
              <a:rPr kumimoji="1" lang="en-US" altLang="ja-JP" dirty="0" err="1"/>
              <a:t>i</a:t>
            </a:r>
            <a:r>
              <a:rPr kumimoji="1" lang="ja-JP" altLang="en-US" dirty="0"/>
              <a:t>からの隠れ状態は</a:t>
            </a:r>
          </a:p>
          <a:p>
            <a:r>
              <a:rPr kumimoji="1" lang="ja-JP" altLang="en-US" dirty="0"/>
              <a:t>が</a:t>
            </a:r>
            <a:r>
              <a:rPr kumimoji="1" lang="en-US" altLang="ja-JP" dirty="0"/>
              <a:t>RNN</a:t>
            </a:r>
            <a:r>
              <a:rPr kumimoji="1" lang="ja-JP" altLang="en-US" dirty="0"/>
              <a:t>層</a:t>
            </a:r>
            <a:r>
              <a:rPr kumimoji="1" lang="en-US" altLang="ja-JP" dirty="0"/>
              <a:t>i+1</a:t>
            </a:r>
            <a:r>
              <a:rPr kumimoji="1" lang="ja-JP" altLang="en-US" dirty="0"/>
              <a:t>への入力となる</a:t>
            </a:r>
          </a:p>
          <a:p>
            <a:endParaRPr kumimoji="1" lang="en-US" altLang="ja-JP" dirty="0"/>
          </a:p>
          <a:p>
            <a:r>
              <a:rPr kumimoji="1" lang="ja-JP" altLang="en-US" dirty="0"/>
              <a:t>コンディショニング＝ボトルネック</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7</a:t>
            </a:fld>
            <a:endParaRPr kumimoji="1" lang="ja-JP" altLang="en-US"/>
          </a:p>
        </p:txBody>
      </p:sp>
    </p:spTree>
    <p:extLst>
      <p:ext uri="{BB962C8B-B14F-4D97-AF65-F5344CB8AC3E}">
        <p14:creationId xmlns:p14="http://schemas.microsoft.com/office/powerpoint/2010/main" val="289016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原文のエンコード</a:t>
            </a:r>
          </a:p>
          <a:p>
            <a:r>
              <a:rPr kumimoji="1" lang="ja-JP" altLang="en-US" dirty="0"/>
              <a:t>ターゲット文（出力）</a:t>
            </a:r>
          </a:p>
          <a:p>
            <a:r>
              <a:rPr kumimoji="1" lang="ja-JP" altLang="en-US" dirty="0"/>
              <a:t>このアーキテクチャの問題点？</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8</a:t>
            </a:fld>
            <a:endParaRPr kumimoji="1" lang="ja-JP" altLang="en-US"/>
          </a:p>
        </p:txBody>
      </p:sp>
    </p:spTree>
    <p:extLst>
      <p:ext uri="{BB962C8B-B14F-4D97-AF65-F5344CB8AC3E}">
        <p14:creationId xmlns:p14="http://schemas.microsoft.com/office/powerpoint/2010/main" val="23613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リカレントモデルの問題点 線形相互作用距離</a:t>
            </a:r>
            <a:endParaRPr kumimoji="1" lang="en-US" altLang="ja-JP" dirty="0"/>
          </a:p>
          <a:p>
            <a:endParaRPr kumimoji="1" lang="en-US" altLang="ja-JP" dirty="0"/>
          </a:p>
          <a:p>
            <a:r>
              <a:rPr kumimoji="1" lang="en-US" altLang="ja-JP" dirty="0"/>
              <a:t>O(</a:t>
            </a:r>
            <a:r>
              <a:rPr kumimoji="1" lang="ja-JP" altLang="en-US" dirty="0"/>
              <a:t>配列長</a:t>
            </a:r>
            <a:r>
              <a:rPr kumimoji="1" lang="en-US" altLang="ja-JP" dirty="0"/>
              <a:t>)</a:t>
            </a:r>
            <a:r>
              <a:rPr kumimoji="1" lang="ja-JP" altLang="en-US" dirty="0"/>
              <a:t>ステップで遠距離の単語対が相互作用する：</a:t>
            </a:r>
          </a:p>
          <a:p>
            <a:r>
              <a:rPr kumimoji="1" lang="ja-JP" altLang="en-US" dirty="0"/>
              <a:t>長距離の依存関係を学習するのは難しい。</a:t>
            </a:r>
          </a:p>
          <a:p>
            <a:r>
              <a:rPr kumimoji="1" lang="ja-JP" altLang="en-US" dirty="0"/>
              <a:t>単語の線形順序は </a:t>
            </a:r>
            <a:r>
              <a:rPr kumimoji="1" lang="en-US" altLang="ja-JP" dirty="0"/>
              <a:t>"</a:t>
            </a:r>
            <a:r>
              <a:rPr kumimoji="1" lang="ja-JP" altLang="en-US" dirty="0"/>
              <a:t>焼き付け </a:t>
            </a:r>
            <a:r>
              <a:rPr kumimoji="1" lang="en-US" altLang="ja-JP" dirty="0"/>
              <a:t>"</a:t>
            </a:r>
            <a:r>
              <a:rPr kumimoji="1" lang="ja-JP" altLang="en-US" dirty="0"/>
              <a:t>である。線形順序が文について考える正しい方法でないことはすでに知っている</a:t>
            </a:r>
            <a:r>
              <a:rPr kumimoji="1" lang="en-US" altLang="ja-JP" dirty="0"/>
              <a:t>...</a:t>
            </a:r>
          </a:p>
          <a:p>
            <a:endParaRPr kumimoji="1" lang="en-US" altLang="ja-JP" dirty="0"/>
          </a:p>
          <a:p>
            <a:r>
              <a:rPr kumimoji="1" lang="ja-JP" altLang="en-US" dirty="0"/>
              <a:t>シェフの情報は</a:t>
            </a:r>
            <a:r>
              <a:rPr kumimoji="1" lang="en-US" altLang="ja-JP" dirty="0"/>
              <a:t>O(</a:t>
            </a:r>
            <a:r>
              <a:rPr kumimoji="1" lang="ja-JP" altLang="en-US" dirty="0"/>
              <a:t>配列の長さ</a:t>
            </a:r>
            <a:r>
              <a:rPr kumimoji="1" lang="en-US" altLang="ja-JP" dirty="0"/>
              <a:t>)</a:t>
            </a:r>
            <a:r>
              <a:rPr kumimoji="1" lang="ja-JP" altLang="en-US" dirty="0"/>
              <a:t>何層にもわたる！</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9</a:t>
            </a:fld>
            <a:endParaRPr kumimoji="1" lang="ja-JP" altLang="en-US"/>
          </a:p>
        </p:txBody>
      </p:sp>
    </p:spTree>
    <p:extLst>
      <p:ext uri="{BB962C8B-B14F-4D97-AF65-F5344CB8AC3E}">
        <p14:creationId xmlns:p14="http://schemas.microsoft.com/office/powerpoint/2010/main" val="65433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リカレントモデルの問題点 並列性の欠如</a:t>
            </a:r>
            <a:endParaRPr kumimoji="1" lang="en-US" altLang="ja-JP" dirty="0"/>
          </a:p>
          <a:p>
            <a:endParaRPr kumimoji="1" lang="en-US" altLang="ja-JP" dirty="0"/>
          </a:p>
          <a:p>
            <a:r>
              <a:rPr kumimoji="1" lang="ja-JP" altLang="en-US" dirty="0"/>
              <a:t>フォワードパスとバックワードパスは</a:t>
            </a:r>
            <a:r>
              <a:rPr kumimoji="1" lang="en-US" altLang="ja-JP" dirty="0"/>
              <a:t>O(</a:t>
            </a:r>
            <a:r>
              <a:rPr kumimoji="1" lang="ja-JP" altLang="en-US" dirty="0"/>
              <a:t>シーケンス長</a:t>
            </a:r>
            <a:r>
              <a:rPr kumimoji="1" lang="en-US" altLang="ja-JP" dirty="0"/>
              <a:t>)</a:t>
            </a:r>
          </a:p>
          <a:p>
            <a:r>
              <a:rPr kumimoji="1" lang="ja-JP" altLang="en-US" dirty="0"/>
              <a:t>並列化不可能な演算</a:t>
            </a:r>
          </a:p>
          <a:p>
            <a:r>
              <a:rPr kumimoji="1" lang="en-US" altLang="ja-JP" dirty="0"/>
              <a:t>GPU</a:t>
            </a:r>
            <a:r>
              <a:rPr kumimoji="1" lang="ja-JP" altLang="en-US" dirty="0"/>
              <a:t>は、独立した計算を一度にたくさん実行できる！</a:t>
            </a:r>
          </a:p>
          <a:p>
            <a:r>
              <a:rPr kumimoji="1" lang="ja-JP" altLang="en-US" dirty="0"/>
              <a:t>しかし、過去の</a:t>
            </a:r>
            <a:r>
              <a:rPr kumimoji="1" lang="en-US" altLang="ja-JP" dirty="0"/>
              <a:t>RNN</a:t>
            </a:r>
            <a:r>
              <a:rPr kumimoji="1" lang="ja-JP" altLang="en-US" dirty="0"/>
              <a:t>の隠れ状態が計算される前に、将来の</a:t>
            </a:r>
            <a:r>
              <a:rPr kumimoji="1" lang="en-US" altLang="ja-JP" dirty="0"/>
              <a:t>RNN</a:t>
            </a:r>
            <a:r>
              <a:rPr kumimoji="1" lang="ja-JP" altLang="en-US" dirty="0"/>
              <a:t>の隠れ状態を完全に計算することはできない。</a:t>
            </a:r>
          </a:p>
          <a:p>
            <a:r>
              <a:rPr kumimoji="1" lang="ja-JP" altLang="en-US" dirty="0"/>
              <a:t>隠された状態が計算される前に</a:t>
            </a:r>
          </a:p>
          <a:p>
            <a:r>
              <a:rPr kumimoji="1" lang="ja-JP" altLang="en-US" dirty="0"/>
              <a:t>非常に大きなデータセットでの学習が阻害される！</a:t>
            </a:r>
            <a:endParaRPr kumimoji="1" lang="en-US" altLang="ja-JP" dirty="0"/>
          </a:p>
          <a:p>
            <a:endParaRPr kumimoji="1" lang="en-US" altLang="ja-JP" dirty="0"/>
          </a:p>
          <a:p>
            <a:r>
              <a:rPr kumimoji="1" lang="ja-JP" altLang="en-US" dirty="0"/>
              <a:t>数字は、状態を計算できるようになるまでの最小ステップ数を示す。</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10</a:t>
            </a:fld>
            <a:endParaRPr kumimoji="1" lang="ja-JP" altLang="en-US"/>
          </a:p>
        </p:txBody>
      </p:sp>
    </p:spTree>
    <p:extLst>
      <p:ext uri="{BB962C8B-B14F-4D97-AF65-F5344CB8AC3E}">
        <p14:creationId xmlns:p14="http://schemas.microsoft.com/office/powerpoint/2010/main" val="2410702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アテンションは、ボトルネック問題の解決策を提供する。</a:t>
            </a:r>
          </a:p>
          <a:p>
            <a:endParaRPr kumimoji="1" lang="ja-JP" altLang="en-US" dirty="0"/>
          </a:p>
          <a:p>
            <a:r>
              <a:rPr kumimoji="1" lang="ja-JP" altLang="en-US" dirty="0"/>
              <a:t>核となる考え方：デコーダーの各ステップにおいて、エンコーダーとの直接接続を利用し、ソース・シーケンスの特定の部分に注目する。</a:t>
            </a:r>
            <a:endParaRPr kumimoji="1" lang="en-US" altLang="ja-JP" dirty="0"/>
          </a:p>
          <a:p>
            <a:endParaRPr kumimoji="1" lang="en-US" altLang="ja-JP" dirty="0"/>
          </a:p>
          <a:p>
            <a:r>
              <a:rPr kumimoji="1" lang="ja-JP" altLang="en-US" dirty="0"/>
              <a:t>まず、図（方程式なし）で示し、次に方程式で示す。</a:t>
            </a:r>
          </a:p>
          <a:p>
            <a:endParaRPr kumimoji="1" lang="ja-JP" altLang="en-US" dirty="0"/>
          </a:p>
        </p:txBody>
      </p:sp>
      <p:sp>
        <p:nvSpPr>
          <p:cNvPr id="4" name="スライド番号プレースホルダー 3"/>
          <p:cNvSpPr>
            <a:spLocks noGrp="1"/>
          </p:cNvSpPr>
          <p:nvPr>
            <p:ph type="sldNum" sz="quarter" idx="5"/>
          </p:nvPr>
        </p:nvSpPr>
        <p:spPr/>
        <p:txBody>
          <a:bodyPr/>
          <a:lstStyle/>
          <a:p>
            <a:fld id="{42C6B23F-616D-43F5-9606-B3986A35F2AA}" type="slidenum">
              <a:rPr kumimoji="1" lang="ja-JP" altLang="en-US" smtClean="0"/>
              <a:t>11</a:t>
            </a:fld>
            <a:endParaRPr kumimoji="1" lang="ja-JP" altLang="en-US"/>
          </a:p>
        </p:txBody>
      </p:sp>
    </p:spTree>
    <p:extLst>
      <p:ext uri="{BB962C8B-B14F-4D97-AF65-F5344CB8AC3E}">
        <p14:creationId xmlns:p14="http://schemas.microsoft.com/office/powerpoint/2010/main" val="212016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B5230F-B12A-FA39-131B-D2714FEABA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BE28B44-E132-2C6C-DA11-6344FC8DF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AB87C0B-CD46-EA74-C14B-E451E7F53298}"/>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5" name="フッター プレースホルダー 4">
            <a:extLst>
              <a:ext uri="{FF2B5EF4-FFF2-40B4-BE49-F238E27FC236}">
                <a16:creationId xmlns:a16="http://schemas.microsoft.com/office/drawing/2014/main" id="{863E0DDF-0CDD-C936-79F3-E292028A91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58BC9D-EFAF-D6D0-33BE-6D975B027C3E}"/>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101327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C5C0A-A75E-9D12-B4CC-16F375335CB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DD5EF1C-89F4-6811-17E8-2857163134B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D8C7F7-E8B8-5E55-A853-5DA981553DAB}"/>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5" name="フッター プレースホルダー 4">
            <a:extLst>
              <a:ext uri="{FF2B5EF4-FFF2-40B4-BE49-F238E27FC236}">
                <a16:creationId xmlns:a16="http://schemas.microsoft.com/office/drawing/2014/main" id="{67DD18AB-72CA-2F20-FE37-89D725F18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E06AEE-CCBD-329A-756D-DBA3B4EC3C0D}"/>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926467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4B3B009-5BB7-F921-3D96-A5A08FBDF69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42E4EB6-5C2F-0BDA-286F-DBE95AEBB00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7E4F7F-58E3-24A6-0278-248B5212F527}"/>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5" name="フッター プレースホルダー 4">
            <a:extLst>
              <a:ext uri="{FF2B5EF4-FFF2-40B4-BE49-F238E27FC236}">
                <a16:creationId xmlns:a16="http://schemas.microsoft.com/office/drawing/2014/main" id="{B84B4426-1884-E865-A8F7-CFB7DFEE961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E1B861-C236-D0DA-CA76-568B298E5887}"/>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137141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1BF6-141C-71CE-2B40-F2513922ED2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CE13D5C-8A17-00D2-1E39-79E45268466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15600D-E21E-32CC-D8CC-7830B02E32E0}"/>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5" name="フッター プレースホルダー 4">
            <a:extLst>
              <a:ext uri="{FF2B5EF4-FFF2-40B4-BE49-F238E27FC236}">
                <a16:creationId xmlns:a16="http://schemas.microsoft.com/office/drawing/2014/main" id="{804EE6DB-9BF1-C713-1B11-00A9AD3C762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29F987-393E-C88E-D31C-280CF3A8FD41}"/>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168290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5A9D1-E987-F6E8-C980-82DC5052DE2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6524E31-8652-3888-3081-C19D445C7E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2CB9DFC-9AFA-000E-1660-9446015CB737}"/>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5" name="フッター プレースホルダー 4">
            <a:extLst>
              <a:ext uri="{FF2B5EF4-FFF2-40B4-BE49-F238E27FC236}">
                <a16:creationId xmlns:a16="http://schemas.microsoft.com/office/drawing/2014/main" id="{4676DC80-622B-3C7C-F7B1-3F4081B6C9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4F4AA7-4C0C-8594-41C9-2EE204598E01}"/>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84397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A1840-BD2A-A268-75F7-613386C591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5BC9F67-E086-5C58-117F-92C9EA5E3F6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793F5-340F-B8DC-01B0-7BFE91F2BFD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1294DAB-CB9C-31D6-0E1C-D388477A1669}"/>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6" name="フッター プレースホルダー 5">
            <a:extLst>
              <a:ext uri="{FF2B5EF4-FFF2-40B4-BE49-F238E27FC236}">
                <a16:creationId xmlns:a16="http://schemas.microsoft.com/office/drawing/2014/main" id="{373B9874-639F-4F54-2CFE-03F7A6B7C6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3A77C1-9397-F1C8-55A1-AEDBA1EE48EC}"/>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150212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9E507-8BCA-5894-71A2-951A133BE58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B35B00-7058-6776-D956-1898D2E3A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AE0CF8A-00DF-0D86-697B-2BCA2C26F46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913E009-50E6-A144-54BF-0E7A34C69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BDE79CB-5288-D5FC-8A7D-83F329ABC43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95D1059-1B2F-7C3D-9F9D-A72347ED5B62}"/>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8" name="フッター プレースホルダー 7">
            <a:extLst>
              <a:ext uri="{FF2B5EF4-FFF2-40B4-BE49-F238E27FC236}">
                <a16:creationId xmlns:a16="http://schemas.microsoft.com/office/drawing/2014/main" id="{35B2BE8D-445B-DBF1-31F4-6B61E563ED1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BC4753A-AE83-03DA-4788-56F6CCA9A036}"/>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279252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AAED88-5DCB-DBA5-4A61-453291642BA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F7189E2-1C06-B91B-3496-2FA45E057990}"/>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4" name="フッター プレースホルダー 3">
            <a:extLst>
              <a:ext uri="{FF2B5EF4-FFF2-40B4-BE49-F238E27FC236}">
                <a16:creationId xmlns:a16="http://schemas.microsoft.com/office/drawing/2014/main" id="{6F2E6978-BD2C-2655-69EA-F6D1A7F010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8B6D34B-231C-1D58-0BCE-CF391CEE4378}"/>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353081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A22CA3C-1291-FF9C-E327-D31DEE33AD0C}"/>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3" name="フッター プレースホルダー 2">
            <a:extLst>
              <a:ext uri="{FF2B5EF4-FFF2-40B4-BE49-F238E27FC236}">
                <a16:creationId xmlns:a16="http://schemas.microsoft.com/office/drawing/2014/main" id="{9CE4DC12-264D-BA18-D0C3-87CFBFE427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A2A1FB6-F6F0-2273-A82B-2A9FEBCBF570}"/>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60989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D5C16-AADB-1BFC-8D42-74FBB143E90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1BCC2C-C8E7-CD35-BD70-2B5D4F4FE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922969-5ECE-0701-D723-4CB8009D7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B47111A-12BD-8A66-B579-233DBBF998C6}"/>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6" name="フッター プレースホルダー 5">
            <a:extLst>
              <a:ext uri="{FF2B5EF4-FFF2-40B4-BE49-F238E27FC236}">
                <a16:creationId xmlns:a16="http://schemas.microsoft.com/office/drawing/2014/main" id="{12EF7688-69AB-B907-C5A4-6C116E39BA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F078B94-A100-9C25-33E5-895E4931FA0E}"/>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284157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8508C-1B31-B2AE-9386-090855E370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01F7A85-30C9-D617-0FD0-2E0641FB7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CB364C-1C9F-4191-889E-8C2ACF593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96C21D9-8D6B-E075-F99F-774A42964DB4}"/>
              </a:ext>
            </a:extLst>
          </p:cNvPr>
          <p:cNvSpPr>
            <a:spLocks noGrp="1"/>
          </p:cNvSpPr>
          <p:nvPr>
            <p:ph type="dt" sz="half" idx="10"/>
          </p:nvPr>
        </p:nvSpPr>
        <p:spPr/>
        <p:txBody>
          <a:bodyPr/>
          <a:lstStyle/>
          <a:p>
            <a:fld id="{4F4476E7-A35F-4A19-B463-F0385D38981C}" type="datetimeFigureOut">
              <a:rPr kumimoji="1" lang="ja-JP" altLang="en-US" smtClean="0"/>
              <a:t>2025/10/21</a:t>
            </a:fld>
            <a:endParaRPr kumimoji="1" lang="ja-JP" altLang="en-US"/>
          </a:p>
        </p:txBody>
      </p:sp>
      <p:sp>
        <p:nvSpPr>
          <p:cNvPr id="6" name="フッター プレースホルダー 5">
            <a:extLst>
              <a:ext uri="{FF2B5EF4-FFF2-40B4-BE49-F238E27FC236}">
                <a16:creationId xmlns:a16="http://schemas.microsoft.com/office/drawing/2014/main" id="{E152AB0C-FF5F-44E0-D920-47E8101B9D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C10B3A-DB65-486D-E05A-52BDFB971B76}"/>
              </a:ext>
            </a:extLst>
          </p:cNvPr>
          <p:cNvSpPr>
            <a:spLocks noGrp="1"/>
          </p:cNvSpPr>
          <p:nvPr>
            <p:ph type="sldNum" sz="quarter" idx="12"/>
          </p:nvPr>
        </p:nvSpPr>
        <p:spPr/>
        <p:txBody>
          <a:body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411571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63F12A5-EE1A-CF3C-A785-163A3625A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58FC90-81C9-EB04-4D56-95E249358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1816F5-1D17-196B-D926-D0F7503D2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4476E7-A35F-4A19-B463-F0385D38981C}" type="datetimeFigureOut">
              <a:rPr kumimoji="1" lang="ja-JP" altLang="en-US" smtClean="0"/>
              <a:t>2025/10/21</a:t>
            </a:fld>
            <a:endParaRPr kumimoji="1" lang="ja-JP" altLang="en-US"/>
          </a:p>
        </p:txBody>
      </p:sp>
      <p:sp>
        <p:nvSpPr>
          <p:cNvPr id="5" name="フッター プレースホルダー 4">
            <a:extLst>
              <a:ext uri="{FF2B5EF4-FFF2-40B4-BE49-F238E27FC236}">
                <a16:creationId xmlns:a16="http://schemas.microsoft.com/office/drawing/2014/main" id="{A0C0DCA4-0906-13F7-19F9-412397E0C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8367D76-BAB8-333A-8106-03B9C69C88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BFDF91-7553-485C-8403-6A6BB2017705}" type="slidenum">
              <a:rPr kumimoji="1" lang="ja-JP" altLang="en-US" smtClean="0"/>
              <a:t>‹#›</a:t>
            </a:fld>
            <a:endParaRPr kumimoji="1" lang="ja-JP" altLang="en-US"/>
          </a:p>
        </p:txBody>
      </p:sp>
    </p:spTree>
    <p:extLst>
      <p:ext uri="{BB962C8B-B14F-4D97-AF65-F5344CB8AC3E}">
        <p14:creationId xmlns:p14="http://schemas.microsoft.com/office/powerpoint/2010/main" val="369726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33.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33.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11.png"/><Relationship Id="rId10" Type="http://schemas.openxmlformats.org/officeDocument/2006/relationships/image" Target="../media/image43.png"/><Relationship Id="rId4" Type="http://schemas.openxmlformats.org/officeDocument/2006/relationships/image" Target="../media/image12.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3.png"/><Relationship Id="rId5" Type="http://schemas.openxmlformats.org/officeDocument/2006/relationships/image" Target="../media/image11.png"/><Relationship Id="rId15" Type="http://schemas.openxmlformats.org/officeDocument/2006/relationships/image" Target="../media/image50.pn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41.png"/><Relationship Id="rId1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7.png"/><Relationship Id="rId2" Type="http://schemas.openxmlformats.org/officeDocument/2006/relationships/image" Target="../media/image10.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3.png"/><Relationship Id="rId5" Type="http://schemas.openxmlformats.org/officeDocument/2006/relationships/image" Target="../media/image11.png"/><Relationship Id="rId15" Type="http://schemas.openxmlformats.org/officeDocument/2006/relationships/image" Target="../media/image50.pn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41.pn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8.png"/><Relationship Id="rId18" Type="http://schemas.openxmlformats.org/officeDocument/2006/relationships/image" Target="../media/image55.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7.png"/><Relationship Id="rId17" Type="http://schemas.openxmlformats.org/officeDocument/2006/relationships/image" Target="../media/image54.png"/><Relationship Id="rId2" Type="http://schemas.openxmlformats.org/officeDocument/2006/relationships/image" Target="../media/image10.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3.png"/><Relationship Id="rId5" Type="http://schemas.openxmlformats.org/officeDocument/2006/relationships/image" Target="../media/image11.png"/><Relationship Id="rId15" Type="http://schemas.openxmlformats.org/officeDocument/2006/relationships/image" Target="../media/image50.png"/><Relationship Id="rId10" Type="http://schemas.openxmlformats.org/officeDocument/2006/relationships/image" Target="../media/image42.png"/><Relationship Id="rId19"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41.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9.png"/><Relationship Id="rId5" Type="http://schemas.openxmlformats.org/officeDocument/2006/relationships/image" Target="../media/image11.png"/><Relationship Id="rId10" Type="http://schemas.openxmlformats.org/officeDocument/2006/relationships/image" Target="../media/image58.png"/><Relationship Id="rId4" Type="http://schemas.openxmlformats.org/officeDocument/2006/relationships/image" Target="../media/image1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12" Type="http://schemas.openxmlformats.org/officeDocument/2006/relationships/image" Target="../media/image6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jpg"/><Relationship Id="rId11" Type="http://schemas.openxmlformats.org/officeDocument/2006/relationships/image" Target="../media/image68.jpg"/><Relationship Id="rId5" Type="http://schemas.openxmlformats.org/officeDocument/2006/relationships/image" Target="../media/image62.jpg"/><Relationship Id="rId10" Type="http://schemas.openxmlformats.org/officeDocument/2006/relationships/image" Target="../media/image67.jpg"/><Relationship Id="rId4" Type="http://schemas.openxmlformats.org/officeDocument/2006/relationships/image" Target="../media/image61.jpg"/><Relationship Id="rId9" Type="http://schemas.openxmlformats.org/officeDocument/2006/relationships/image" Target="../media/image6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13853244_Long_Short-Term_Memory" TargetMode="External"/><Relationship Id="rId2" Type="http://schemas.openxmlformats.org/officeDocument/2006/relationships/hyperlink" Target="https://jmlr.org/papers/volume3/bengio03a/bengio03a.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nassar.github.io/deeplearninghandbook/slides/10_rnn.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8E258-7C79-1FF1-00F2-4895CB39E7A6}"/>
              </a:ext>
            </a:extLst>
          </p:cNvPr>
          <p:cNvSpPr>
            <a:spLocks noGrp="1"/>
          </p:cNvSpPr>
          <p:nvPr>
            <p:ph type="ctrTitle"/>
          </p:nvPr>
        </p:nvSpPr>
        <p:spPr/>
        <p:txBody>
          <a:bodyPr/>
          <a:lstStyle/>
          <a:p>
            <a:r>
              <a:rPr kumimoji="1" lang="en-US" altLang="ja-JP" dirty="0"/>
              <a:t>Lecture 5</a:t>
            </a:r>
            <a:br>
              <a:rPr kumimoji="1" lang="en-US" altLang="ja-JP" dirty="0"/>
            </a:br>
            <a:r>
              <a:rPr lang="fr-CH" altLang="ja-JP" dirty="0"/>
              <a:t>NLP towards Deep Models</a:t>
            </a:r>
            <a:endParaRPr kumimoji="1" lang="ja-JP" altLang="en-US" dirty="0"/>
          </a:p>
        </p:txBody>
      </p:sp>
      <p:sp>
        <p:nvSpPr>
          <p:cNvPr id="3" name="字幕 2">
            <a:extLst>
              <a:ext uri="{FF2B5EF4-FFF2-40B4-BE49-F238E27FC236}">
                <a16:creationId xmlns:a16="http://schemas.microsoft.com/office/drawing/2014/main" id="{A9C58721-FFFD-3099-64FE-3024BA2969FE}"/>
              </a:ext>
            </a:extLst>
          </p:cNvPr>
          <p:cNvSpPr>
            <a:spLocks noGrp="1"/>
          </p:cNvSpPr>
          <p:nvPr>
            <p:ph type="subTitle" idx="1"/>
          </p:nvPr>
        </p:nvSpPr>
        <p:spPr/>
        <p:txBody>
          <a:bodyPr/>
          <a:lstStyle/>
          <a:p>
            <a:r>
              <a:rPr lang="en-US" altLang="ja-JP" dirty="0"/>
              <a:t>ITA17 Natural Language Processing with Deep Learning</a:t>
            </a:r>
          </a:p>
          <a:p>
            <a:r>
              <a:rPr lang="en-US" altLang="ja-JP" dirty="0"/>
              <a:t>Yuichi Yaguchi</a:t>
            </a:r>
          </a:p>
          <a:p>
            <a:endParaRPr lang="ja-JP" altLang="en-US" dirty="0"/>
          </a:p>
        </p:txBody>
      </p:sp>
    </p:spTree>
    <p:extLst>
      <p:ext uri="{BB962C8B-B14F-4D97-AF65-F5344CB8AC3E}">
        <p14:creationId xmlns:p14="http://schemas.microsoft.com/office/powerpoint/2010/main" val="152200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2836"/>
            <a:ext cx="10515600" cy="596894"/>
          </a:xfrm>
          <a:prstGeom prst="rect">
            <a:avLst/>
          </a:prstGeom>
        </p:spPr>
        <p:txBody>
          <a:bodyPr vert="horz" wrap="square" lIns="0" tIns="80581" rIns="0" bIns="0" rtlCol="0">
            <a:spAutoFit/>
          </a:bodyPr>
          <a:lstStyle/>
          <a:p>
            <a:pPr marL="12700">
              <a:lnSpc>
                <a:spcPct val="100000"/>
              </a:lnSpc>
              <a:spcBef>
                <a:spcPts val="125"/>
              </a:spcBef>
            </a:pPr>
            <a:r>
              <a:rPr lang="en-US" sz="3350" b="0" dirty="0">
                <a:latin typeface="Calibri"/>
                <a:cs typeface="Calibri"/>
              </a:rPr>
              <a:t>Issues</a:t>
            </a:r>
            <a:r>
              <a:rPr lang="en-US" sz="3350" b="0" spc="30" dirty="0">
                <a:latin typeface="Calibri"/>
                <a:cs typeface="Calibri"/>
              </a:rPr>
              <a:t> </a:t>
            </a:r>
            <a:r>
              <a:rPr lang="en-US" sz="3350" b="0" dirty="0">
                <a:latin typeface="Calibri"/>
                <a:cs typeface="Calibri"/>
              </a:rPr>
              <a:t>with</a:t>
            </a:r>
            <a:r>
              <a:rPr lang="en-US" sz="3350" b="0" spc="25" dirty="0">
                <a:latin typeface="Calibri"/>
                <a:cs typeface="Calibri"/>
              </a:rPr>
              <a:t> </a:t>
            </a:r>
            <a:r>
              <a:rPr lang="en-US" sz="3350" b="0" dirty="0">
                <a:latin typeface="Calibri"/>
                <a:cs typeface="Calibri"/>
              </a:rPr>
              <a:t>recurrent</a:t>
            </a:r>
            <a:r>
              <a:rPr lang="en-US" sz="3350" b="0" spc="-5" dirty="0">
                <a:latin typeface="Calibri"/>
                <a:cs typeface="Calibri"/>
              </a:rPr>
              <a:t> </a:t>
            </a:r>
            <a:r>
              <a:rPr lang="en-US" sz="3350" b="0" dirty="0">
                <a:latin typeface="Calibri"/>
                <a:cs typeface="Calibri"/>
              </a:rPr>
              <a:t>models:</a:t>
            </a:r>
            <a:r>
              <a:rPr lang="en-US" sz="3350" b="0" spc="10" dirty="0">
                <a:latin typeface="Calibri"/>
                <a:cs typeface="Calibri"/>
              </a:rPr>
              <a:t> </a:t>
            </a:r>
            <a:r>
              <a:rPr lang="en-US" sz="3350" dirty="0"/>
              <a:t>Lack</a:t>
            </a:r>
            <a:r>
              <a:rPr lang="en-US" sz="3350" spc="30" dirty="0"/>
              <a:t> </a:t>
            </a:r>
            <a:r>
              <a:rPr lang="en-US" sz="3350" dirty="0"/>
              <a:t>of</a:t>
            </a:r>
            <a:r>
              <a:rPr lang="en-US" sz="3350" spc="-15" dirty="0"/>
              <a:t> </a:t>
            </a:r>
            <a:r>
              <a:rPr lang="en-US" sz="3350" spc="-10" dirty="0"/>
              <a:t>parallelizability</a:t>
            </a:r>
            <a:endParaRPr sz="3350" dirty="0">
              <a:latin typeface="Calibri"/>
              <a:cs typeface="Calibri"/>
            </a:endParaRPr>
          </a:p>
        </p:txBody>
      </p:sp>
      <p:sp>
        <p:nvSpPr>
          <p:cNvPr id="3" name="object 3"/>
          <p:cNvSpPr txBox="1"/>
          <p:nvPr/>
        </p:nvSpPr>
        <p:spPr>
          <a:xfrm>
            <a:off x="551497" y="1161732"/>
            <a:ext cx="9302115" cy="2411730"/>
          </a:xfrm>
          <a:prstGeom prst="rect">
            <a:avLst/>
          </a:prstGeom>
        </p:spPr>
        <p:txBody>
          <a:bodyPr vert="horz" wrap="square" lIns="0" tIns="12700" rIns="0" bIns="0" rtlCol="0">
            <a:spAutoFit/>
          </a:bodyPr>
          <a:lstStyle/>
          <a:p>
            <a:pPr marL="355600" indent="-342900">
              <a:lnSpc>
                <a:spcPts val="3030"/>
              </a:lnSpc>
              <a:spcBef>
                <a:spcPts val="100"/>
              </a:spcBef>
              <a:buClr>
                <a:srgbClr val="8B1515"/>
              </a:buClr>
              <a:buFont typeface="Times New Roman"/>
              <a:buChar char="•"/>
              <a:tabLst>
                <a:tab pos="355600" algn="l"/>
              </a:tabLst>
            </a:pPr>
            <a:r>
              <a:rPr sz="2550" dirty="0">
                <a:latin typeface="Calibri"/>
                <a:cs typeface="Calibri"/>
              </a:rPr>
              <a:t>Forward</a:t>
            </a:r>
            <a:r>
              <a:rPr sz="2550" spc="-45" dirty="0">
                <a:latin typeface="Calibri"/>
                <a:cs typeface="Calibri"/>
              </a:rPr>
              <a:t> </a:t>
            </a:r>
            <a:r>
              <a:rPr sz="2550" dirty="0">
                <a:latin typeface="Calibri"/>
                <a:cs typeface="Calibri"/>
              </a:rPr>
              <a:t>and</a:t>
            </a:r>
            <a:r>
              <a:rPr sz="2550" spc="-105" dirty="0">
                <a:latin typeface="Calibri"/>
                <a:cs typeface="Calibri"/>
              </a:rPr>
              <a:t> </a:t>
            </a:r>
            <a:r>
              <a:rPr sz="2550" spc="-10" dirty="0">
                <a:latin typeface="Calibri"/>
                <a:cs typeface="Calibri"/>
              </a:rPr>
              <a:t>backward</a:t>
            </a:r>
            <a:r>
              <a:rPr sz="2550" spc="-110" dirty="0">
                <a:latin typeface="Calibri"/>
                <a:cs typeface="Calibri"/>
              </a:rPr>
              <a:t> </a:t>
            </a:r>
            <a:r>
              <a:rPr sz="2550" dirty="0">
                <a:latin typeface="Calibri"/>
                <a:cs typeface="Calibri"/>
              </a:rPr>
              <a:t>passes</a:t>
            </a:r>
            <a:r>
              <a:rPr sz="2550" spc="-65" dirty="0">
                <a:latin typeface="Calibri"/>
                <a:cs typeface="Calibri"/>
              </a:rPr>
              <a:t> </a:t>
            </a:r>
            <a:r>
              <a:rPr sz="2550" dirty="0">
                <a:latin typeface="Calibri"/>
                <a:cs typeface="Calibri"/>
              </a:rPr>
              <a:t>have</a:t>
            </a:r>
            <a:r>
              <a:rPr sz="2550" spc="-95" dirty="0">
                <a:latin typeface="Calibri"/>
                <a:cs typeface="Calibri"/>
              </a:rPr>
              <a:t> </a:t>
            </a:r>
            <a:r>
              <a:rPr sz="2550" b="1" spc="-10" dirty="0">
                <a:latin typeface="Calibri"/>
                <a:cs typeface="Calibri"/>
              </a:rPr>
              <a:t>O(sequence</a:t>
            </a:r>
            <a:r>
              <a:rPr sz="2550" b="1" spc="-120" dirty="0">
                <a:latin typeface="Calibri"/>
                <a:cs typeface="Calibri"/>
              </a:rPr>
              <a:t> </a:t>
            </a:r>
            <a:r>
              <a:rPr sz="2550" b="1" spc="-10" dirty="0">
                <a:latin typeface="Calibri"/>
                <a:cs typeface="Calibri"/>
              </a:rPr>
              <a:t>length)</a:t>
            </a:r>
            <a:endParaRPr sz="2550" dirty="0">
              <a:latin typeface="Calibri"/>
              <a:cs typeface="Calibri"/>
            </a:endParaRPr>
          </a:p>
          <a:p>
            <a:pPr marL="355600">
              <a:lnSpc>
                <a:spcPts val="3030"/>
              </a:lnSpc>
            </a:pPr>
            <a:r>
              <a:rPr sz="2550" spc="-20" dirty="0">
                <a:latin typeface="Calibri"/>
                <a:cs typeface="Calibri"/>
              </a:rPr>
              <a:t>unparallelizable</a:t>
            </a:r>
            <a:r>
              <a:rPr sz="2550" spc="-10" dirty="0">
                <a:latin typeface="Calibri"/>
                <a:cs typeface="Calibri"/>
              </a:rPr>
              <a:t> operations</a:t>
            </a:r>
            <a:endParaRPr sz="2550" dirty="0">
              <a:latin typeface="Calibri"/>
              <a:cs typeface="Calibri"/>
            </a:endParaRPr>
          </a:p>
          <a:p>
            <a:pPr marL="698500" lvl="1" indent="-227965">
              <a:lnSpc>
                <a:spcPct val="100000"/>
              </a:lnSpc>
              <a:spcBef>
                <a:spcPts val="570"/>
              </a:spcBef>
              <a:buClr>
                <a:srgbClr val="007B92"/>
              </a:buClr>
              <a:buFont typeface="Times New Roman"/>
              <a:buChar char="•"/>
              <a:tabLst>
                <a:tab pos="698500" algn="l"/>
              </a:tabLst>
            </a:pPr>
            <a:r>
              <a:rPr sz="2300" dirty="0">
                <a:latin typeface="Calibri"/>
                <a:cs typeface="Calibri"/>
              </a:rPr>
              <a:t>GPUs</a:t>
            </a:r>
            <a:r>
              <a:rPr sz="2300" spc="-25" dirty="0">
                <a:latin typeface="Calibri"/>
                <a:cs typeface="Calibri"/>
              </a:rPr>
              <a:t> </a:t>
            </a:r>
            <a:r>
              <a:rPr sz="2300" dirty="0">
                <a:latin typeface="Calibri"/>
                <a:cs typeface="Calibri"/>
              </a:rPr>
              <a:t>can</a:t>
            </a:r>
            <a:r>
              <a:rPr sz="2300" spc="-35" dirty="0">
                <a:latin typeface="Calibri"/>
                <a:cs typeface="Calibri"/>
              </a:rPr>
              <a:t> </a:t>
            </a:r>
            <a:r>
              <a:rPr sz="2300" dirty="0">
                <a:latin typeface="Calibri"/>
                <a:cs typeface="Calibri"/>
              </a:rPr>
              <a:t>perform</a:t>
            </a:r>
            <a:r>
              <a:rPr sz="2300" spc="5" dirty="0">
                <a:latin typeface="Calibri"/>
                <a:cs typeface="Calibri"/>
              </a:rPr>
              <a:t> </a:t>
            </a:r>
            <a:r>
              <a:rPr sz="2300" dirty="0">
                <a:latin typeface="Calibri"/>
                <a:cs typeface="Calibri"/>
              </a:rPr>
              <a:t>a</a:t>
            </a:r>
            <a:r>
              <a:rPr sz="2300" spc="-75" dirty="0">
                <a:latin typeface="Calibri"/>
                <a:cs typeface="Calibri"/>
              </a:rPr>
              <a:t> </a:t>
            </a:r>
            <a:r>
              <a:rPr sz="2300" dirty="0">
                <a:latin typeface="Calibri"/>
                <a:cs typeface="Calibri"/>
              </a:rPr>
              <a:t>bunch</a:t>
            </a:r>
            <a:r>
              <a:rPr sz="2300" spc="-30" dirty="0">
                <a:latin typeface="Calibri"/>
                <a:cs typeface="Calibri"/>
              </a:rPr>
              <a:t> </a:t>
            </a:r>
            <a:r>
              <a:rPr sz="2300" dirty="0">
                <a:latin typeface="Calibri"/>
                <a:cs typeface="Calibri"/>
              </a:rPr>
              <a:t>of</a:t>
            </a:r>
            <a:r>
              <a:rPr sz="2300" spc="-50" dirty="0">
                <a:latin typeface="Calibri"/>
                <a:cs typeface="Calibri"/>
              </a:rPr>
              <a:t> </a:t>
            </a:r>
            <a:r>
              <a:rPr sz="2300" dirty="0">
                <a:latin typeface="Calibri"/>
                <a:cs typeface="Calibri"/>
              </a:rPr>
              <a:t>independent</a:t>
            </a:r>
            <a:r>
              <a:rPr sz="2300" spc="30" dirty="0">
                <a:latin typeface="Calibri"/>
                <a:cs typeface="Calibri"/>
              </a:rPr>
              <a:t> </a:t>
            </a:r>
            <a:r>
              <a:rPr sz="2300" dirty="0">
                <a:latin typeface="Calibri"/>
                <a:cs typeface="Calibri"/>
              </a:rPr>
              <a:t>computations</a:t>
            </a:r>
            <a:r>
              <a:rPr sz="2300" spc="-20" dirty="0">
                <a:latin typeface="Calibri"/>
                <a:cs typeface="Calibri"/>
              </a:rPr>
              <a:t> </a:t>
            </a:r>
            <a:r>
              <a:rPr sz="2300" dirty="0">
                <a:latin typeface="Calibri"/>
                <a:cs typeface="Calibri"/>
              </a:rPr>
              <a:t>at</a:t>
            </a:r>
            <a:r>
              <a:rPr sz="2300" spc="30" dirty="0">
                <a:latin typeface="Calibri"/>
                <a:cs typeface="Calibri"/>
              </a:rPr>
              <a:t> </a:t>
            </a:r>
            <a:r>
              <a:rPr sz="2300" spc="-10" dirty="0">
                <a:latin typeface="Calibri"/>
                <a:cs typeface="Calibri"/>
              </a:rPr>
              <a:t>once!</a:t>
            </a:r>
            <a:endParaRPr sz="2300" dirty="0">
              <a:latin typeface="Calibri"/>
              <a:cs typeface="Calibri"/>
            </a:endParaRPr>
          </a:p>
          <a:p>
            <a:pPr marL="698500" lvl="1" indent="-227965">
              <a:lnSpc>
                <a:spcPct val="100000"/>
              </a:lnSpc>
              <a:spcBef>
                <a:spcPts val="545"/>
              </a:spcBef>
              <a:buClr>
                <a:srgbClr val="007B92"/>
              </a:buClr>
              <a:buFont typeface="Times New Roman"/>
              <a:buChar char="•"/>
              <a:tabLst>
                <a:tab pos="698500" algn="l"/>
              </a:tabLst>
            </a:pPr>
            <a:r>
              <a:rPr sz="2300" dirty="0">
                <a:latin typeface="Calibri"/>
                <a:cs typeface="Calibri"/>
              </a:rPr>
              <a:t>But</a:t>
            </a:r>
            <a:r>
              <a:rPr sz="2300" spc="-55" dirty="0">
                <a:latin typeface="Calibri"/>
                <a:cs typeface="Calibri"/>
              </a:rPr>
              <a:t> </a:t>
            </a:r>
            <a:r>
              <a:rPr sz="2300" dirty="0">
                <a:latin typeface="Calibri"/>
                <a:cs typeface="Calibri"/>
              </a:rPr>
              <a:t>future</a:t>
            </a:r>
            <a:r>
              <a:rPr sz="2300" spc="-55" dirty="0">
                <a:latin typeface="Calibri"/>
                <a:cs typeface="Calibri"/>
              </a:rPr>
              <a:t> </a:t>
            </a:r>
            <a:r>
              <a:rPr sz="2300" dirty="0">
                <a:latin typeface="Calibri"/>
                <a:cs typeface="Calibri"/>
              </a:rPr>
              <a:t>RNN</a:t>
            </a:r>
            <a:r>
              <a:rPr sz="2300" spc="-25" dirty="0">
                <a:latin typeface="Calibri"/>
                <a:cs typeface="Calibri"/>
              </a:rPr>
              <a:t> </a:t>
            </a:r>
            <a:r>
              <a:rPr sz="2300" dirty="0">
                <a:latin typeface="Calibri"/>
                <a:cs typeface="Calibri"/>
              </a:rPr>
              <a:t>hidden</a:t>
            </a:r>
            <a:r>
              <a:rPr sz="2300" spc="20" dirty="0">
                <a:latin typeface="Calibri"/>
                <a:cs typeface="Calibri"/>
              </a:rPr>
              <a:t> </a:t>
            </a:r>
            <a:r>
              <a:rPr sz="2300" dirty="0">
                <a:latin typeface="Calibri"/>
                <a:cs typeface="Calibri"/>
              </a:rPr>
              <a:t>states</a:t>
            </a:r>
            <a:r>
              <a:rPr sz="2300" spc="-30" dirty="0">
                <a:latin typeface="Calibri"/>
                <a:cs typeface="Calibri"/>
              </a:rPr>
              <a:t> </a:t>
            </a:r>
            <a:r>
              <a:rPr sz="2300" dirty="0">
                <a:latin typeface="Calibri"/>
                <a:cs typeface="Calibri"/>
              </a:rPr>
              <a:t>can’t</a:t>
            </a:r>
            <a:r>
              <a:rPr sz="2300" spc="-55" dirty="0">
                <a:latin typeface="Calibri"/>
                <a:cs typeface="Calibri"/>
              </a:rPr>
              <a:t> </a:t>
            </a:r>
            <a:r>
              <a:rPr sz="2300" dirty="0">
                <a:latin typeface="Calibri"/>
                <a:cs typeface="Calibri"/>
              </a:rPr>
              <a:t>be</a:t>
            </a:r>
            <a:r>
              <a:rPr sz="2300" spc="10" dirty="0">
                <a:latin typeface="Calibri"/>
                <a:cs typeface="Calibri"/>
              </a:rPr>
              <a:t> </a:t>
            </a:r>
            <a:r>
              <a:rPr sz="2300" dirty="0">
                <a:latin typeface="Calibri"/>
                <a:cs typeface="Calibri"/>
              </a:rPr>
              <a:t>computed</a:t>
            </a:r>
            <a:r>
              <a:rPr sz="2300" spc="-45" dirty="0">
                <a:latin typeface="Calibri"/>
                <a:cs typeface="Calibri"/>
              </a:rPr>
              <a:t> </a:t>
            </a:r>
            <a:r>
              <a:rPr sz="2300" dirty="0">
                <a:latin typeface="Calibri"/>
                <a:cs typeface="Calibri"/>
              </a:rPr>
              <a:t>in</a:t>
            </a:r>
            <a:r>
              <a:rPr sz="2300" spc="20" dirty="0">
                <a:latin typeface="Calibri"/>
                <a:cs typeface="Calibri"/>
              </a:rPr>
              <a:t> </a:t>
            </a:r>
            <a:r>
              <a:rPr sz="2300" dirty="0">
                <a:latin typeface="Calibri"/>
                <a:cs typeface="Calibri"/>
              </a:rPr>
              <a:t>full</a:t>
            </a:r>
            <a:r>
              <a:rPr sz="2300" spc="-35" dirty="0">
                <a:latin typeface="Calibri"/>
                <a:cs typeface="Calibri"/>
              </a:rPr>
              <a:t> </a:t>
            </a:r>
            <a:r>
              <a:rPr sz="2300" dirty="0">
                <a:latin typeface="Calibri"/>
                <a:cs typeface="Calibri"/>
              </a:rPr>
              <a:t>before</a:t>
            </a:r>
            <a:r>
              <a:rPr sz="2300" spc="-55" dirty="0">
                <a:latin typeface="Calibri"/>
                <a:cs typeface="Calibri"/>
              </a:rPr>
              <a:t> </a:t>
            </a:r>
            <a:r>
              <a:rPr sz="2300" dirty="0">
                <a:latin typeface="Calibri"/>
                <a:cs typeface="Calibri"/>
              </a:rPr>
              <a:t>past</a:t>
            </a:r>
            <a:r>
              <a:rPr sz="2300" spc="-50" dirty="0">
                <a:latin typeface="Calibri"/>
                <a:cs typeface="Calibri"/>
              </a:rPr>
              <a:t> </a:t>
            </a:r>
            <a:r>
              <a:rPr sz="2300" spc="-25" dirty="0">
                <a:latin typeface="Calibri"/>
                <a:cs typeface="Calibri"/>
              </a:rPr>
              <a:t>RNN</a:t>
            </a:r>
            <a:endParaRPr sz="2300" dirty="0">
              <a:latin typeface="Calibri"/>
              <a:cs typeface="Calibri"/>
            </a:endParaRPr>
          </a:p>
          <a:p>
            <a:pPr marL="699135">
              <a:lnSpc>
                <a:spcPct val="100000"/>
              </a:lnSpc>
              <a:spcBef>
                <a:spcPts val="20"/>
              </a:spcBef>
            </a:pPr>
            <a:r>
              <a:rPr sz="2300" dirty="0">
                <a:latin typeface="Calibri"/>
                <a:cs typeface="Calibri"/>
              </a:rPr>
              <a:t>hidden</a:t>
            </a:r>
            <a:r>
              <a:rPr sz="2300" spc="-45" dirty="0">
                <a:latin typeface="Calibri"/>
                <a:cs typeface="Calibri"/>
              </a:rPr>
              <a:t> </a:t>
            </a:r>
            <a:r>
              <a:rPr sz="2300" dirty="0">
                <a:latin typeface="Calibri"/>
                <a:cs typeface="Calibri"/>
              </a:rPr>
              <a:t>states</a:t>
            </a:r>
            <a:r>
              <a:rPr sz="2300" spc="-35" dirty="0">
                <a:latin typeface="Calibri"/>
                <a:cs typeface="Calibri"/>
              </a:rPr>
              <a:t> </a:t>
            </a:r>
            <a:r>
              <a:rPr sz="2300" dirty="0">
                <a:latin typeface="Calibri"/>
                <a:cs typeface="Calibri"/>
              </a:rPr>
              <a:t>have</a:t>
            </a:r>
            <a:r>
              <a:rPr sz="2300" spc="15" dirty="0">
                <a:latin typeface="Calibri"/>
                <a:cs typeface="Calibri"/>
              </a:rPr>
              <a:t> </a:t>
            </a:r>
            <a:r>
              <a:rPr sz="2300" dirty="0">
                <a:latin typeface="Calibri"/>
                <a:cs typeface="Calibri"/>
              </a:rPr>
              <a:t>been</a:t>
            </a:r>
            <a:r>
              <a:rPr sz="2300" spc="-40" dirty="0">
                <a:latin typeface="Calibri"/>
                <a:cs typeface="Calibri"/>
              </a:rPr>
              <a:t> </a:t>
            </a:r>
            <a:r>
              <a:rPr sz="2300" spc="-10" dirty="0">
                <a:latin typeface="Calibri"/>
                <a:cs typeface="Calibri"/>
              </a:rPr>
              <a:t>computed</a:t>
            </a:r>
            <a:endParaRPr sz="2300" dirty="0">
              <a:latin typeface="Calibri"/>
              <a:cs typeface="Calibri"/>
            </a:endParaRPr>
          </a:p>
          <a:p>
            <a:pPr marL="698500" lvl="1" indent="-227965">
              <a:lnSpc>
                <a:spcPct val="100000"/>
              </a:lnSpc>
              <a:spcBef>
                <a:spcPts val="540"/>
              </a:spcBef>
              <a:buClr>
                <a:srgbClr val="007B92"/>
              </a:buClr>
              <a:buFont typeface="Times New Roman"/>
              <a:buChar char="•"/>
              <a:tabLst>
                <a:tab pos="698500" algn="l"/>
              </a:tabLst>
            </a:pPr>
            <a:r>
              <a:rPr sz="2300" dirty="0">
                <a:latin typeface="Calibri"/>
                <a:cs typeface="Calibri"/>
              </a:rPr>
              <a:t>Inhibits</a:t>
            </a:r>
            <a:r>
              <a:rPr sz="2300" spc="-25" dirty="0">
                <a:latin typeface="Calibri"/>
                <a:cs typeface="Calibri"/>
              </a:rPr>
              <a:t> </a:t>
            </a:r>
            <a:r>
              <a:rPr sz="2300" dirty="0">
                <a:latin typeface="Calibri"/>
                <a:cs typeface="Calibri"/>
              </a:rPr>
              <a:t>training</a:t>
            </a:r>
            <a:r>
              <a:rPr sz="2300" spc="-50" dirty="0">
                <a:latin typeface="Calibri"/>
                <a:cs typeface="Calibri"/>
              </a:rPr>
              <a:t> </a:t>
            </a:r>
            <a:r>
              <a:rPr sz="2300" dirty="0">
                <a:latin typeface="Calibri"/>
                <a:cs typeface="Calibri"/>
              </a:rPr>
              <a:t>on</a:t>
            </a:r>
            <a:r>
              <a:rPr sz="2300" spc="-30" dirty="0">
                <a:latin typeface="Calibri"/>
                <a:cs typeface="Calibri"/>
              </a:rPr>
              <a:t> </a:t>
            </a:r>
            <a:r>
              <a:rPr sz="2300" dirty="0">
                <a:latin typeface="Calibri"/>
                <a:cs typeface="Calibri"/>
              </a:rPr>
              <a:t>very</a:t>
            </a:r>
            <a:r>
              <a:rPr sz="2300" spc="-15" dirty="0">
                <a:latin typeface="Calibri"/>
                <a:cs typeface="Calibri"/>
              </a:rPr>
              <a:t> </a:t>
            </a:r>
            <a:r>
              <a:rPr sz="2300" dirty="0">
                <a:latin typeface="Calibri"/>
                <a:cs typeface="Calibri"/>
              </a:rPr>
              <a:t>large</a:t>
            </a:r>
            <a:r>
              <a:rPr sz="2300" spc="-45" dirty="0">
                <a:latin typeface="Calibri"/>
                <a:cs typeface="Calibri"/>
              </a:rPr>
              <a:t> </a:t>
            </a:r>
            <a:r>
              <a:rPr sz="2300" spc="-10" dirty="0">
                <a:latin typeface="Calibri"/>
                <a:cs typeface="Calibri"/>
              </a:rPr>
              <a:t>datasets!</a:t>
            </a:r>
            <a:endParaRPr sz="2300" dirty="0">
              <a:latin typeface="Calibri"/>
              <a:cs typeface="Calibri"/>
            </a:endParaRPr>
          </a:p>
        </p:txBody>
      </p:sp>
      <p:pic>
        <p:nvPicPr>
          <p:cNvPr id="4" name="object 4"/>
          <p:cNvPicPr/>
          <p:nvPr/>
        </p:nvPicPr>
        <p:blipFill>
          <a:blip r:embed="rId3" cstate="print"/>
          <a:stretch>
            <a:fillRect/>
          </a:stretch>
        </p:blipFill>
        <p:spPr>
          <a:xfrm>
            <a:off x="2957448" y="4642230"/>
            <a:ext cx="76326" cy="189230"/>
          </a:xfrm>
          <a:prstGeom prst="rect">
            <a:avLst/>
          </a:prstGeom>
        </p:spPr>
      </p:pic>
      <p:sp>
        <p:nvSpPr>
          <p:cNvPr id="5" name="object 5"/>
          <p:cNvSpPr txBox="1"/>
          <p:nvPr/>
        </p:nvSpPr>
        <p:spPr>
          <a:xfrm>
            <a:off x="2893441" y="5462270"/>
            <a:ext cx="1009015" cy="415290"/>
          </a:xfrm>
          <a:prstGeom prst="rect">
            <a:avLst/>
          </a:prstGeom>
        </p:spPr>
        <p:txBody>
          <a:bodyPr vert="horz" wrap="square" lIns="0" tIns="13335" rIns="0" bIns="0" rtlCol="0">
            <a:spAutoFit/>
          </a:bodyPr>
          <a:lstStyle/>
          <a:p>
            <a:pPr marL="50800">
              <a:lnSpc>
                <a:spcPct val="100000"/>
              </a:lnSpc>
              <a:spcBef>
                <a:spcPts val="105"/>
              </a:spcBef>
              <a:tabLst>
                <a:tab pos="685800" algn="l"/>
              </a:tabLst>
            </a:pPr>
            <a:r>
              <a:rPr sz="2550" i="1" spc="-25" dirty="0">
                <a:latin typeface="Calibri"/>
                <a:cs typeface="Calibri"/>
              </a:rPr>
              <a:t>h</a:t>
            </a:r>
            <a:r>
              <a:rPr sz="2475" i="1" spc="-37" baseline="-18518" dirty="0">
                <a:latin typeface="Calibri"/>
                <a:cs typeface="Calibri"/>
              </a:rPr>
              <a:t>1</a:t>
            </a:r>
            <a:r>
              <a:rPr sz="2475" i="1" baseline="-18518" dirty="0">
                <a:latin typeface="Calibri"/>
                <a:cs typeface="Calibri"/>
              </a:rPr>
              <a:t>	</a:t>
            </a:r>
            <a:r>
              <a:rPr sz="2550" i="1" spc="-25" dirty="0">
                <a:latin typeface="Calibri"/>
                <a:cs typeface="Calibri"/>
              </a:rPr>
              <a:t>h</a:t>
            </a:r>
            <a:r>
              <a:rPr sz="2475" i="1" spc="-37" baseline="-18518" dirty="0">
                <a:latin typeface="Calibri"/>
                <a:cs typeface="Calibri"/>
              </a:rPr>
              <a:t>2</a:t>
            </a:r>
            <a:endParaRPr sz="2475" baseline="-18518">
              <a:latin typeface="Calibri"/>
              <a:cs typeface="Calibri"/>
            </a:endParaRPr>
          </a:p>
        </p:txBody>
      </p:sp>
      <p:sp>
        <p:nvSpPr>
          <p:cNvPr id="6" name="object 6"/>
          <p:cNvSpPr txBox="1"/>
          <p:nvPr/>
        </p:nvSpPr>
        <p:spPr>
          <a:xfrm>
            <a:off x="2847975" y="4827904"/>
            <a:ext cx="285750" cy="485775"/>
          </a:xfrm>
          <a:prstGeom prst="rect">
            <a:avLst/>
          </a:prstGeom>
          <a:solidFill>
            <a:srgbClr val="007B92"/>
          </a:solidFill>
        </p:spPr>
        <p:txBody>
          <a:bodyPr vert="horz" wrap="square" lIns="0" tIns="60960" rIns="0" bIns="0" rtlCol="0">
            <a:spAutoFit/>
          </a:bodyPr>
          <a:lstStyle/>
          <a:p>
            <a:pPr marL="71755">
              <a:lnSpc>
                <a:spcPct val="100000"/>
              </a:lnSpc>
              <a:spcBef>
                <a:spcPts val="480"/>
              </a:spcBef>
            </a:pPr>
            <a:r>
              <a:rPr sz="2300" spc="-50" dirty="0">
                <a:solidFill>
                  <a:srgbClr val="FFFFFF"/>
                </a:solidFill>
                <a:latin typeface="Calibri"/>
                <a:cs typeface="Calibri"/>
              </a:rPr>
              <a:t>0</a:t>
            </a:r>
            <a:endParaRPr sz="2300">
              <a:latin typeface="Calibri"/>
              <a:cs typeface="Calibri"/>
            </a:endParaRPr>
          </a:p>
        </p:txBody>
      </p:sp>
      <p:sp>
        <p:nvSpPr>
          <p:cNvPr id="7" name="object 7"/>
          <p:cNvSpPr txBox="1"/>
          <p:nvPr/>
        </p:nvSpPr>
        <p:spPr>
          <a:xfrm>
            <a:off x="2847975" y="4151757"/>
            <a:ext cx="285750" cy="485775"/>
          </a:xfrm>
          <a:prstGeom prst="rect">
            <a:avLst/>
          </a:prstGeom>
          <a:solidFill>
            <a:srgbClr val="007B92"/>
          </a:solidFill>
        </p:spPr>
        <p:txBody>
          <a:bodyPr vert="horz" wrap="square" lIns="0" tIns="40640" rIns="0" bIns="0" rtlCol="0">
            <a:spAutoFit/>
          </a:bodyPr>
          <a:lstStyle/>
          <a:p>
            <a:pPr marL="80010">
              <a:lnSpc>
                <a:spcPct val="100000"/>
              </a:lnSpc>
              <a:spcBef>
                <a:spcPts val="320"/>
              </a:spcBef>
            </a:pPr>
            <a:r>
              <a:rPr sz="2300" spc="-50" dirty="0">
                <a:solidFill>
                  <a:srgbClr val="FFFFFF"/>
                </a:solidFill>
                <a:latin typeface="Calibri"/>
                <a:cs typeface="Calibri"/>
              </a:rPr>
              <a:t>1</a:t>
            </a:r>
            <a:endParaRPr sz="2300">
              <a:latin typeface="Calibri"/>
              <a:cs typeface="Calibri"/>
            </a:endParaRPr>
          </a:p>
        </p:txBody>
      </p:sp>
      <p:grpSp>
        <p:nvGrpSpPr>
          <p:cNvPr id="8" name="object 8"/>
          <p:cNvGrpSpPr/>
          <p:nvPr/>
        </p:nvGrpSpPr>
        <p:grpSpPr>
          <a:xfrm>
            <a:off x="5562600" y="4142359"/>
            <a:ext cx="1857375" cy="1162050"/>
            <a:chOff x="5562600" y="4142359"/>
            <a:chExt cx="1857375" cy="1162050"/>
          </a:xfrm>
        </p:grpSpPr>
        <p:sp>
          <p:nvSpPr>
            <p:cNvPr id="9" name="object 9"/>
            <p:cNvSpPr/>
            <p:nvPr/>
          </p:nvSpPr>
          <p:spPr>
            <a:xfrm>
              <a:off x="5562600" y="4142359"/>
              <a:ext cx="1724025" cy="1162050"/>
            </a:xfrm>
            <a:custGeom>
              <a:avLst/>
              <a:gdLst/>
              <a:ahLst/>
              <a:cxnLst/>
              <a:rect l="l" t="t" r="r" b="b"/>
              <a:pathLst>
                <a:path w="1724025" h="1162050">
                  <a:moveTo>
                    <a:pt x="285750" y="676021"/>
                  </a:moveTo>
                  <a:lnTo>
                    <a:pt x="0" y="676021"/>
                  </a:lnTo>
                  <a:lnTo>
                    <a:pt x="0" y="1161669"/>
                  </a:lnTo>
                  <a:lnTo>
                    <a:pt x="285750" y="1161669"/>
                  </a:lnTo>
                  <a:lnTo>
                    <a:pt x="285750" y="676021"/>
                  </a:lnTo>
                  <a:close/>
                </a:path>
                <a:path w="1724025" h="1162050">
                  <a:moveTo>
                    <a:pt x="285750" y="9398"/>
                  </a:moveTo>
                  <a:lnTo>
                    <a:pt x="0" y="9398"/>
                  </a:lnTo>
                  <a:lnTo>
                    <a:pt x="0" y="485521"/>
                  </a:lnTo>
                  <a:lnTo>
                    <a:pt x="285750" y="485521"/>
                  </a:lnTo>
                  <a:lnTo>
                    <a:pt x="285750" y="9398"/>
                  </a:lnTo>
                  <a:close/>
                </a:path>
                <a:path w="1724025" h="1162050">
                  <a:moveTo>
                    <a:pt x="1000125" y="676021"/>
                  </a:moveTo>
                  <a:lnTo>
                    <a:pt x="714375" y="676021"/>
                  </a:lnTo>
                  <a:lnTo>
                    <a:pt x="714375" y="1161669"/>
                  </a:lnTo>
                  <a:lnTo>
                    <a:pt x="1000125" y="1161669"/>
                  </a:lnTo>
                  <a:lnTo>
                    <a:pt x="1000125" y="676021"/>
                  </a:lnTo>
                  <a:close/>
                </a:path>
                <a:path w="1724025" h="1162050">
                  <a:moveTo>
                    <a:pt x="1000125" y="0"/>
                  </a:moveTo>
                  <a:lnTo>
                    <a:pt x="714375" y="0"/>
                  </a:lnTo>
                  <a:lnTo>
                    <a:pt x="714375" y="485648"/>
                  </a:lnTo>
                  <a:lnTo>
                    <a:pt x="1000125" y="485648"/>
                  </a:lnTo>
                  <a:lnTo>
                    <a:pt x="1000125" y="0"/>
                  </a:lnTo>
                  <a:close/>
                </a:path>
                <a:path w="1724025" h="1162050">
                  <a:moveTo>
                    <a:pt x="1724025" y="676021"/>
                  </a:moveTo>
                  <a:lnTo>
                    <a:pt x="1438275" y="676021"/>
                  </a:lnTo>
                  <a:lnTo>
                    <a:pt x="1438275" y="1161669"/>
                  </a:lnTo>
                  <a:lnTo>
                    <a:pt x="1724025" y="1161669"/>
                  </a:lnTo>
                  <a:lnTo>
                    <a:pt x="1724025" y="676021"/>
                  </a:lnTo>
                  <a:close/>
                </a:path>
                <a:path w="1724025" h="1162050">
                  <a:moveTo>
                    <a:pt x="1724025" y="0"/>
                  </a:moveTo>
                  <a:lnTo>
                    <a:pt x="1438275" y="0"/>
                  </a:lnTo>
                  <a:lnTo>
                    <a:pt x="1438275" y="485648"/>
                  </a:lnTo>
                  <a:lnTo>
                    <a:pt x="1724025" y="485648"/>
                  </a:lnTo>
                  <a:lnTo>
                    <a:pt x="1724025" y="0"/>
                  </a:lnTo>
                  <a:close/>
                </a:path>
              </a:pathLst>
            </a:custGeom>
            <a:solidFill>
              <a:srgbClr val="A6A6A6"/>
            </a:solidFill>
          </p:spPr>
          <p:txBody>
            <a:bodyPr wrap="square" lIns="0" tIns="0" rIns="0" bIns="0" rtlCol="0"/>
            <a:lstStyle/>
            <a:p>
              <a:endParaRPr/>
            </a:p>
          </p:txBody>
        </p:sp>
        <p:pic>
          <p:nvPicPr>
            <p:cNvPr id="10" name="object 10"/>
            <p:cNvPicPr/>
            <p:nvPr/>
          </p:nvPicPr>
          <p:blipFill>
            <a:blip r:embed="rId4" cstate="print"/>
            <a:stretch>
              <a:fillRect/>
            </a:stretch>
          </p:blipFill>
          <p:spPr>
            <a:xfrm>
              <a:off x="5672073" y="4632706"/>
              <a:ext cx="76326" cy="189230"/>
            </a:xfrm>
            <a:prstGeom prst="rect">
              <a:avLst/>
            </a:prstGeom>
          </p:spPr>
        </p:pic>
        <p:pic>
          <p:nvPicPr>
            <p:cNvPr id="11" name="object 11"/>
            <p:cNvPicPr/>
            <p:nvPr/>
          </p:nvPicPr>
          <p:blipFill>
            <a:blip r:embed="rId4" cstate="print"/>
            <a:stretch>
              <a:fillRect/>
            </a:stretch>
          </p:blipFill>
          <p:spPr>
            <a:xfrm>
              <a:off x="6386449" y="4632706"/>
              <a:ext cx="76326" cy="189230"/>
            </a:xfrm>
            <a:prstGeom prst="rect">
              <a:avLst/>
            </a:prstGeom>
          </p:spPr>
        </p:pic>
        <p:pic>
          <p:nvPicPr>
            <p:cNvPr id="12" name="object 12"/>
            <p:cNvPicPr/>
            <p:nvPr/>
          </p:nvPicPr>
          <p:blipFill>
            <a:blip r:embed="rId4" cstate="print"/>
            <a:stretch>
              <a:fillRect/>
            </a:stretch>
          </p:blipFill>
          <p:spPr>
            <a:xfrm>
              <a:off x="7110349" y="4632706"/>
              <a:ext cx="76326" cy="189230"/>
            </a:xfrm>
            <a:prstGeom prst="rect">
              <a:avLst/>
            </a:prstGeom>
          </p:spPr>
        </p:pic>
        <p:pic>
          <p:nvPicPr>
            <p:cNvPr id="13" name="object 13"/>
            <p:cNvPicPr/>
            <p:nvPr/>
          </p:nvPicPr>
          <p:blipFill>
            <a:blip r:embed="rId5" cstate="print"/>
            <a:stretch>
              <a:fillRect/>
            </a:stretch>
          </p:blipFill>
          <p:spPr>
            <a:xfrm>
              <a:off x="7305675" y="4332732"/>
              <a:ext cx="114300" cy="123825"/>
            </a:xfrm>
            <a:prstGeom prst="rect">
              <a:avLst/>
            </a:prstGeom>
          </p:spPr>
        </p:pic>
        <p:pic>
          <p:nvPicPr>
            <p:cNvPr id="14" name="object 14"/>
            <p:cNvPicPr/>
            <p:nvPr/>
          </p:nvPicPr>
          <p:blipFill>
            <a:blip r:embed="rId6" cstate="print"/>
            <a:stretch>
              <a:fillRect/>
            </a:stretch>
          </p:blipFill>
          <p:spPr>
            <a:xfrm>
              <a:off x="7305675" y="4999355"/>
              <a:ext cx="114300" cy="114300"/>
            </a:xfrm>
            <a:prstGeom prst="rect">
              <a:avLst/>
            </a:prstGeom>
          </p:spPr>
        </p:pic>
        <p:sp>
          <p:nvSpPr>
            <p:cNvPr id="15" name="object 15"/>
            <p:cNvSpPr/>
            <p:nvPr/>
          </p:nvSpPr>
          <p:spPr>
            <a:xfrm>
              <a:off x="5862574" y="4347210"/>
              <a:ext cx="1130935" cy="762000"/>
            </a:xfrm>
            <a:custGeom>
              <a:avLst/>
              <a:gdLst/>
              <a:ahLst/>
              <a:cxnLst/>
              <a:rect l="l" t="t" r="r" b="b"/>
              <a:pathLst>
                <a:path w="1130934" h="762000">
                  <a:moveTo>
                    <a:pt x="435229" y="723519"/>
                  </a:moveTo>
                  <a:lnTo>
                    <a:pt x="426072" y="718997"/>
                  </a:lnTo>
                  <a:lnTo>
                    <a:pt x="358775" y="685673"/>
                  </a:lnTo>
                  <a:lnTo>
                    <a:pt x="358876" y="718997"/>
                  </a:lnTo>
                  <a:lnTo>
                    <a:pt x="0" y="720217"/>
                  </a:lnTo>
                  <a:lnTo>
                    <a:pt x="127" y="729742"/>
                  </a:lnTo>
                  <a:lnTo>
                    <a:pt x="358914" y="728522"/>
                  </a:lnTo>
                  <a:lnTo>
                    <a:pt x="359029" y="761873"/>
                  </a:lnTo>
                  <a:lnTo>
                    <a:pt x="425297" y="728522"/>
                  </a:lnTo>
                  <a:lnTo>
                    <a:pt x="435229" y="723519"/>
                  </a:lnTo>
                  <a:close/>
                </a:path>
                <a:path w="1130934" h="762000">
                  <a:moveTo>
                    <a:pt x="435229" y="47371"/>
                  </a:moveTo>
                  <a:lnTo>
                    <a:pt x="426326" y="42976"/>
                  </a:lnTo>
                  <a:lnTo>
                    <a:pt x="358775" y="9525"/>
                  </a:lnTo>
                  <a:lnTo>
                    <a:pt x="358876" y="42976"/>
                  </a:lnTo>
                  <a:lnTo>
                    <a:pt x="0" y="44069"/>
                  </a:lnTo>
                  <a:lnTo>
                    <a:pt x="127" y="53594"/>
                  </a:lnTo>
                  <a:lnTo>
                    <a:pt x="358914" y="52501"/>
                  </a:lnTo>
                  <a:lnTo>
                    <a:pt x="359029" y="85725"/>
                  </a:lnTo>
                  <a:lnTo>
                    <a:pt x="425056" y="52501"/>
                  </a:lnTo>
                  <a:lnTo>
                    <a:pt x="435229" y="47371"/>
                  </a:lnTo>
                  <a:close/>
                </a:path>
                <a:path w="1130934" h="762000">
                  <a:moveTo>
                    <a:pt x="1130554" y="713994"/>
                  </a:moveTo>
                  <a:lnTo>
                    <a:pt x="1121397" y="709472"/>
                  </a:lnTo>
                  <a:lnTo>
                    <a:pt x="1054100" y="676148"/>
                  </a:lnTo>
                  <a:lnTo>
                    <a:pt x="1054201" y="709472"/>
                  </a:lnTo>
                  <a:lnTo>
                    <a:pt x="695325" y="710692"/>
                  </a:lnTo>
                  <a:lnTo>
                    <a:pt x="695452" y="720217"/>
                  </a:lnTo>
                  <a:lnTo>
                    <a:pt x="1054239" y="718997"/>
                  </a:lnTo>
                  <a:lnTo>
                    <a:pt x="1054354" y="752348"/>
                  </a:lnTo>
                  <a:lnTo>
                    <a:pt x="1120622" y="718997"/>
                  </a:lnTo>
                  <a:lnTo>
                    <a:pt x="1130554" y="713994"/>
                  </a:lnTo>
                  <a:close/>
                </a:path>
                <a:path w="1130934" h="762000">
                  <a:moveTo>
                    <a:pt x="1130554" y="37973"/>
                  </a:moveTo>
                  <a:lnTo>
                    <a:pt x="1121422" y="33451"/>
                  </a:lnTo>
                  <a:lnTo>
                    <a:pt x="1054100" y="0"/>
                  </a:lnTo>
                  <a:lnTo>
                    <a:pt x="1054201" y="33451"/>
                  </a:lnTo>
                  <a:lnTo>
                    <a:pt x="695325" y="34544"/>
                  </a:lnTo>
                  <a:lnTo>
                    <a:pt x="695452" y="44069"/>
                  </a:lnTo>
                  <a:lnTo>
                    <a:pt x="1054239" y="42976"/>
                  </a:lnTo>
                  <a:lnTo>
                    <a:pt x="1054354" y="76200"/>
                  </a:lnTo>
                  <a:lnTo>
                    <a:pt x="1120597" y="42976"/>
                  </a:lnTo>
                  <a:lnTo>
                    <a:pt x="1130554" y="37973"/>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4586223" y="4332732"/>
            <a:ext cx="576580" cy="123825"/>
            <a:chOff x="4586223" y="4332732"/>
            <a:chExt cx="576580" cy="123825"/>
          </a:xfrm>
        </p:grpSpPr>
        <p:pic>
          <p:nvPicPr>
            <p:cNvPr id="17" name="object 17"/>
            <p:cNvPicPr/>
            <p:nvPr/>
          </p:nvPicPr>
          <p:blipFill>
            <a:blip r:embed="rId5" cstate="print"/>
            <a:stretch>
              <a:fillRect/>
            </a:stretch>
          </p:blipFill>
          <p:spPr>
            <a:xfrm>
              <a:off x="5048249" y="4332732"/>
              <a:ext cx="114300" cy="123825"/>
            </a:xfrm>
            <a:prstGeom prst="rect">
              <a:avLst/>
            </a:prstGeom>
          </p:spPr>
        </p:pic>
        <p:sp>
          <p:nvSpPr>
            <p:cNvPr id="18" name="object 18"/>
            <p:cNvSpPr/>
            <p:nvPr/>
          </p:nvSpPr>
          <p:spPr>
            <a:xfrm>
              <a:off x="4586223" y="4347210"/>
              <a:ext cx="435609" cy="76200"/>
            </a:xfrm>
            <a:custGeom>
              <a:avLst/>
              <a:gdLst/>
              <a:ahLst/>
              <a:cxnLst/>
              <a:rect l="l" t="t" r="r" b="b"/>
              <a:pathLst>
                <a:path w="435610" h="76200">
                  <a:moveTo>
                    <a:pt x="358775" y="0"/>
                  </a:moveTo>
                  <a:lnTo>
                    <a:pt x="358886" y="33440"/>
                  </a:lnTo>
                  <a:lnTo>
                    <a:pt x="358918" y="42965"/>
                  </a:lnTo>
                  <a:lnTo>
                    <a:pt x="359028" y="76200"/>
                  </a:lnTo>
                  <a:lnTo>
                    <a:pt x="425277" y="42965"/>
                  </a:lnTo>
                  <a:lnTo>
                    <a:pt x="371729" y="42965"/>
                  </a:lnTo>
                  <a:lnTo>
                    <a:pt x="371617" y="34543"/>
                  </a:lnTo>
                  <a:lnTo>
                    <a:pt x="371602" y="33440"/>
                  </a:lnTo>
                  <a:lnTo>
                    <a:pt x="426102" y="33440"/>
                  </a:lnTo>
                  <a:lnTo>
                    <a:pt x="358775" y="0"/>
                  </a:lnTo>
                  <a:close/>
                </a:path>
                <a:path w="435610" h="76200">
                  <a:moveTo>
                    <a:pt x="358886" y="33440"/>
                  </a:moveTo>
                  <a:lnTo>
                    <a:pt x="0" y="34543"/>
                  </a:lnTo>
                  <a:lnTo>
                    <a:pt x="126" y="44068"/>
                  </a:lnTo>
                  <a:lnTo>
                    <a:pt x="358918" y="42965"/>
                  </a:lnTo>
                  <a:lnTo>
                    <a:pt x="358886" y="33440"/>
                  </a:lnTo>
                  <a:close/>
                </a:path>
                <a:path w="435610" h="76200">
                  <a:moveTo>
                    <a:pt x="426102" y="33440"/>
                  </a:moveTo>
                  <a:lnTo>
                    <a:pt x="371602" y="33440"/>
                  </a:lnTo>
                  <a:lnTo>
                    <a:pt x="371617" y="34543"/>
                  </a:lnTo>
                  <a:lnTo>
                    <a:pt x="371729" y="42965"/>
                  </a:lnTo>
                  <a:lnTo>
                    <a:pt x="425277" y="42965"/>
                  </a:lnTo>
                  <a:lnTo>
                    <a:pt x="435228" y="37972"/>
                  </a:lnTo>
                  <a:lnTo>
                    <a:pt x="426102" y="33440"/>
                  </a:lnTo>
                  <a:close/>
                </a:path>
              </a:pathLst>
            </a:custGeom>
            <a:solidFill>
              <a:srgbClr val="000000"/>
            </a:solidFill>
          </p:spPr>
          <p:txBody>
            <a:bodyPr wrap="square" lIns="0" tIns="0" rIns="0" bIns="0" rtlCol="0"/>
            <a:lstStyle/>
            <a:p>
              <a:endParaRPr/>
            </a:p>
          </p:txBody>
        </p:sp>
      </p:grpSp>
      <p:pic>
        <p:nvPicPr>
          <p:cNvPr id="19" name="object 19"/>
          <p:cNvPicPr/>
          <p:nvPr/>
        </p:nvPicPr>
        <p:blipFill>
          <a:blip r:embed="rId5" cstate="print"/>
          <a:stretch>
            <a:fillRect/>
          </a:stretch>
        </p:blipFill>
        <p:spPr>
          <a:xfrm>
            <a:off x="5219700" y="4332732"/>
            <a:ext cx="114300" cy="123825"/>
          </a:xfrm>
          <a:prstGeom prst="rect">
            <a:avLst/>
          </a:prstGeom>
        </p:spPr>
      </p:pic>
      <p:pic>
        <p:nvPicPr>
          <p:cNvPr id="20" name="object 20"/>
          <p:cNvPicPr/>
          <p:nvPr/>
        </p:nvPicPr>
        <p:blipFill>
          <a:blip r:embed="rId7" cstate="print"/>
          <a:stretch>
            <a:fillRect/>
          </a:stretch>
        </p:blipFill>
        <p:spPr>
          <a:xfrm>
            <a:off x="5381625" y="4332732"/>
            <a:ext cx="123825" cy="123825"/>
          </a:xfrm>
          <a:prstGeom prst="rect">
            <a:avLst/>
          </a:prstGeom>
        </p:spPr>
      </p:pic>
      <p:grpSp>
        <p:nvGrpSpPr>
          <p:cNvPr id="21" name="object 21"/>
          <p:cNvGrpSpPr/>
          <p:nvPr/>
        </p:nvGrpSpPr>
        <p:grpSpPr>
          <a:xfrm>
            <a:off x="4586223" y="4999354"/>
            <a:ext cx="576580" cy="114300"/>
            <a:chOff x="4586223" y="4999354"/>
            <a:chExt cx="576580" cy="114300"/>
          </a:xfrm>
        </p:grpSpPr>
        <p:pic>
          <p:nvPicPr>
            <p:cNvPr id="22" name="object 22"/>
            <p:cNvPicPr/>
            <p:nvPr/>
          </p:nvPicPr>
          <p:blipFill>
            <a:blip r:embed="rId6" cstate="print"/>
            <a:stretch>
              <a:fillRect/>
            </a:stretch>
          </p:blipFill>
          <p:spPr>
            <a:xfrm>
              <a:off x="5048249" y="4999354"/>
              <a:ext cx="114300" cy="114300"/>
            </a:xfrm>
            <a:prstGeom prst="rect">
              <a:avLst/>
            </a:prstGeom>
          </p:spPr>
        </p:pic>
        <p:sp>
          <p:nvSpPr>
            <p:cNvPr id="23" name="object 23"/>
            <p:cNvSpPr/>
            <p:nvPr/>
          </p:nvSpPr>
          <p:spPr>
            <a:xfrm>
              <a:off x="4586223" y="5023357"/>
              <a:ext cx="435609" cy="76200"/>
            </a:xfrm>
            <a:custGeom>
              <a:avLst/>
              <a:gdLst/>
              <a:ahLst/>
              <a:cxnLst/>
              <a:rect l="l" t="t" r="r" b="b"/>
              <a:pathLst>
                <a:path w="435610" h="76200">
                  <a:moveTo>
                    <a:pt x="358775" y="0"/>
                  </a:moveTo>
                  <a:lnTo>
                    <a:pt x="358886" y="33317"/>
                  </a:lnTo>
                  <a:lnTo>
                    <a:pt x="358917" y="42842"/>
                  </a:lnTo>
                  <a:lnTo>
                    <a:pt x="359028" y="76200"/>
                  </a:lnTo>
                  <a:lnTo>
                    <a:pt x="425301" y="42842"/>
                  </a:lnTo>
                  <a:lnTo>
                    <a:pt x="371729" y="42842"/>
                  </a:lnTo>
                  <a:lnTo>
                    <a:pt x="371618" y="34544"/>
                  </a:lnTo>
                  <a:lnTo>
                    <a:pt x="371602" y="33317"/>
                  </a:lnTo>
                  <a:lnTo>
                    <a:pt x="426080" y="33317"/>
                  </a:lnTo>
                  <a:lnTo>
                    <a:pt x="358775" y="0"/>
                  </a:lnTo>
                  <a:close/>
                </a:path>
                <a:path w="435610" h="76200">
                  <a:moveTo>
                    <a:pt x="358886" y="33317"/>
                  </a:moveTo>
                  <a:lnTo>
                    <a:pt x="0" y="34544"/>
                  </a:lnTo>
                  <a:lnTo>
                    <a:pt x="126" y="44069"/>
                  </a:lnTo>
                  <a:lnTo>
                    <a:pt x="358917" y="42842"/>
                  </a:lnTo>
                  <a:lnTo>
                    <a:pt x="358886" y="33317"/>
                  </a:lnTo>
                  <a:close/>
                </a:path>
                <a:path w="435610" h="76200">
                  <a:moveTo>
                    <a:pt x="426080" y="33317"/>
                  </a:moveTo>
                  <a:lnTo>
                    <a:pt x="371602" y="33317"/>
                  </a:lnTo>
                  <a:lnTo>
                    <a:pt x="371618" y="34544"/>
                  </a:lnTo>
                  <a:lnTo>
                    <a:pt x="371729" y="42842"/>
                  </a:lnTo>
                  <a:lnTo>
                    <a:pt x="425301" y="42842"/>
                  </a:lnTo>
                  <a:lnTo>
                    <a:pt x="435228" y="37846"/>
                  </a:lnTo>
                  <a:lnTo>
                    <a:pt x="426080" y="33317"/>
                  </a:lnTo>
                  <a:close/>
                </a:path>
              </a:pathLst>
            </a:custGeom>
            <a:solidFill>
              <a:srgbClr val="000000"/>
            </a:solidFill>
          </p:spPr>
          <p:txBody>
            <a:bodyPr wrap="square" lIns="0" tIns="0" rIns="0" bIns="0" rtlCol="0"/>
            <a:lstStyle/>
            <a:p>
              <a:endParaRPr/>
            </a:p>
          </p:txBody>
        </p:sp>
      </p:grpSp>
      <p:pic>
        <p:nvPicPr>
          <p:cNvPr id="24" name="object 24"/>
          <p:cNvPicPr/>
          <p:nvPr/>
        </p:nvPicPr>
        <p:blipFill>
          <a:blip r:embed="rId6" cstate="print"/>
          <a:stretch>
            <a:fillRect/>
          </a:stretch>
        </p:blipFill>
        <p:spPr>
          <a:xfrm>
            <a:off x="5219700" y="4999354"/>
            <a:ext cx="114300" cy="114300"/>
          </a:xfrm>
          <a:prstGeom prst="rect">
            <a:avLst/>
          </a:prstGeom>
        </p:spPr>
      </p:pic>
      <p:pic>
        <p:nvPicPr>
          <p:cNvPr id="25" name="object 25"/>
          <p:cNvPicPr/>
          <p:nvPr/>
        </p:nvPicPr>
        <p:blipFill>
          <a:blip r:embed="rId8" cstate="print"/>
          <a:stretch>
            <a:fillRect/>
          </a:stretch>
        </p:blipFill>
        <p:spPr>
          <a:xfrm>
            <a:off x="5381625" y="4999354"/>
            <a:ext cx="123825" cy="114300"/>
          </a:xfrm>
          <a:prstGeom prst="rect">
            <a:avLst/>
          </a:prstGeom>
        </p:spPr>
      </p:pic>
      <p:pic>
        <p:nvPicPr>
          <p:cNvPr id="26" name="object 26"/>
          <p:cNvPicPr/>
          <p:nvPr/>
        </p:nvPicPr>
        <p:blipFill>
          <a:blip r:embed="rId5" cstate="print"/>
          <a:stretch>
            <a:fillRect/>
          </a:stretch>
        </p:blipFill>
        <p:spPr>
          <a:xfrm>
            <a:off x="7477125" y="4332732"/>
            <a:ext cx="114300" cy="123825"/>
          </a:xfrm>
          <a:prstGeom prst="rect">
            <a:avLst/>
          </a:prstGeom>
        </p:spPr>
      </p:pic>
      <p:pic>
        <p:nvPicPr>
          <p:cNvPr id="27" name="object 27"/>
          <p:cNvPicPr/>
          <p:nvPr/>
        </p:nvPicPr>
        <p:blipFill>
          <a:blip r:embed="rId5" cstate="print"/>
          <a:stretch>
            <a:fillRect/>
          </a:stretch>
        </p:blipFill>
        <p:spPr>
          <a:xfrm>
            <a:off x="7639050" y="4332732"/>
            <a:ext cx="114300" cy="123825"/>
          </a:xfrm>
          <a:prstGeom prst="rect">
            <a:avLst/>
          </a:prstGeom>
        </p:spPr>
      </p:pic>
      <p:pic>
        <p:nvPicPr>
          <p:cNvPr id="28" name="object 28"/>
          <p:cNvPicPr/>
          <p:nvPr/>
        </p:nvPicPr>
        <p:blipFill>
          <a:blip r:embed="rId6" cstate="print"/>
          <a:stretch>
            <a:fillRect/>
          </a:stretch>
        </p:blipFill>
        <p:spPr>
          <a:xfrm>
            <a:off x="7477125" y="4999354"/>
            <a:ext cx="114300" cy="114300"/>
          </a:xfrm>
          <a:prstGeom prst="rect">
            <a:avLst/>
          </a:prstGeom>
        </p:spPr>
      </p:pic>
      <p:pic>
        <p:nvPicPr>
          <p:cNvPr id="29" name="object 29"/>
          <p:cNvPicPr/>
          <p:nvPr/>
        </p:nvPicPr>
        <p:blipFill>
          <a:blip r:embed="rId6" cstate="print"/>
          <a:stretch>
            <a:fillRect/>
          </a:stretch>
        </p:blipFill>
        <p:spPr>
          <a:xfrm>
            <a:off x="7639050" y="4999354"/>
            <a:ext cx="114300" cy="114300"/>
          </a:xfrm>
          <a:prstGeom prst="rect">
            <a:avLst/>
          </a:prstGeom>
        </p:spPr>
      </p:pic>
      <p:grpSp>
        <p:nvGrpSpPr>
          <p:cNvPr id="30" name="object 30"/>
          <p:cNvGrpSpPr/>
          <p:nvPr/>
        </p:nvGrpSpPr>
        <p:grpSpPr>
          <a:xfrm>
            <a:off x="8267700" y="4151757"/>
            <a:ext cx="285750" cy="1152525"/>
            <a:chOff x="8267700" y="4151757"/>
            <a:chExt cx="285750" cy="1152525"/>
          </a:xfrm>
        </p:grpSpPr>
        <p:sp>
          <p:nvSpPr>
            <p:cNvPr id="31" name="object 31"/>
            <p:cNvSpPr/>
            <p:nvPr/>
          </p:nvSpPr>
          <p:spPr>
            <a:xfrm>
              <a:off x="8267700" y="4151756"/>
              <a:ext cx="285750" cy="1152525"/>
            </a:xfrm>
            <a:custGeom>
              <a:avLst/>
              <a:gdLst/>
              <a:ahLst/>
              <a:cxnLst/>
              <a:rect l="l" t="t" r="r" b="b"/>
              <a:pathLst>
                <a:path w="285750" h="1152525">
                  <a:moveTo>
                    <a:pt x="285750" y="676148"/>
                  </a:moveTo>
                  <a:lnTo>
                    <a:pt x="0" y="676148"/>
                  </a:lnTo>
                  <a:lnTo>
                    <a:pt x="0" y="1152271"/>
                  </a:lnTo>
                  <a:lnTo>
                    <a:pt x="285750" y="1152271"/>
                  </a:lnTo>
                  <a:lnTo>
                    <a:pt x="285750" y="676148"/>
                  </a:lnTo>
                  <a:close/>
                </a:path>
                <a:path w="285750" h="1152525">
                  <a:moveTo>
                    <a:pt x="285750" y="0"/>
                  </a:moveTo>
                  <a:lnTo>
                    <a:pt x="0" y="0"/>
                  </a:lnTo>
                  <a:lnTo>
                    <a:pt x="0" y="485648"/>
                  </a:lnTo>
                  <a:lnTo>
                    <a:pt x="285750" y="485648"/>
                  </a:lnTo>
                  <a:lnTo>
                    <a:pt x="285750" y="0"/>
                  </a:lnTo>
                  <a:close/>
                </a:path>
              </a:pathLst>
            </a:custGeom>
            <a:solidFill>
              <a:srgbClr val="007B92"/>
            </a:solidFill>
          </p:spPr>
          <p:txBody>
            <a:bodyPr wrap="square" lIns="0" tIns="0" rIns="0" bIns="0" rtlCol="0"/>
            <a:lstStyle/>
            <a:p>
              <a:endParaRPr/>
            </a:p>
          </p:txBody>
        </p:sp>
        <p:pic>
          <p:nvPicPr>
            <p:cNvPr id="32" name="object 32"/>
            <p:cNvPicPr/>
            <p:nvPr/>
          </p:nvPicPr>
          <p:blipFill>
            <a:blip r:embed="rId4" cstate="print"/>
            <a:stretch>
              <a:fillRect/>
            </a:stretch>
          </p:blipFill>
          <p:spPr>
            <a:xfrm>
              <a:off x="8377173" y="4642231"/>
              <a:ext cx="76326" cy="189230"/>
            </a:xfrm>
            <a:prstGeom prst="rect">
              <a:avLst/>
            </a:prstGeom>
          </p:spPr>
        </p:pic>
      </p:grpSp>
      <p:sp>
        <p:nvSpPr>
          <p:cNvPr id="33" name="object 33"/>
          <p:cNvSpPr txBox="1"/>
          <p:nvPr/>
        </p:nvSpPr>
        <p:spPr>
          <a:xfrm>
            <a:off x="9010650" y="4170807"/>
            <a:ext cx="285750" cy="476250"/>
          </a:xfrm>
          <a:prstGeom prst="rect">
            <a:avLst/>
          </a:prstGeom>
          <a:solidFill>
            <a:srgbClr val="007B92"/>
          </a:solidFill>
        </p:spPr>
        <p:txBody>
          <a:bodyPr vert="horz" wrap="square" lIns="0" tIns="40005" rIns="0" bIns="0" rtlCol="0">
            <a:spAutoFit/>
          </a:bodyPr>
          <a:lstStyle/>
          <a:p>
            <a:pPr marL="96520">
              <a:lnSpc>
                <a:spcPct val="100000"/>
              </a:lnSpc>
              <a:spcBef>
                <a:spcPts val="315"/>
              </a:spcBef>
            </a:pPr>
            <a:r>
              <a:rPr sz="2400" spc="-50" dirty="0">
                <a:solidFill>
                  <a:srgbClr val="FFFFFF"/>
                </a:solidFill>
                <a:latin typeface="Calibri"/>
                <a:cs typeface="Calibri"/>
              </a:rPr>
              <a:t>n</a:t>
            </a:r>
            <a:endParaRPr sz="2400">
              <a:latin typeface="Calibri"/>
              <a:cs typeface="Calibri"/>
            </a:endParaRPr>
          </a:p>
        </p:txBody>
      </p:sp>
      <p:grpSp>
        <p:nvGrpSpPr>
          <p:cNvPr id="34" name="object 34"/>
          <p:cNvGrpSpPr/>
          <p:nvPr/>
        </p:nvGrpSpPr>
        <p:grpSpPr>
          <a:xfrm>
            <a:off x="7824723" y="4356734"/>
            <a:ext cx="1471930" cy="966469"/>
            <a:chOff x="7824723" y="4356734"/>
            <a:chExt cx="1471930" cy="966469"/>
          </a:xfrm>
        </p:grpSpPr>
        <p:sp>
          <p:nvSpPr>
            <p:cNvPr id="35" name="object 35"/>
            <p:cNvSpPr/>
            <p:nvPr/>
          </p:nvSpPr>
          <p:spPr>
            <a:xfrm>
              <a:off x="9010649" y="4837429"/>
              <a:ext cx="285750" cy="485775"/>
            </a:xfrm>
            <a:custGeom>
              <a:avLst/>
              <a:gdLst/>
              <a:ahLst/>
              <a:cxnLst/>
              <a:rect l="l" t="t" r="r" b="b"/>
              <a:pathLst>
                <a:path w="285750" h="485775">
                  <a:moveTo>
                    <a:pt x="285750" y="0"/>
                  </a:moveTo>
                  <a:lnTo>
                    <a:pt x="0" y="0"/>
                  </a:lnTo>
                  <a:lnTo>
                    <a:pt x="0" y="485648"/>
                  </a:lnTo>
                  <a:lnTo>
                    <a:pt x="285750" y="485648"/>
                  </a:lnTo>
                  <a:lnTo>
                    <a:pt x="285750" y="0"/>
                  </a:lnTo>
                  <a:close/>
                </a:path>
              </a:pathLst>
            </a:custGeom>
            <a:solidFill>
              <a:srgbClr val="007B92"/>
            </a:solidFill>
          </p:spPr>
          <p:txBody>
            <a:bodyPr wrap="square" lIns="0" tIns="0" rIns="0" bIns="0" rtlCol="0"/>
            <a:lstStyle/>
            <a:p>
              <a:endParaRPr/>
            </a:p>
          </p:txBody>
        </p:sp>
        <p:pic>
          <p:nvPicPr>
            <p:cNvPr id="36" name="object 36"/>
            <p:cNvPicPr/>
            <p:nvPr/>
          </p:nvPicPr>
          <p:blipFill>
            <a:blip r:embed="rId4" cstate="print"/>
            <a:stretch>
              <a:fillRect/>
            </a:stretch>
          </p:blipFill>
          <p:spPr>
            <a:xfrm>
              <a:off x="9120123" y="4651755"/>
              <a:ext cx="76326" cy="189230"/>
            </a:xfrm>
            <a:prstGeom prst="rect">
              <a:avLst/>
            </a:prstGeom>
          </p:spPr>
        </p:pic>
        <p:sp>
          <p:nvSpPr>
            <p:cNvPr id="37" name="object 37"/>
            <p:cNvSpPr/>
            <p:nvPr/>
          </p:nvSpPr>
          <p:spPr>
            <a:xfrm>
              <a:off x="7824724" y="4356734"/>
              <a:ext cx="1178560" cy="752475"/>
            </a:xfrm>
            <a:custGeom>
              <a:avLst/>
              <a:gdLst/>
              <a:ahLst/>
              <a:cxnLst/>
              <a:rect l="l" t="t" r="r" b="b"/>
              <a:pathLst>
                <a:path w="1178559" h="752475">
                  <a:moveTo>
                    <a:pt x="435229" y="713994"/>
                  </a:moveTo>
                  <a:lnTo>
                    <a:pt x="426072" y="709472"/>
                  </a:lnTo>
                  <a:lnTo>
                    <a:pt x="358775" y="676148"/>
                  </a:lnTo>
                  <a:lnTo>
                    <a:pt x="358876" y="709472"/>
                  </a:lnTo>
                  <a:lnTo>
                    <a:pt x="0" y="710692"/>
                  </a:lnTo>
                  <a:lnTo>
                    <a:pt x="127" y="720217"/>
                  </a:lnTo>
                  <a:lnTo>
                    <a:pt x="358914" y="718997"/>
                  </a:lnTo>
                  <a:lnTo>
                    <a:pt x="359029" y="752348"/>
                  </a:lnTo>
                  <a:lnTo>
                    <a:pt x="425297" y="718997"/>
                  </a:lnTo>
                  <a:lnTo>
                    <a:pt x="435229" y="713994"/>
                  </a:lnTo>
                  <a:close/>
                </a:path>
                <a:path w="1178559" h="752475">
                  <a:moveTo>
                    <a:pt x="435229" y="37846"/>
                  </a:moveTo>
                  <a:lnTo>
                    <a:pt x="426326" y="33451"/>
                  </a:lnTo>
                  <a:lnTo>
                    <a:pt x="358775" y="0"/>
                  </a:lnTo>
                  <a:lnTo>
                    <a:pt x="358876" y="33451"/>
                  </a:lnTo>
                  <a:lnTo>
                    <a:pt x="0" y="34544"/>
                  </a:lnTo>
                  <a:lnTo>
                    <a:pt x="127" y="44069"/>
                  </a:lnTo>
                  <a:lnTo>
                    <a:pt x="358914" y="42976"/>
                  </a:lnTo>
                  <a:lnTo>
                    <a:pt x="359029" y="76200"/>
                  </a:lnTo>
                  <a:lnTo>
                    <a:pt x="425056" y="42976"/>
                  </a:lnTo>
                  <a:lnTo>
                    <a:pt x="435229" y="37846"/>
                  </a:lnTo>
                  <a:close/>
                </a:path>
                <a:path w="1178559" h="752475">
                  <a:moveTo>
                    <a:pt x="1178179" y="704469"/>
                  </a:moveTo>
                  <a:lnTo>
                    <a:pt x="1169022" y="699947"/>
                  </a:lnTo>
                  <a:lnTo>
                    <a:pt x="1101725" y="666623"/>
                  </a:lnTo>
                  <a:lnTo>
                    <a:pt x="1101826" y="699947"/>
                  </a:lnTo>
                  <a:lnTo>
                    <a:pt x="742950" y="701167"/>
                  </a:lnTo>
                  <a:lnTo>
                    <a:pt x="743077" y="710692"/>
                  </a:lnTo>
                  <a:lnTo>
                    <a:pt x="1101864" y="709472"/>
                  </a:lnTo>
                  <a:lnTo>
                    <a:pt x="1101979" y="742823"/>
                  </a:lnTo>
                  <a:lnTo>
                    <a:pt x="1168247" y="709472"/>
                  </a:lnTo>
                  <a:lnTo>
                    <a:pt x="1178179" y="704469"/>
                  </a:lnTo>
                  <a:close/>
                </a:path>
                <a:path w="1178559" h="752475">
                  <a:moveTo>
                    <a:pt x="1178179" y="37846"/>
                  </a:moveTo>
                  <a:lnTo>
                    <a:pt x="1169276" y="33451"/>
                  </a:lnTo>
                  <a:lnTo>
                    <a:pt x="1101725" y="0"/>
                  </a:lnTo>
                  <a:lnTo>
                    <a:pt x="1101826" y="33451"/>
                  </a:lnTo>
                  <a:lnTo>
                    <a:pt x="742950" y="34544"/>
                  </a:lnTo>
                  <a:lnTo>
                    <a:pt x="743077" y="44069"/>
                  </a:lnTo>
                  <a:lnTo>
                    <a:pt x="1101864" y="42976"/>
                  </a:lnTo>
                  <a:lnTo>
                    <a:pt x="1101979" y="76200"/>
                  </a:lnTo>
                  <a:lnTo>
                    <a:pt x="1168006" y="42976"/>
                  </a:lnTo>
                  <a:lnTo>
                    <a:pt x="1178179" y="37846"/>
                  </a:lnTo>
                  <a:close/>
                </a:path>
              </a:pathLst>
            </a:custGeom>
            <a:solidFill>
              <a:srgbClr val="000000"/>
            </a:solidFill>
          </p:spPr>
          <p:txBody>
            <a:bodyPr wrap="square" lIns="0" tIns="0" rIns="0" bIns="0" rtlCol="0"/>
            <a:lstStyle/>
            <a:p>
              <a:endParaRPr/>
            </a:p>
          </p:txBody>
        </p:sp>
      </p:grpSp>
      <p:sp>
        <p:nvSpPr>
          <p:cNvPr id="38" name="object 38"/>
          <p:cNvSpPr txBox="1"/>
          <p:nvPr/>
        </p:nvSpPr>
        <p:spPr>
          <a:xfrm>
            <a:off x="9069069" y="5424804"/>
            <a:ext cx="344170" cy="414655"/>
          </a:xfrm>
          <a:prstGeom prst="rect">
            <a:avLst/>
          </a:prstGeom>
        </p:spPr>
        <p:txBody>
          <a:bodyPr vert="horz" wrap="square" lIns="0" tIns="12700" rIns="0" bIns="0" rtlCol="0">
            <a:spAutoFit/>
          </a:bodyPr>
          <a:lstStyle/>
          <a:p>
            <a:pPr marL="38100">
              <a:lnSpc>
                <a:spcPct val="100000"/>
              </a:lnSpc>
              <a:spcBef>
                <a:spcPts val="100"/>
              </a:spcBef>
            </a:pPr>
            <a:r>
              <a:rPr sz="2550" i="1" spc="-25" dirty="0">
                <a:latin typeface="Calibri"/>
                <a:cs typeface="Calibri"/>
              </a:rPr>
              <a:t>h</a:t>
            </a:r>
            <a:r>
              <a:rPr sz="2475" i="1" spc="-37" baseline="-18518" dirty="0">
                <a:latin typeface="Calibri"/>
                <a:cs typeface="Calibri"/>
              </a:rPr>
              <a:t>T</a:t>
            </a:r>
            <a:endParaRPr sz="2475" baseline="-18518">
              <a:latin typeface="Calibri"/>
              <a:cs typeface="Calibri"/>
            </a:endParaRPr>
          </a:p>
        </p:txBody>
      </p:sp>
      <p:pic>
        <p:nvPicPr>
          <p:cNvPr id="39" name="object 39"/>
          <p:cNvPicPr/>
          <p:nvPr/>
        </p:nvPicPr>
        <p:blipFill>
          <a:blip r:embed="rId4" cstate="print"/>
          <a:stretch>
            <a:fillRect/>
          </a:stretch>
        </p:blipFill>
        <p:spPr>
          <a:xfrm>
            <a:off x="3681348" y="4642230"/>
            <a:ext cx="76326" cy="189230"/>
          </a:xfrm>
          <a:prstGeom prst="rect">
            <a:avLst/>
          </a:prstGeom>
        </p:spPr>
      </p:pic>
      <p:pic>
        <p:nvPicPr>
          <p:cNvPr id="40" name="object 40"/>
          <p:cNvPicPr/>
          <p:nvPr/>
        </p:nvPicPr>
        <p:blipFill>
          <a:blip r:embed="rId4" cstate="print"/>
          <a:stretch>
            <a:fillRect/>
          </a:stretch>
        </p:blipFill>
        <p:spPr>
          <a:xfrm>
            <a:off x="4395723" y="4642230"/>
            <a:ext cx="76326" cy="189230"/>
          </a:xfrm>
          <a:prstGeom prst="rect">
            <a:avLst/>
          </a:prstGeom>
        </p:spPr>
      </p:pic>
      <p:sp>
        <p:nvSpPr>
          <p:cNvPr id="41" name="object 41"/>
          <p:cNvSpPr/>
          <p:nvPr/>
        </p:nvSpPr>
        <p:spPr>
          <a:xfrm>
            <a:off x="3138423" y="4366259"/>
            <a:ext cx="435609" cy="76200"/>
          </a:xfrm>
          <a:custGeom>
            <a:avLst/>
            <a:gdLst/>
            <a:ahLst/>
            <a:cxnLst/>
            <a:rect l="l" t="t" r="r" b="b"/>
            <a:pathLst>
              <a:path w="435610" h="76200">
                <a:moveTo>
                  <a:pt x="358775" y="0"/>
                </a:moveTo>
                <a:lnTo>
                  <a:pt x="358886" y="33440"/>
                </a:lnTo>
                <a:lnTo>
                  <a:pt x="358918" y="42965"/>
                </a:lnTo>
                <a:lnTo>
                  <a:pt x="359028" y="76200"/>
                </a:lnTo>
                <a:lnTo>
                  <a:pt x="425057" y="42965"/>
                </a:lnTo>
                <a:lnTo>
                  <a:pt x="371729" y="42965"/>
                </a:lnTo>
                <a:lnTo>
                  <a:pt x="371617" y="34543"/>
                </a:lnTo>
                <a:lnTo>
                  <a:pt x="371602" y="33440"/>
                </a:lnTo>
                <a:lnTo>
                  <a:pt x="426328" y="33440"/>
                </a:lnTo>
                <a:lnTo>
                  <a:pt x="358775" y="0"/>
                </a:lnTo>
                <a:close/>
              </a:path>
              <a:path w="435610" h="76200">
                <a:moveTo>
                  <a:pt x="358886" y="33440"/>
                </a:moveTo>
                <a:lnTo>
                  <a:pt x="0" y="34543"/>
                </a:lnTo>
                <a:lnTo>
                  <a:pt x="126" y="44068"/>
                </a:lnTo>
                <a:lnTo>
                  <a:pt x="358918" y="42965"/>
                </a:lnTo>
                <a:lnTo>
                  <a:pt x="358886" y="33440"/>
                </a:lnTo>
                <a:close/>
              </a:path>
              <a:path w="435610" h="76200">
                <a:moveTo>
                  <a:pt x="426328" y="33440"/>
                </a:moveTo>
                <a:lnTo>
                  <a:pt x="371602" y="33440"/>
                </a:lnTo>
                <a:lnTo>
                  <a:pt x="371617" y="34543"/>
                </a:lnTo>
                <a:lnTo>
                  <a:pt x="371729" y="42965"/>
                </a:lnTo>
                <a:lnTo>
                  <a:pt x="425057" y="42965"/>
                </a:lnTo>
                <a:lnTo>
                  <a:pt x="435228" y="37845"/>
                </a:lnTo>
                <a:lnTo>
                  <a:pt x="426328" y="33440"/>
                </a:lnTo>
                <a:close/>
              </a:path>
            </a:pathLst>
          </a:custGeom>
          <a:solidFill>
            <a:srgbClr val="000000"/>
          </a:solidFill>
        </p:spPr>
        <p:txBody>
          <a:bodyPr wrap="square" lIns="0" tIns="0" rIns="0" bIns="0" rtlCol="0"/>
          <a:lstStyle/>
          <a:p>
            <a:endParaRPr/>
          </a:p>
        </p:txBody>
      </p:sp>
      <p:sp>
        <p:nvSpPr>
          <p:cNvPr id="42" name="object 42"/>
          <p:cNvSpPr/>
          <p:nvPr/>
        </p:nvSpPr>
        <p:spPr>
          <a:xfrm>
            <a:off x="3138423" y="5032883"/>
            <a:ext cx="435609" cy="76200"/>
          </a:xfrm>
          <a:custGeom>
            <a:avLst/>
            <a:gdLst/>
            <a:ahLst/>
            <a:cxnLst/>
            <a:rect l="l" t="t" r="r" b="b"/>
            <a:pathLst>
              <a:path w="435610" h="76200">
                <a:moveTo>
                  <a:pt x="358775" y="0"/>
                </a:moveTo>
                <a:lnTo>
                  <a:pt x="358886" y="33317"/>
                </a:lnTo>
                <a:lnTo>
                  <a:pt x="358917" y="42842"/>
                </a:lnTo>
                <a:lnTo>
                  <a:pt x="359028" y="76200"/>
                </a:lnTo>
                <a:lnTo>
                  <a:pt x="425301" y="42842"/>
                </a:lnTo>
                <a:lnTo>
                  <a:pt x="371729" y="42842"/>
                </a:lnTo>
                <a:lnTo>
                  <a:pt x="371618" y="34544"/>
                </a:lnTo>
                <a:lnTo>
                  <a:pt x="371602" y="33317"/>
                </a:lnTo>
                <a:lnTo>
                  <a:pt x="426080" y="33317"/>
                </a:lnTo>
                <a:lnTo>
                  <a:pt x="358775" y="0"/>
                </a:lnTo>
                <a:close/>
              </a:path>
              <a:path w="435610" h="76200">
                <a:moveTo>
                  <a:pt x="358886" y="33317"/>
                </a:moveTo>
                <a:lnTo>
                  <a:pt x="0" y="34544"/>
                </a:lnTo>
                <a:lnTo>
                  <a:pt x="126" y="44069"/>
                </a:lnTo>
                <a:lnTo>
                  <a:pt x="358917" y="42842"/>
                </a:lnTo>
                <a:lnTo>
                  <a:pt x="358886" y="33317"/>
                </a:lnTo>
                <a:close/>
              </a:path>
              <a:path w="435610" h="76200">
                <a:moveTo>
                  <a:pt x="426080" y="33317"/>
                </a:moveTo>
                <a:lnTo>
                  <a:pt x="371602" y="33317"/>
                </a:lnTo>
                <a:lnTo>
                  <a:pt x="371618" y="34544"/>
                </a:lnTo>
                <a:lnTo>
                  <a:pt x="371729" y="42842"/>
                </a:lnTo>
                <a:lnTo>
                  <a:pt x="425301" y="42842"/>
                </a:lnTo>
                <a:lnTo>
                  <a:pt x="435228" y="37846"/>
                </a:lnTo>
                <a:lnTo>
                  <a:pt x="426080" y="33317"/>
                </a:lnTo>
                <a:close/>
              </a:path>
            </a:pathLst>
          </a:custGeom>
          <a:solidFill>
            <a:srgbClr val="000000"/>
          </a:solidFill>
        </p:spPr>
        <p:txBody>
          <a:bodyPr wrap="square" lIns="0" tIns="0" rIns="0" bIns="0" rtlCol="0"/>
          <a:lstStyle/>
          <a:p>
            <a:endParaRPr/>
          </a:p>
        </p:txBody>
      </p:sp>
      <p:sp>
        <p:nvSpPr>
          <p:cNvPr id="43" name="object 43"/>
          <p:cNvSpPr/>
          <p:nvPr/>
        </p:nvSpPr>
        <p:spPr>
          <a:xfrm>
            <a:off x="3852798" y="4356734"/>
            <a:ext cx="435609" cy="76200"/>
          </a:xfrm>
          <a:custGeom>
            <a:avLst/>
            <a:gdLst/>
            <a:ahLst/>
            <a:cxnLst/>
            <a:rect l="l" t="t" r="r" b="b"/>
            <a:pathLst>
              <a:path w="435610" h="76200">
                <a:moveTo>
                  <a:pt x="358775" y="0"/>
                </a:moveTo>
                <a:lnTo>
                  <a:pt x="358886" y="33440"/>
                </a:lnTo>
                <a:lnTo>
                  <a:pt x="358918" y="42965"/>
                </a:lnTo>
                <a:lnTo>
                  <a:pt x="359028" y="76200"/>
                </a:lnTo>
                <a:lnTo>
                  <a:pt x="425057" y="42965"/>
                </a:lnTo>
                <a:lnTo>
                  <a:pt x="371729" y="42965"/>
                </a:lnTo>
                <a:lnTo>
                  <a:pt x="371617" y="34543"/>
                </a:lnTo>
                <a:lnTo>
                  <a:pt x="371602" y="33440"/>
                </a:lnTo>
                <a:lnTo>
                  <a:pt x="426328" y="33440"/>
                </a:lnTo>
                <a:lnTo>
                  <a:pt x="358775" y="0"/>
                </a:lnTo>
                <a:close/>
              </a:path>
              <a:path w="435610" h="76200">
                <a:moveTo>
                  <a:pt x="358886" y="33440"/>
                </a:moveTo>
                <a:lnTo>
                  <a:pt x="0" y="34543"/>
                </a:lnTo>
                <a:lnTo>
                  <a:pt x="126" y="44068"/>
                </a:lnTo>
                <a:lnTo>
                  <a:pt x="358918" y="42965"/>
                </a:lnTo>
                <a:lnTo>
                  <a:pt x="358886" y="33440"/>
                </a:lnTo>
                <a:close/>
              </a:path>
              <a:path w="435610" h="76200">
                <a:moveTo>
                  <a:pt x="426328" y="33440"/>
                </a:moveTo>
                <a:lnTo>
                  <a:pt x="371602" y="33440"/>
                </a:lnTo>
                <a:lnTo>
                  <a:pt x="371617" y="34543"/>
                </a:lnTo>
                <a:lnTo>
                  <a:pt x="371729" y="42965"/>
                </a:lnTo>
                <a:lnTo>
                  <a:pt x="425057" y="42965"/>
                </a:lnTo>
                <a:lnTo>
                  <a:pt x="435228" y="37845"/>
                </a:lnTo>
                <a:lnTo>
                  <a:pt x="426328" y="33440"/>
                </a:lnTo>
                <a:close/>
              </a:path>
            </a:pathLst>
          </a:custGeom>
          <a:solidFill>
            <a:srgbClr val="000000"/>
          </a:solidFill>
        </p:spPr>
        <p:txBody>
          <a:bodyPr wrap="square" lIns="0" tIns="0" rIns="0" bIns="0" rtlCol="0"/>
          <a:lstStyle/>
          <a:p>
            <a:endParaRPr/>
          </a:p>
        </p:txBody>
      </p:sp>
      <p:sp>
        <p:nvSpPr>
          <p:cNvPr id="44" name="object 44"/>
          <p:cNvSpPr/>
          <p:nvPr/>
        </p:nvSpPr>
        <p:spPr>
          <a:xfrm>
            <a:off x="3852798" y="5032883"/>
            <a:ext cx="435609" cy="76200"/>
          </a:xfrm>
          <a:custGeom>
            <a:avLst/>
            <a:gdLst/>
            <a:ahLst/>
            <a:cxnLst/>
            <a:rect l="l" t="t" r="r" b="b"/>
            <a:pathLst>
              <a:path w="435610" h="76200">
                <a:moveTo>
                  <a:pt x="358775" y="0"/>
                </a:moveTo>
                <a:lnTo>
                  <a:pt x="358886" y="33317"/>
                </a:lnTo>
                <a:lnTo>
                  <a:pt x="358917" y="42842"/>
                </a:lnTo>
                <a:lnTo>
                  <a:pt x="359028" y="76200"/>
                </a:lnTo>
                <a:lnTo>
                  <a:pt x="425301" y="42842"/>
                </a:lnTo>
                <a:lnTo>
                  <a:pt x="371729" y="42842"/>
                </a:lnTo>
                <a:lnTo>
                  <a:pt x="371618" y="34544"/>
                </a:lnTo>
                <a:lnTo>
                  <a:pt x="371602" y="33317"/>
                </a:lnTo>
                <a:lnTo>
                  <a:pt x="426080" y="33317"/>
                </a:lnTo>
                <a:lnTo>
                  <a:pt x="358775" y="0"/>
                </a:lnTo>
                <a:close/>
              </a:path>
              <a:path w="435610" h="76200">
                <a:moveTo>
                  <a:pt x="358886" y="33317"/>
                </a:moveTo>
                <a:lnTo>
                  <a:pt x="0" y="34544"/>
                </a:lnTo>
                <a:lnTo>
                  <a:pt x="126" y="44069"/>
                </a:lnTo>
                <a:lnTo>
                  <a:pt x="358917" y="42842"/>
                </a:lnTo>
                <a:lnTo>
                  <a:pt x="358886" y="33317"/>
                </a:lnTo>
                <a:close/>
              </a:path>
              <a:path w="435610" h="76200">
                <a:moveTo>
                  <a:pt x="426080" y="33317"/>
                </a:moveTo>
                <a:lnTo>
                  <a:pt x="371602" y="33317"/>
                </a:lnTo>
                <a:lnTo>
                  <a:pt x="371618" y="34544"/>
                </a:lnTo>
                <a:lnTo>
                  <a:pt x="371729" y="42842"/>
                </a:lnTo>
                <a:lnTo>
                  <a:pt x="425301" y="42842"/>
                </a:lnTo>
                <a:lnTo>
                  <a:pt x="435228" y="37846"/>
                </a:lnTo>
                <a:lnTo>
                  <a:pt x="426080" y="33317"/>
                </a:lnTo>
                <a:close/>
              </a:path>
            </a:pathLst>
          </a:custGeom>
          <a:solidFill>
            <a:srgbClr val="000000"/>
          </a:solidFill>
        </p:spPr>
        <p:txBody>
          <a:bodyPr wrap="square" lIns="0" tIns="0" rIns="0" bIns="0" rtlCol="0"/>
          <a:lstStyle/>
          <a:p>
            <a:endParaRPr/>
          </a:p>
        </p:txBody>
      </p:sp>
      <p:sp>
        <p:nvSpPr>
          <p:cNvPr id="45" name="object 45"/>
          <p:cNvSpPr txBox="1"/>
          <p:nvPr/>
        </p:nvSpPr>
        <p:spPr>
          <a:xfrm>
            <a:off x="3571875" y="4827904"/>
            <a:ext cx="285750" cy="476250"/>
          </a:xfrm>
          <a:prstGeom prst="rect">
            <a:avLst/>
          </a:prstGeom>
          <a:solidFill>
            <a:srgbClr val="007B92"/>
          </a:solidFill>
        </p:spPr>
        <p:txBody>
          <a:bodyPr vert="horz" wrap="square" lIns="0" tIns="99695" rIns="0" bIns="0" rtlCol="0">
            <a:spAutoFit/>
          </a:bodyPr>
          <a:lstStyle/>
          <a:p>
            <a:pPr marL="67945">
              <a:lnSpc>
                <a:spcPct val="100000"/>
              </a:lnSpc>
              <a:spcBef>
                <a:spcPts val="785"/>
              </a:spcBef>
            </a:pPr>
            <a:r>
              <a:rPr sz="2300" spc="-50" dirty="0">
                <a:solidFill>
                  <a:srgbClr val="FFFFFF"/>
                </a:solidFill>
                <a:latin typeface="Calibri"/>
                <a:cs typeface="Calibri"/>
              </a:rPr>
              <a:t>1</a:t>
            </a:r>
            <a:endParaRPr sz="2300">
              <a:latin typeface="Calibri"/>
              <a:cs typeface="Calibri"/>
            </a:endParaRPr>
          </a:p>
        </p:txBody>
      </p:sp>
      <p:sp>
        <p:nvSpPr>
          <p:cNvPr id="50" name="object 50"/>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10</a:t>
            </a:fld>
            <a:endParaRPr spc="-25" dirty="0"/>
          </a:p>
        </p:txBody>
      </p:sp>
      <p:sp>
        <p:nvSpPr>
          <p:cNvPr id="46" name="object 46"/>
          <p:cNvSpPr txBox="1"/>
          <p:nvPr/>
        </p:nvSpPr>
        <p:spPr>
          <a:xfrm>
            <a:off x="3571875" y="4151757"/>
            <a:ext cx="285750" cy="485775"/>
          </a:xfrm>
          <a:prstGeom prst="rect">
            <a:avLst/>
          </a:prstGeom>
          <a:solidFill>
            <a:srgbClr val="007B92"/>
          </a:solidFill>
        </p:spPr>
        <p:txBody>
          <a:bodyPr vert="horz" wrap="square" lIns="0" tIns="46990" rIns="0" bIns="0" rtlCol="0">
            <a:spAutoFit/>
          </a:bodyPr>
          <a:lstStyle/>
          <a:p>
            <a:pPr marL="67945">
              <a:lnSpc>
                <a:spcPct val="100000"/>
              </a:lnSpc>
              <a:spcBef>
                <a:spcPts val="370"/>
              </a:spcBef>
            </a:pPr>
            <a:r>
              <a:rPr sz="2300" spc="-50" dirty="0">
                <a:solidFill>
                  <a:srgbClr val="FFFFFF"/>
                </a:solidFill>
                <a:latin typeface="Calibri"/>
                <a:cs typeface="Calibri"/>
              </a:rPr>
              <a:t>2</a:t>
            </a:r>
            <a:endParaRPr sz="2300">
              <a:latin typeface="Calibri"/>
              <a:cs typeface="Calibri"/>
            </a:endParaRPr>
          </a:p>
        </p:txBody>
      </p:sp>
      <p:sp>
        <p:nvSpPr>
          <p:cNvPr id="47" name="object 47"/>
          <p:cNvSpPr txBox="1"/>
          <p:nvPr/>
        </p:nvSpPr>
        <p:spPr>
          <a:xfrm>
            <a:off x="4286250" y="4827904"/>
            <a:ext cx="285750" cy="476250"/>
          </a:xfrm>
          <a:prstGeom prst="rect">
            <a:avLst/>
          </a:prstGeom>
          <a:solidFill>
            <a:srgbClr val="007B92"/>
          </a:solidFill>
        </p:spPr>
        <p:txBody>
          <a:bodyPr vert="horz" wrap="square" lIns="0" tIns="83185" rIns="0" bIns="0" rtlCol="0">
            <a:spAutoFit/>
          </a:bodyPr>
          <a:lstStyle/>
          <a:p>
            <a:pPr marL="74930">
              <a:lnSpc>
                <a:spcPct val="100000"/>
              </a:lnSpc>
              <a:spcBef>
                <a:spcPts val="655"/>
              </a:spcBef>
            </a:pPr>
            <a:r>
              <a:rPr sz="2300" spc="-50" dirty="0">
                <a:solidFill>
                  <a:srgbClr val="FFFFFF"/>
                </a:solidFill>
                <a:latin typeface="Calibri"/>
                <a:cs typeface="Calibri"/>
              </a:rPr>
              <a:t>2</a:t>
            </a:r>
            <a:endParaRPr sz="2300">
              <a:latin typeface="Calibri"/>
              <a:cs typeface="Calibri"/>
            </a:endParaRPr>
          </a:p>
        </p:txBody>
      </p:sp>
      <p:sp>
        <p:nvSpPr>
          <p:cNvPr id="48" name="object 48"/>
          <p:cNvSpPr txBox="1"/>
          <p:nvPr/>
        </p:nvSpPr>
        <p:spPr>
          <a:xfrm>
            <a:off x="4286250" y="4151757"/>
            <a:ext cx="285750" cy="485775"/>
          </a:xfrm>
          <a:prstGeom prst="rect">
            <a:avLst/>
          </a:prstGeom>
          <a:solidFill>
            <a:srgbClr val="007B92"/>
          </a:solidFill>
        </p:spPr>
        <p:txBody>
          <a:bodyPr vert="horz" wrap="square" lIns="0" tIns="46990" rIns="0" bIns="0" rtlCol="0">
            <a:spAutoFit/>
          </a:bodyPr>
          <a:lstStyle/>
          <a:p>
            <a:pPr marL="83185">
              <a:lnSpc>
                <a:spcPct val="100000"/>
              </a:lnSpc>
              <a:spcBef>
                <a:spcPts val="370"/>
              </a:spcBef>
            </a:pPr>
            <a:r>
              <a:rPr sz="2300" spc="-50" dirty="0">
                <a:solidFill>
                  <a:srgbClr val="FFFFFF"/>
                </a:solidFill>
                <a:latin typeface="Calibri"/>
                <a:cs typeface="Calibri"/>
              </a:rPr>
              <a:t>3</a:t>
            </a:r>
            <a:endParaRPr sz="2300">
              <a:latin typeface="Calibri"/>
              <a:cs typeface="Calibri"/>
            </a:endParaRPr>
          </a:p>
        </p:txBody>
      </p:sp>
      <p:sp>
        <p:nvSpPr>
          <p:cNvPr id="49" name="object 49"/>
          <p:cNvSpPr txBox="1"/>
          <p:nvPr/>
        </p:nvSpPr>
        <p:spPr>
          <a:xfrm>
            <a:off x="1976501" y="6156312"/>
            <a:ext cx="8648700" cy="419100"/>
          </a:xfrm>
          <a:prstGeom prst="rect">
            <a:avLst/>
          </a:prstGeom>
          <a:ln w="9527">
            <a:solidFill>
              <a:srgbClr val="600058"/>
            </a:solidFill>
          </a:ln>
        </p:spPr>
        <p:txBody>
          <a:bodyPr vert="horz" wrap="square" lIns="0" tIns="0" rIns="0" bIns="0" rtlCol="0">
            <a:spAutoFit/>
          </a:bodyPr>
          <a:lstStyle/>
          <a:p>
            <a:pPr marL="73660">
              <a:lnSpc>
                <a:spcPts val="2975"/>
              </a:lnSpc>
            </a:pPr>
            <a:r>
              <a:rPr sz="2550" dirty="0">
                <a:solidFill>
                  <a:srgbClr val="600058"/>
                </a:solidFill>
                <a:latin typeface="Calibri"/>
                <a:cs typeface="Calibri"/>
              </a:rPr>
              <a:t>Numbers</a:t>
            </a:r>
            <a:r>
              <a:rPr sz="2550" spc="-60" dirty="0">
                <a:solidFill>
                  <a:srgbClr val="600058"/>
                </a:solidFill>
                <a:latin typeface="Calibri"/>
                <a:cs typeface="Calibri"/>
              </a:rPr>
              <a:t> </a:t>
            </a:r>
            <a:r>
              <a:rPr sz="2550" dirty="0">
                <a:solidFill>
                  <a:srgbClr val="600058"/>
                </a:solidFill>
                <a:latin typeface="Calibri"/>
                <a:cs typeface="Calibri"/>
              </a:rPr>
              <a:t>indicate</a:t>
            </a:r>
            <a:r>
              <a:rPr sz="2550" spc="-35" dirty="0">
                <a:solidFill>
                  <a:srgbClr val="600058"/>
                </a:solidFill>
                <a:latin typeface="Calibri"/>
                <a:cs typeface="Calibri"/>
              </a:rPr>
              <a:t> </a:t>
            </a:r>
            <a:r>
              <a:rPr sz="2550" dirty="0">
                <a:solidFill>
                  <a:srgbClr val="600058"/>
                </a:solidFill>
                <a:latin typeface="Calibri"/>
                <a:cs typeface="Calibri"/>
              </a:rPr>
              <a:t>min</a:t>
            </a:r>
            <a:r>
              <a:rPr sz="2550" spc="-35" dirty="0">
                <a:solidFill>
                  <a:srgbClr val="600058"/>
                </a:solidFill>
                <a:latin typeface="Calibri"/>
                <a:cs typeface="Calibri"/>
              </a:rPr>
              <a:t> </a:t>
            </a:r>
            <a:r>
              <a:rPr sz="2550" dirty="0">
                <a:solidFill>
                  <a:srgbClr val="600058"/>
                </a:solidFill>
                <a:latin typeface="Calibri"/>
                <a:cs typeface="Calibri"/>
              </a:rPr>
              <a:t>#</a:t>
            </a:r>
            <a:r>
              <a:rPr sz="2550" spc="-105" dirty="0">
                <a:solidFill>
                  <a:srgbClr val="600058"/>
                </a:solidFill>
                <a:latin typeface="Calibri"/>
                <a:cs typeface="Calibri"/>
              </a:rPr>
              <a:t> </a:t>
            </a:r>
            <a:r>
              <a:rPr sz="2550" dirty="0">
                <a:solidFill>
                  <a:srgbClr val="600058"/>
                </a:solidFill>
                <a:latin typeface="Calibri"/>
                <a:cs typeface="Calibri"/>
              </a:rPr>
              <a:t>of</a:t>
            </a:r>
            <a:r>
              <a:rPr sz="2550" spc="-55" dirty="0">
                <a:solidFill>
                  <a:srgbClr val="600058"/>
                </a:solidFill>
                <a:latin typeface="Calibri"/>
                <a:cs typeface="Calibri"/>
              </a:rPr>
              <a:t> </a:t>
            </a:r>
            <a:r>
              <a:rPr sz="2550" dirty="0">
                <a:solidFill>
                  <a:srgbClr val="600058"/>
                </a:solidFill>
                <a:latin typeface="Calibri"/>
                <a:cs typeface="Calibri"/>
              </a:rPr>
              <a:t>steps</a:t>
            </a:r>
            <a:r>
              <a:rPr sz="2550" spc="-60" dirty="0">
                <a:solidFill>
                  <a:srgbClr val="600058"/>
                </a:solidFill>
                <a:latin typeface="Calibri"/>
                <a:cs typeface="Calibri"/>
              </a:rPr>
              <a:t> </a:t>
            </a:r>
            <a:r>
              <a:rPr sz="2550" dirty="0">
                <a:solidFill>
                  <a:srgbClr val="600058"/>
                </a:solidFill>
                <a:latin typeface="Calibri"/>
                <a:cs typeface="Calibri"/>
              </a:rPr>
              <a:t>before</a:t>
            </a:r>
            <a:r>
              <a:rPr sz="2550" spc="-35" dirty="0">
                <a:solidFill>
                  <a:srgbClr val="600058"/>
                </a:solidFill>
                <a:latin typeface="Calibri"/>
                <a:cs typeface="Calibri"/>
              </a:rPr>
              <a:t> </a:t>
            </a:r>
            <a:r>
              <a:rPr sz="2550" dirty="0">
                <a:solidFill>
                  <a:srgbClr val="600058"/>
                </a:solidFill>
                <a:latin typeface="Calibri"/>
                <a:cs typeface="Calibri"/>
              </a:rPr>
              <a:t>a</a:t>
            </a:r>
            <a:r>
              <a:rPr sz="2550" spc="-60" dirty="0">
                <a:solidFill>
                  <a:srgbClr val="600058"/>
                </a:solidFill>
                <a:latin typeface="Calibri"/>
                <a:cs typeface="Calibri"/>
              </a:rPr>
              <a:t> </a:t>
            </a:r>
            <a:r>
              <a:rPr sz="2550" dirty="0">
                <a:solidFill>
                  <a:srgbClr val="600058"/>
                </a:solidFill>
                <a:latin typeface="Calibri"/>
                <a:cs typeface="Calibri"/>
              </a:rPr>
              <a:t>state</a:t>
            </a:r>
            <a:r>
              <a:rPr sz="2550" spc="-100" dirty="0">
                <a:solidFill>
                  <a:srgbClr val="600058"/>
                </a:solidFill>
                <a:latin typeface="Calibri"/>
                <a:cs typeface="Calibri"/>
              </a:rPr>
              <a:t> </a:t>
            </a:r>
            <a:r>
              <a:rPr sz="2550" dirty="0">
                <a:solidFill>
                  <a:srgbClr val="600058"/>
                </a:solidFill>
                <a:latin typeface="Calibri"/>
                <a:cs typeface="Calibri"/>
              </a:rPr>
              <a:t>can</a:t>
            </a:r>
            <a:r>
              <a:rPr sz="2550" spc="-100" dirty="0">
                <a:solidFill>
                  <a:srgbClr val="600058"/>
                </a:solidFill>
                <a:latin typeface="Calibri"/>
                <a:cs typeface="Calibri"/>
              </a:rPr>
              <a:t> </a:t>
            </a:r>
            <a:r>
              <a:rPr sz="2550" dirty="0">
                <a:solidFill>
                  <a:srgbClr val="600058"/>
                </a:solidFill>
                <a:latin typeface="Calibri"/>
                <a:cs typeface="Calibri"/>
              </a:rPr>
              <a:t>be</a:t>
            </a:r>
            <a:r>
              <a:rPr sz="2550" spc="-95" dirty="0">
                <a:solidFill>
                  <a:srgbClr val="600058"/>
                </a:solidFill>
                <a:latin typeface="Calibri"/>
                <a:cs typeface="Calibri"/>
              </a:rPr>
              <a:t> </a:t>
            </a:r>
            <a:r>
              <a:rPr sz="2550" spc="-10" dirty="0">
                <a:solidFill>
                  <a:srgbClr val="600058"/>
                </a:solidFill>
                <a:latin typeface="Calibri"/>
                <a:cs typeface="Calibri"/>
              </a:rPr>
              <a:t>computed</a:t>
            </a:r>
            <a:endParaRPr sz="255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0069"/>
            <a:ext cx="10515600" cy="1535676"/>
          </a:xfrm>
          <a:prstGeom prst="rect">
            <a:avLst/>
          </a:prstGeom>
        </p:spPr>
        <p:txBody>
          <a:bodyPr vert="horz" wrap="square" lIns="0" tIns="179704" rIns="0" bIns="0" rtlCol="0">
            <a:spAutoFit/>
          </a:bodyPr>
          <a:lstStyle/>
          <a:p>
            <a:pPr marL="12700">
              <a:lnSpc>
                <a:spcPct val="100000"/>
              </a:lnSpc>
              <a:spcBef>
                <a:spcPts val="130"/>
              </a:spcBef>
            </a:pPr>
            <a:r>
              <a:rPr spc="-10" dirty="0"/>
              <a:t>Attention</a:t>
            </a:r>
            <a:br>
              <a:rPr lang="en-US" spc="-10" dirty="0"/>
            </a:br>
            <a:endParaRPr spc="-10" dirty="0"/>
          </a:p>
        </p:txBody>
      </p:sp>
      <p:sp>
        <p:nvSpPr>
          <p:cNvPr id="3" name="object 3"/>
          <p:cNvSpPr txBox="1"/>
          <p:nvPr/>
        </p:nvSpPr>
        <p:spPr>
          <a:xfrm>
            <a:off x="485457" y="1158303"/>
            <a:ext cx="10890250" cy="1640839"/>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b="1" dirty="0">
                <a:solidFill>
                  <a:srgbClr val="5D4A3B"/>
                </a:solidFill>
                <a:latin typeface="Calibri"/>
                <a:cs typeface="Calibri"/>
              </a:rPr>
              <a:t>Attention</a:t>
            </a:r>
            <a:r>
              <a:rPr sz="2400" b="1" spc="-50" dirty="0">
                <a:solidFill>
                  <a:srgbClr val="5D4A3B"/>
                </a:solidFill>
                <a:latin typeface="Calibri"/>
                <a:cs typeface="Calibri"/>
              </a:rPr>
              <a:t> </a:t>
            </a:r>
            <a:r>
              <a:rPr sz="2400" dirty="0">
                <a:latin typeface="Calibri"/>
                <a:cs typeface="Calibri"/>
              </a:rPr>
              <a:t>provides</a:t>
            </a:r>
            <a:r>
              <a:rPr sz="2400" spc="-95" dirty="0">
                <a:latin typeface="Calibri"/>
                <a:cs typeface="Calibri"/>
              </a:rPr>
              <a:t> </a:t>
            </a:r>
            <a:r>
              <a:rPr sz="2400" dirty="0">
                <a:latin typeface="Calibri"/>
                <a:cs typeface="Calibri"/>
              </a:rPr>
              <a:t>a</a:t>
            </a:r>
            <a:r>
              <a:rPr sz="2400" spc="-20" dirty="0">
                <a:latin typeface="Calibri"/>
                <a:cs typeface="Calibri"/>
              </a:rPr>
              <a:t> </a:t>
            </a:r>
            <a:r>
              <a:rPr sz="2400" dirty="0">
                <a:latin typeface="Calibri"/>
                <a:cs typeface="Calibri"/>
              </a:rPr>
              <a:t>solution</a:t>
            </a:r>
            <a:r>
              <a:rPr sz="2400" spc="-55" dirty="0">
                <a:latin typeface="Calibri"/>
                <a:cs typeface="Calibri"/>
              </a:rPr>
              <a:t> </a:t>
            </a:r>
            <a:r>
              <a:rPr sz="2400" dirty="0">
                <a:latin typeface="Calibri"/>
                <a:cs typeface="Calibri"/>
              </a:rPr>
              <a:t>to</a:t>
            </a:r>
            <a:r>
              <a:rPr sz="2400" spc="-55" dirty="0">
                <a:latin typeface="Calibri"/>
                <a:cs typeface="Calibri"/>
              </a:rPr>
              <a:t> </a:t>
            </a:r>
            <a:r>
              <a:rPr sz="2400" dirty="0">
                <a:latin typeface="Calibri"/>
                <a:cs typeface="Calibri"/>
              </a:rPr>
              <a:t>the</a:t>
            </a:r>
            <a:r>
              <a:rPr sz="2400" spc="-60" dirty="0">
                <a:latin typeface="Calibri"/>
                <a:cs typeface="Calibri"/>
              </a:rPr>
              <a:t> </a:t>
            </a:r>
            <a:r>
              <a:rPr sz="2400" dirty="0">
                <a:latin typeface="Calibri"/>
                <a:cs typeface="Calibri"/>
              </a:rPr>
              <a:t>bottleneck</a:t>
            </a:r>
            <a:r>
              <a:rPr sz="2400" spc="-40" dirty="0">
                <a:latin typeface="Calibri"/>
                <a:cs typeface="Calibri"/>
              </a:rPr>
              <a:t> </a:t>
            </a:r>
            <a:r>
              <a:rPr sz="2400" spc="-10" dirty="0">
                <a:latin typeface="Calibri"/>
                <a:cs typeface="Calibri"/>
              </a:rPr>
              <a:t>problem.</a:t>
            </a:r>
            <a:endParaRPr sz="2400" dirty="0">
              <a:latin typeface="Calibri"/>
              <a:cs typeface="Calibri"/>
            </a:endParaRPr>
          </a:p>
          <a:p>
            <a:pPr>
              <a:lnSpc>
                <a:spcPct val="100000"/>
              </a:lnSpc>
              <a:spcBef>
                <a:spcPts val="1050"/>
              </a:spcBef>
              <a:buClr>
                <a:srgbClr val="8B1515"/>
              </a:buClr>
              <a:buFont typeface="Times New Roman"/>
              <a:buChar char="•"/>
            </a:pPr>
            <a:endParaRPr sz="2400" dirty="0">
              <a:latin typeface="Calibri"/>
              <a:cs typeface="Calibri"/>
            </a:endParaRPr>
          </a:p>
          <a:p>
            <a:pPr marL="355600" marR="5080" indent="-343535">
              <a:lnSpc>
                <a:spcPct val="101699"/>
              </a:lnSpc>
              <a:buClr>
                <a:srgbClr val="8B1515"/>
              </a:buClr>
              <a:buFont typeface="Times New Roman"/>
              <a:buChar char="•"/>
              <a:tabLst>
                <a:tab pos="355600" algn="l"/>
              </a:tabLst>
            </a:pPr>
            <a:r>
              <a:rPr sz="2400" b="1" dirty="0">
                <a:latin typeface="Calibri"/>
                <a:cs typeface="Calibri"/>
              </a:rPr>
              <a:t>Core</a:t>
            </a:r>
            <a:r>
              <a:rPr sz="2400" b="1" spc="-65" dirty="0">
                <a:latin typeface="Calibri"/>
                <a:cs typeface="Calibri"/>
              </a:rPr>
              <a:t> </a:t>
            </a:r>
            <a:r>
              <a:rPr sz="2400" b="1" dirty="0">
                <a:latin typeface="Calibri"/>
                <a:cs typeface="Calibri"/>
              </a:rPr>
              <a:t>idea</a:t>
            </a:r>
            <a:r>
              <a:rPr sz="2400" dirty="0">
                <a:latin typeface="Calibri"/>
                <a:cs typeface="Calibri"/>
              </a:rPr>
              <a:t>:</a:t>
            </a:r>
            <a:r>
              <a:rPr sz="2400" spc="-15" dirty="0">
                <a:latin typeface="Calibri"/>
                <a:cs typeface="Calibri"/>
              </a:rPr>
              <a:t> </a:t>
            </a:r>
            <a:r>
              <a:rPr sz="2400" dirty="0">
                <a:latin typeface="Calibri"/>
                <a:cs typeface="Calibri"/>
              </a:rPr>
              <a:t>on</a:t>
            </a:r>
            <a:r>
              <a:rPr sz="2400" spc="-3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step</a:t>
            </a:r>
            <a:r>
              <a:rPr sz="2400" spc="-30" dirty="0">
                <a:latin typeface="Calibri"/>
                <a:cs typeface="Calibri"/>
              </a:rPr>
              <a:t> </a:t>
            </a:r>
            <a:r>
              <a:rPr sz="2400" dirty="0">
                <a:latin typeface="Calibri"/>
                <a:cs typeface="Calibri"/>
              </a:rPr>
              <a:t>of</a:t>
            </a:r>
            <a:r>
              <a:rPr sz="2400" spc="-25"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decoder,</a:t>
            </a:r>
            <a:r>
              <a:rPr sz="2400" spc="-25" dirty="0">
                <a:latin typeface="Calibri"/>
                <a:cs typeface="Calibri"/>
              </a:rPr>
              <a:t> </a:t>
            </a:r>
            <a:r>
              <a:rPr sz="2400" dirty="0">
                <a:solidFill>
                  <a:srgbClr val="FF2FED"/>
                </a:solidFill>
                <a:latin typeface="Calibri"/>
                <a:cs typeface="Calibri"/>
              </a:rPr>
              <a:t>use</a:t>
            </a:r>
            <a:r>
              <a:rPr sz="2400" spc="-5" dirty="0">
                <a:solidFill>
                  <a:srgbClr val="FF2FED"/>
                </a:solidFill>
                <a:latin typeface="Calibri"/>
                <a:cs typeface="Calibri"/>
              </a:rPr>
              <a:t> </a:t>
            </a:r>
            <a:r>
              <a:rPr sz="2400" i="1" dirty="0">
                <a:solidFill>
                  <a:srgbClr val="FF2FED"/>
                </a:solidFill>
                <a:latin typeface="Calibri"/>
                <a:cs typeface="Calibri"/>
              </a:rPr>
              <a:t>direct</a:t>
            </a:r>
            <a:r>
              <a:rPr sz="2400" i="1" spc="-95" dirty="0">
                <a:solidFill>
                  <a:srgbClr val="FF2FED"/>
                </a:solidFill>
                <a:latin typeface="Calibri"/>
                <a:cs typeface="Calibri"/>
              </a:rPr>
              <a:t> </a:t>
            </a:r>
            <a:r>
              <a:rPr sz="2400" i="1" dirty="0">
                <a:solidFill>
                  <a:srgbClr val="FF2FED"/>
                </a:solidFill>
                <a:latin typeface="Calibri"/>
                <a:cs typeface="Calibri"/>
              </a:rPr>
              <a:t>connection</a:t>
            </a:r>
            <a:r>
              <a:rPr sz="2400" i="1" spc="-10" dirty="0">
                <a:solidFill>
                  <a:srgbClr val="FF2FED"/>
                </a:solidFill>
                <a:latin typeface="Calibri"/>
                <a:cs typeface="Calibri"/>
              </a:rPr>
              <a:t> </a:t>
            </a:r>
            <a:r>
              <a:rPr sz="2400" i="1" dirty="0">
                <a:solidFill>
                  <a:srgbClr val="FF2FED"/>
                </a:solidFill>
                <a:latin typeface="Calibri"/>
                <a:cs typeface="Calibri"/>
              </a:rPr>
              <a:t>to</a:t>
            </a:r>
            <a:r>
              <a:rPr sz="2400" i="1" spc="-75" dirty="0">
                <a:solidFill>
                  <a:srgbClr val="FF2FED"/>
                </a:solidFill>
                <a:latin typeface="Calibri"/>
                <a:cs typeface="Calibri"/>
              </a:rPr>
              <a:t> </a:t>
            </a:r>
            <a:r>
              <a:rPr sz="2400" i="1" dirty="0">
                <a:solidFill>
                  <a:srgbClr val="FF2FED"/>
                </a:solidFill>
                <a:latin typeface="Calibri"/>
                <a:cs typeface="Calibri"/>
              </a:rPr>
              <a:t>the</a:t>
            </a:r>
            <a:r>
              <a:rPr sz="2400" i="1" spc="-65" dirty="0">
                <a:solidFill>
                  <a:srgbClr val="FF2FED"/>
                </a:solidFill>
                <a:latin typeface="Calibri"/>
                <a:cs typeface="Calibri"/>
              </a:rPr>
              <a:t> </a:t>
            </a:r>
            <a:r>
              <a:rPr sz="2400" i="1" dirty="0">
                <a:solidFill>
                  <a:srgbClr val="FF2FED"/>
                </a:solidFill>
                <a:latin typeface="Calibri"/>
                <a:cs typeface="Calibri"/>
              </a:rPr>
              <a:t>encoder</a:t>
            </a:r>
            <a:r>
              <a:rPr sz="2400" i="1" spc="-60" dirty="0">
                <a:solidFill>
                  <a:srgbClr val="FF2FED"/>
                </a:solidFill>
                <a:latin typeface="Calibri"/>
                <a:cs typeface="Calibri"/>
              </a:rPr>
              <a:t> </a:t>
            </a:r>
            <a:r>
              <a:rPr sz="2400" dirty="0">
                <a:latin typeface="Calibri"/>
                <a:cs typeface="Calibri"/>
              </a:rPr>
              <a:t>to</a:t>
            </a:r>
            <a:r>
              <a:rPr sz="2400" spc="-60" dirty="0">
                <a:latin typeface="Calibri"/>
                <a:cs typeface="Calibri"/>
              </a:rPr>
              <a:t> </a:t>
            </a:r>
            <a:r>
              <a:rPr sz="2400" i="1" spc="-10" dirty="0">
                <a:solidFill>
                  <a:srgbClr val="FF2FED"/>
                </a:solidFill>
                <a:latin typeface="Calibri"/>
                <a:cs typeface="Calibri"/>
              </a:rPr>
              <a:t>focus </a:t>
            </a:r>
            <a:r>
              <a:rPr sz="2400" i="1" dirty="0">
                <a:solidFill>
                  <a:srgbClr val="FF2FED"/>
                </a:solidFill>
                <a:latin typeface="Calibri"/>
                <a:cs typeface="Calibri"/>
              </a:rPr>
              <a:t>on</a:t>
            </a:r>
            <a:r>
              <a:rPr sz="2400" i="1" spc="-80" dirty="0">
                <a:solidFill>
                  <a:srgbClr val="FF2FED"/>
                </a:solidFill>
                <a:latin typeface="Calibri"/>
                <a:cs typeface="Calibri"/>
              </a:rPr>
              <a:t> </a:t>
            </a:r>
            <a:r>
              <a:rPr sz="2400" i="1" dirty="0">
                <a:solidFill>
                  <a:srgbClr val="FF2FED"/>
                </a:solidFill>
                <a:latin typeface="Calibri"/>
                <a:cs typeface="Calibri"/>
              </a:rPr>
              <a:t>a</a:t>
            </a:r>
            <a:r>
              <a:rPr sz="2400" i="1" spc="-10" dirty="0">
                <a:solidFill>
                  <a:srgbClr val="FF2FED"/>
                </a:solidFill>
                <a:latin typeface="Calibri"/>
                <a:cs typeface="Calibri"/>
              </a:rPr>
              <a:t> </a:t>
            </a:r>
            <a:r>
              <a:rPr sz="2400" i="1" dirty="0">
                <a:solidFill>
                  <a:srgbClr val="FF2FED"/>
                </a:solidFill>
                <a:latin typeface="Calibri"/>
                <a:cs typeface="Calibri"/>
              </a:rPr>
              <a:t>particular</a:t>
            </a:r>
            <a:r>
              <a:rPr sz="2400" i="1" spc="-50" dirty="0">
                <a:solidFill>
                  <a:srgbClr val="FF2FED"/>
                </a:solidFill>
                <a:latin typeface="Calibri"/>
                <a:cs typeface="Calibri"/>
              </a:rPr>
              <a:t> </a:t>
            </a:r>
            <a:r>
              <a:rPr sz="2400" i="1" dirty="0">
                <a:solidFill>
                  <a:srgbClr val="FF2FED"/>
                </a:solidFill>
                <a:latin typeface="Calibri"/>
                <a:cs typeface="Calibri"/>
              </a:rPr>
              <a:t>part</a:t>
            </a:r>
            <a:r>
              <a:rPr sz="2400" i="1" spc="-85" dirty="0">
                <a:solidFill>
                  <a:srgbClr val="FF2FED"/>
                </a:solidFill>
                <a:latin typeface="Calibri"/>
                <a:cs typeface="Calibri"/>
              </a:rPr>
              <a:t> </a:t>
            </a:r>
            <a:r>
              <a:rPr sz="2400" dirty="0">
                <a:latin typeface="Calibri"/>
                <a:cs typeface="Calibri"/>
              </a:rPr>
              <a:t>of</a:t>
            </a:r>
            <a:r>
              <a:rPr sz="2400" spc="-30"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source</a:t>
            </a:r>
            <a:r>
              <a:rPr sz="2400" spc="20" dirty="0">
                <a:latin typeface="Calibri"/>
                <a:cs typeface="Calibri"/>
              </a:rPr>
              <a:t> </a:t>
            </a:r>
            <a:r>
              <a:rPr sz="2400" spc="-10" dirty="0">
                <a:latin typeface="Calibri"/>
                <a:cs typeface="Calibri"/>
              </a:rPr>
              <a:t>sequence</a:t>
            </a:r>
            <a:endParaRPr sz="2400" dirty="0">
              <a:latin typeface="Calibri"/>
              <a:cs typeface="Calibri"/>
            </a:endParaRPr>
          </a:p>
        </p:txBody>
      </p:sp>
      <p:sp>
        <p:nvSpPr>
          <p:cNvPr id="4" name="object 4"/>
          <p:cNvSpPr txBox="1"/>
          <p:nvPr/>
        </p:nvSpPr>
        <p:spPr>
          <a:xfrm>
            <a:off x="485457" y="5039423"/>
            <a:ext cx="10333355" cy="391795"/>
          </a:xfrm>
          <a:prstGeom prst="rect">
            <a:avLst/>
          </a:prstGeom>
        </p:spPr>
        <p:txBody>
          <a:bodyPr vert="horz" wrap="square" lIns="0" tIns="12700" rIns="0" bIns="0" rtlCol="0">
            <a:spAutoFit/>
          </a:bodyPr>
          <a:lstStyle/>
          <a:p>
            <a:pPr marL="355600" indent="-342900">
              <a:lnSpc>
                <a:spcPct val="100000"/>
              </a:lnSpc>
              <a:spcBef>
                <a:spcPts val="100"/>
              </a:spcBef>
              <a:buClr>
                <a:srgbClr val="8B1515"/>
              </a:buClr>
              <a:buFont typeface="Times New Roman"/>
              <a:buChar char="•"/>
              <a:tabLst>
                <a:tab pos="355600" algn="l"/>
              </a:tabLst>
            </a:pPr>
            <a:r>
              <a:rPr sz="2400" dirty="0">
                <a:latin typeface="Calibri"/>
                <a:cs typeface="Calibri"/>
              </a:rPr>
              <a:t>First,</a:t>
            </a:r>
            <a:r>
              <a:rPr sz="2400" spc="15" dirty="0">
                <a:latin typeface="Calibri"/>
                <a:cs typeface="Calibri"/>
              </a:rPr>
              <a:t> </a:t>
            </a:r>
            <a:r>
              <a:rPr sz="2400" dirty="0">
                <a:latin typeface="Calibri"/>
                <a:cs typeface="Calibri"/>
              </a:rPr>
              <a:t>we</a:t>
            </a:r>
            <a:r>
              <a:rPr sz="2400" spc="20" dirty="0">
                <a:latin typeface="Calibri"/>
                <a:cs typeface="Calibri"/>
              </a:rPr>
              <a:t> </a:t>
            </a:r>
            <a:r>
              <a:rPr sz="2400" dirty="0">
                <a:latin typeface="Calibri"/>
                <a:cs typeface="Calibri"/>
              </a:rPr>
              <a:t>will</a:t>
            </a:r>
            <a:r>
              <a:rPr sz="2400" spc="-5" dirty="0">
                <a:latin typeface="Calibri"/>
                <a:cs typeface="Calibri"/>
              </a:rPr>
              <a:t> </a:t>
            </a:r>
            <a:r>
              <a:rPr sz="2400" dirty="0">
                <a:latin typeface="Calibri"/>
                <a:cs typeface="Calibri"/>
              </a:rPr>
              <a:t>show</a:t>
            </a:r>
            <a:r>
              <a:rPr sz="2400" spc="-45" dirty="0">
                <a:latin typeface="Calibri"/>
                <a:cs typeface="Calibri"/>
              </a:rPr>
              <a:t> </a:t>
            </a:r>
            <a:r>
              <a:rPr sz="2400" dirty="0">
                <a:latin typeface="Calibri"/>
                <a:cs typeface="Calibri"/>
              </a:rPr>
              <a:t>via</a:t>
            </a:r>
            <a:r>
              <a:rPr sz="2400" spc="-70" dirty="0">
                <a:latin typeface="Calibri"/>
                <a:cs typeface="Calibri"/>
              </a:rPr>
              <a:t> </a:t>
            </a:r>
            <a:r>
              <a:rPr sz="2400" dirty="0">
                <a:latin typeface="Calibri"/>
                <a:cs typeface="Calibri"/>
              </a:rPr>
              <a:t>diagram</a:t>
            </a:r>
            <a:r>
              <a:rPr sz="2400" spc="-25" dirty="0">
                <a:latin typeface="Calibri"/>
                <a:cs typeface="Calibri"/>
              </a:rPr>
              <a:t> </a:t>
            </a:r>
            <a:r>
              <a:rPr sz="2400" dirty="0">
                <a:latin typeface="Calibri"/>
                <a:cs typeface="Calibri"/>
              </a:rPr>
              <a:t>(no</a:t>
            </a:r>
            <a:r>
              <a:rPr sz="2400" spc="-45" dirty="0">
                <a:latin typeface="Calibri"/>
                <a:cs typeface="Calibri"/>
              </a:rPr>
              <a:t> </a:t>
            </a:r>
            <a:r>
              <a:rPr sz="2400" dirty="0">
                <a:latin typeface="Calibri"/>
                <a:cs typeface="Calibri"/>
              </a:rPr>
              <a:t>equations),</a:t>
            </a:r>
            <a:r>
              <a:rPr sz="2400" spc="-50" dirty="0">
                <a:latin typeface="Calibri"/>
                <a:cs typeface="Calibri"/>
              </a:rPr>
              <a:t> </a:t>
            </a:r>
            <a:r>
              <a:rPr sz="2400" dirty="0">
                <a:latin typeface="Calibri"/>
                <a:cs typeface="Calibri"/>
              </a:rPr>
              <a:t>then</a:t>
            </a:r>
            <a:r>
              <a:rPr sz="2400" spc="-40" dirty="0">
                <a:latin typeface="Calibri"/>
                <a:cs typeface="Calibri"/>
              </a:rPr>
              <a:t> </a:t>
            </a:r>
            <a:r>
              <a:rPr sz="2400" dirty="0">
                <a:latin typeface="Calibri"/>
                <a:cs typeface="Calibri"/>
              </a:rPr>
              <a:t>we</a:t>
            </a:r>
            <a:r>
              <a:rPr sz="2400" spc="-45" dirty="0">
                <a:latin typeface="Calibri"/>
                <a:cs typeface="Calibri"/>
              </a:rPr>
              <a:t> </a:t>
            </a:r>
            <a:r>
              <a:rPr sz="2400" dirty="0">
                <a:latin typeface="Calibri"/>
                <a:cs typeface="Calibri"/>
              </a:rPr>
              <a:t>will</a:t>
            </a:r>
            <a:r>
              <a:rPr sz="2400" spc="-5" dirty="0">
                <a:latin typeface="Calibri"/>
                <a:cs typeface="Calibri"/>
              </a:rPr>
              <a:t> </a:t>
            </a:r>
            <a:r>
              <a:rPr sz="2400" dirty="0">
                <a:latin typeface="Calibri"/>
                <a:cs typeface="Calibri"/>
              </a:rPr>
              <a:t>show</a:t>
            </a:r>
            <a:r>
              <a:rPr sz="2400" spc="-45" dirty="0">
                <a:latin typeface="Calibri"/>
                <a:cs typeface="Calibri"/>
              </a:rPr>
              <a:t> </a:t>
            </a:r>
            <a:r>
              <a:rPr sz="2400" dirty="0">
                <a:latin typeface="Calibri"/>
                <a:cs typeface="Calibri"/>
              </a:rPr>
              <a:t>with</a:t>
            </a:r>
            <a:r>
              <a:rPr sz="2400" spc="-40" dirty="0">
                <a:latin typeface="Calibri"/>
                <a:cs typeface="Calibri"/>
              </a:rPr>
              <a:t> </a:t>
            </a:r>
            <a:r>
              <a:rPr sz="2400" spc="-10" dirty="0">
                <a:latin typeface="Calibri"/>
                <a:cs typeface="Calibri"/>
              </a:rPr>
              <a:t>equations</a:t>
            </a:r>
            <a:endParaRPr sz="2400" dirty="0">
              <a:latin typeface="Calibri"/>
              <a:cs typeface="Calibri"/>
            </a:endParaRPr>
          </a:p>
        </p:txBody>
      </p:sp>
      <p:pic>
        <p:nvPicPr>
          <p:cNvPr id="5" name="object 5"/>
          <p:cNvPicPr/>
          <p:nvPr/>
        </p:nvPicPr>
        <p:blipFill>
          <a:blip r:embed="rId3" cstate="print"/>
          <a:stretch>
            <a:fillRect/>
          </a:stretch>
        </p:blipFill>
        <p:spPr>
          <a:xfrm>
            <a:off x="5038522" y="3237846"/>
            <a:ext cx="1965420" cy="1513858"/>
          </a:xfrm>
          <a:prstGeom prst="rect">
            <a:avLst/>
          </a:prstGeom>
        </p:spPr>
      </p:pic>
      <p:sp>
        <p:nvSpPr>
          <p:cNvPr id="6" name="object 6"/>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11</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0069"/>
            <a:ext cx="10515600" cy="1535676"/>
          </a:xfrm>
          <a:prstGeom prst="rect">
            <a:avLst/>
          </a:prstGeom>
        </p:spPr>
        <p:txBody>
          <a:bodyPr vert="horz" wrap="square" lIns="0" tIns="179704" rIns="0" bIns="0" rtlCol="0">
            <a:spAutoFit/>
          </a:bodyPr>
          <a:lstStyle/>
          <a:p>
            <a:pPr marL="12700">
              <a:lnSpc>
                <a:spcPct val="100000"/>
              </a:lnSpc>
              <a:spcBef>
                <a:spcPts val="130"/>
              </a:spcBef>
            </a:pPr>
            <a:r>
              <a:rPr dirty="0"/>
              <a:t>The</a:t>
            </a:r>
            <a:r>
              <a:rPr spc="-60" dirty="0"/>
              <a:t> </a:t>
            </a:r>
            <a:r>
              <a:rPr dirty="0"/>
              <a:t>starting</a:t>
            </a:r>
            <a:r>
              <a:rPr spc="-35" dirty="0"/>
              <a:t> </a:t>
            </a:r>
            <a:r>
              <a:rPr dirty="0"/>
              <a:t>point:</a:t>
            </a:r>
            <a:r>
              <a:rPr spc="10" dirty="0"/>
              <a:t> </a:t>
            </a:r>
            <a:r>
              <a:rPr spc="-20" dirty="0"/>
              <a:t>mean-</a:t>
            </a:r>
            <a:r>
              <a:rPr dirty="0"/>
              <a:t>pooling</a:t>
            </a:r>
            <a:r>
              <a:rPr spc="-35" dirty="0"/>
              <a:t> </a:t>
            </a:r>
            <a:r>
              <a:rPr dirty="0"/>
              <a:t>for</a:t>
            </a:r>
            <a:r>
              <a:rPr spc="-25" dirty="0"/>
              <a:t> </a:t>
            </a:r>
            <a:r>
              <a:rPr spc="-20" dirty="0"/>
              <a:t>RNNs</a:t>
            </a:r>
            <a:br>
              <a:rPr lang="en-US" spc="-20" dirty="0"/>
            </a:br>
            <a:endParaRPr spc="-20" dirty="0"/>
          </a:p>
        </p:txBody>
      </p:sp>
      <p:sp>
        <p:nvSpPr>
          <p:cNvPr id="3" name="object 3"/>
          <p:cNvSpPr txBox="1"/>
          <p:nvPr/>
        </p:nvSpPr>
        <p:spPr>
          <a:xfrm>
            <a:off x="485457" y="5211127"/>
            <a:ext cx="11118850" cy="994410"/>
          </a:xfrm>
          <a:prstGeom prst="rect">
            <a:avLst/>
          </a:prstGeom>
        </p:spPr>
        <p:txBody>
          <a:bodyPr vert="horz" wrap="square" lIns="0" tIns="15875" rIns="0" bIns="0" rtlCol="0">
            <a:spAutoFit/>
          </a:bodyPr>
          <a:lstStyle/>
          <a:p>
            <a:pPr marL="2288540">
              <a:lnSpc>
                <a:spcPct val="100000"/>
              </a:lnSpc>
              <a:spcBef>
                <a:spcPts val="125"/>
              </a:spcBef>
              <a:tabLst>
                <a:tab pos="3450590" algn="l"/>
                <a:tab pos="4020185" algn="l"/>
                <a:tab pos="5097145" algn="l"/>
                <a:tab pos="5895340" algn="l"/>
                <a:tab pos="7000240" algn="l"/>
                <a:tab pos="7819390" algn="l"/>
              </a:tabLst>
            </a:pPr>
            <a:r>
              <a:rPr sz="1550" i="1" spc="-10" dirty="0">
                <a:latin typeface="Calibri"/>
                <a:cs typeface="Calibri"/>
              </a:rPr>
              <a:t>overall</a:t>
            </a:r>
            <a:r>
              <a:rPr sz="1550" i="1" dirty="0">
                <a:latin typeface="Calibri"/>
                <a:cs typeface="Calibri"/>
              </a:rPr>
              <a:t>	</a:t>
            </a:r>
            <a:r>
              <a:rPr sz="1550" i="1" spc="-50" dirty="0">
                <a:latin typeface="Calibri"/>
                <a:cs typeface="Calibri"/>
              </a:rPr>
              <a:t>I</a:t>
            </a:r>
            <a:r>
              <a:rPr sz="1550" i="1" dirty="0">
                <a:latin typeface="Calibri"/>
                <a:cs typeface="Calibri"/>
              </a:rPr>
              <a:t>	</a:t>
            </a:r>
            <a:r>
              <a:rPr sz="1550" i="1" spc="-10" dirty="0">
                <a:latin typeface="Calibri"/>
                <a:cs typeface="Calibri"/>
              </a:rPr>
              <a:t>enjoyed</a:t>
            </a:r>
            <a:r>
              <a:rPr sz="1550" i="1" dirty="0">
                <a:latin typeface="Calibri"/>
                <a:cs typeface="Calibri"/>
              </a:rPr>
              <a:t>	</a:t>
            </a:r>
            <a:r>
              <a:rPr sz="2325" i="1" spc="-37" baseline="1792" dirty="0">
                <a:latin typeface="Calibri"/>
                <a:cs typeface="Calibri"/>
              </a:rPr>
              <a:t>the</a:t>
            </a:r>
            <a:r>
              <a:rPr sz="2325" i="1" baseline="1792" dirty="0">
                <a:latin typeface="Calibri"/>
                <a:cs typeface="Calibri"/>
              </a:rPr>
              <a:t>	</a:t>
            </a:r>
            <a:r>
              <a:rPr sz="2325" i="1" spc="-15" baseline="1792" dirty="0">
                <a:latin typeface="Calibri"/>
                <a:cs typeface="Calibri"/>
              </a:rPr>
              <a:t>movie</a:t>
            </a:r>
            <a:r>
              <a:rPr sz="2325" i="1" baseline="1792" dirty="0">
                <a:latin typeface="Calibri"/>
                <a:cs typeface="Calibri"/>
              </a:rPr>
              <a:t>	</a:t>
            </a:r>
            <a:r>
              <a:rPr sz="2325" i="1" spc="-75" baseline="1792" dirty="0">
                <a:latin typeface="Calibri"/>
                <a:cs typeface="Calibri"/>
              </a:rPr>
              <a:t>a</a:t>
            </a:r>
            <a:r>
              <a:rPr sz="2325" i="1" baseline="1792" dirty="0">
                <a:latin typeface="Calibri"/>
                <a:cs typeface="Calibri"/>
              </a:rPr>
              <a:t>	</a:t>
            </a:r>
            <a:r>
              <a:rPr sz="2325" i="1" spc="-37" baseline="1792" dirty="0">
                <a:latin typeface="Calibri"/>
                <a:cs typeface="Calibri"/>
              </a:rPr>
              <a:t>lot</a:t>
            </a:r>
            <a:endParaRPr sz="2325" baseline="1792" dirty="0">
              <a:latin typeface="Calibri"/>
              <a:cs typeface="Calibri"/>
            </a:endParaRPr>
          </a:p>
          <a:p>
            <a:pPr>
              <a:lnSpc>
                <a:spcPct val="100000"/>
              </a:lnSpc>
              <a:spcBef>
                <a:spcPts val="965"/>
              </a:spcBef>
            </a:pPr>
            <a:endParaRPr sz="1550" dirty="0">
              <a:latin typeface="Calibri"/>
              <a:cs typeface="Calibri"/>
            </a:endParaRPr>
          </a:p>
          <a:p>
            <a:pPr marL="355600" indent="-342900">
              <a:lnSpc>
                <a:spcPct val="100000"/>
              </a:lnSpc>
              <a:buClr>
                <a:srgbClr val="8B1515"/>
              </a:buClr>
              <a:buFont typeface="Times New Roman"/>
              <a:buChar char="•"/>
              <a:tabLst>
                <a:tab pos="355600" algn="l"/>
              </a:tabLst>
            </a:pPr>
            <a:r>
              <a:rPr sz="2400" dirty="0">
                <a:latin typeface="Calibri"/>
                <a:cs typeface="Calibri"/>
              </a:rPr>
              <a:t>Starting</a:t>
            </a:r>
            <a:r>
              <a:rPr sz="2400" spc="-55" dirty="0">
                <a:latin typeface="Calibri"/>
                <a:cs typeface="Calibri"/>
              </a:rPr>
              <a:t> </a:t>
            </a:r>
            <a:r>
              <a:rPr sz="2400" dirty="0">
                <a:latin typeface="Calibri"/>
                <a:cs typeface="Calibri"/>
              </a:rPr>
              <a:t>point:</a:t>
            </a:r>
            <a:r>
              <a:rPr sz="2400" spc="-20" dirty="0">
                <a:latin typeface="Calibri"/>
                <a:cs typeface="Calibri"/>
              </a:rPr>
              <a:t> </a:t>
            </a:r>
            <a:r>
              <a:rPr sz="2400" dirty="0">
                <a:latin typeface="Calibri"/>
                <a:cs typeface="Calibri"/>
              </a:rPr>
              <a:t>a</a:t>
            </a:r>
            <a:r>
              <a:rPr sz="2400" spc="-45" dirty="0">
                <a:latin typeface="Calibri"/>
                <a:cs typeface="Calibri"/>
              </a:rPr>
              <a:t> </a:t>
            </a:r>
            <a:r>
              <a:rPr sz="2400" i="1" dirty="0">
                <a:latin typeface="Calibri"/>
                <a:cs typeface="Calibri"/>
              </a:rPr>
              <a:t>very</a:t>
            </a:r>
            <a:r>
              <a:rPr sz="2400" i="1" spc="-50" dirty="0">
                <a:latin typeface="Calibri"/>
                <a:cs typeface="Calibri"/>
              </a:rPr>
              <a:t> </a:t>
            </a:r>
            <a:r>
              <a:rPr sz="2400" dirty="0">
                <a:latin typeface="Calibri"/>
                <a:cs typeface="Calibri"/>
              </a:rPr>
              <a:t>basic</a:t>
            </a:r>
            <a:r>
              <a:rPr sz="2400" spc="-20" dirty="0">
                <a:latin typeface="Calibri"/>
                <a:cs typeface="Calibri"/>
              </a:rPr>
              <a:t> </a:t>
            </a:r>
            <a:r>
              <a:rPr sz="2400" dirty="0">
                <a:latin typeface="Calibri"/>
                <a:cs typeface="Calibri"/>
              </a:rPr>
              <a:t>way</a:t>
            </a:r>
            <a:r>
              <a:rPr sz="2400" spc="-30" dirty="0">
                <a:latin typeface="Calibri"/>
                <a:cs typeface="Calibri"/>
              </a:rPr>
              <a:t> </a:t>
            </a:r>
            <a:r>
              <a:rPr sz="2400" dirty="0">
                <a:latin typeface="Calibri"/>
                <a:cs typeface="Calibri"/>
              </a:rPr>
              <a:t>of</a:t>
            </a:r>
            <a:r>
              <a:rPr sz="2400" spc="-35" dirty="0">
                <a:latin typeface="Calibri"/>
                <a:cs typeface="Calibri"/>
              </a:rPr>
              <a:t> </a:t>
            </a:r>
            <a:r>
              <a:rPr sz="2400" dirty="0">
                <a:latin typeface="Calibri"/>
                <a:cs typeface="Calibri"/>
              </a:rPr>
              <a:t>‘passing</a:t>
            </a:r>
            <a:r>
              <a:rPr sz="2400" spc="-55" dirty="0">
                <a:latin typeface="Calibri"/>
                <a:cs typeface="Calibri"/>
              </a:rPr>
              <a:t> </a:t>
            </a:r>
            <a:r>
              <a:rPr sz="2400" dirty="0">
                <a:latin typeface="Calibri"/>
                <a:cs typeface="Calibri"/>
              </a:rPr>
              <a:t>information</a:t>
            </a:r>
            <a:r>
              <a:rPr sz="2400" spc="-45" dirty="0">
                <a:latin typeface="Calibri"/>
                <a:cs typeface="Calibri"/>
              </a:rPr>
              <a:t> </a:t>
            </a:r>
            <a:r>
              <a:rPr sz="2400" dirty="0">
                <a:latin typeface="Calibri"/>
                <a:cs typeface="Calibri"/>
              </a:rPr>
              <a:t>from</a:t>
            </a:r>
            <a:r>
              <a:rPr sz="2400" spc="-15" dirty="0">
                <a:latin typeface="Calibri"/>
                <a:cs typeface="Calibri"/>
              </a:rPr>
              <a:t> </a:t>
            </a:r>
            <a:r>
              <a:rPr sz="2400" dirty="0">
                <a:latin typeface="Calibri"/>
                <a:cs typeface="Calibri"/>
              </a:rPr>
              <a:t>the</a:t>
            </a:r>
            <a:r>
              <a:rPr sz="2400" spc="-50" dirty="0">
                <a:latin typeface="Calibri"/>
                <a:cs typeface="Calibri"/>
              </a:rPr>
              <a:t> </a:t>
            </a:r>
            <a:r>
              <a:rPr sz="2400" dirty="0">
                <a:latin typeface="Calibri"/>
                <a:cs typeface="Calibri"/>
              </a:rPr>
              <a:t>encoder’</a:t>
            </a:r>
            <a:r>
              <a:rPr sz="2400" spc="-50" dirty="0">
                <a:latin typeface="Calibri"/>
                <a:cs typeface="Calibri"/>
              </a:rPr>
              <a:t> </a:t>
            </a:r>
            <a:r>
              <a:rPr sz="2400" dirty="0">
                <a:latin typeface="Calibri"/>
                <a:cs typeface="Calibri"/>
              </a:rPr>
              <a:t>is</a:t>
            </a:r>
            <a:r>
              <a:rPr sz="2400" spc="-90" dirty="0">
                <a:latin typeface="Calibri"/>
                <a:cs typeface="Calibri"/>
              </a:rPr>
              <a:t> </a:t>
            </a:r>
            <a:r>
              <a:rPr sz="2400" dirty="0">
                <a:latin typeface="Calibri"/>
                <a:cs typeface="Calibri"/>
              </a:rPr>
              <a:t>to</a:t>
            </a:r>
            <a:r>
              <a:rPr sz="2400" spc="40" dirty="0">
                <a:latin typeface="Calibri"/>
                <a:cs typeface="Calibri"/>
              </a:rPr>
              <a:t> </a:t>
            </a:r>
            <a:r>
              <a:rPr sz="2400" i="1" spc="-10" dirty="0">
                <a:latin typeface="Calibri"/>
                <a:cs typeface="Calibri"/>
              </a:rPr>
              <a:t>average</a:t>
            </a:r>
            <a:endParaRPr sz="2400" dirty="0">
              <a:latin typeface="Calibri"/>
              <a:cs typeface="Calibri"/>
            </a:endParaRPr>
          </a:p>
        </p:txBody>
      </p:sp>
      <p:pic>
        <p:nvPicPr>
          <p:cNvPr id="4" name="object 4"/>
          <p:cNvPicPr/>
          <p:nvPr/>
        </p:nvPicPr>
        <p:blipFill>
          <a:blip r:embed="rId3" cstate="print"/>
          <a:stretch>
            <a:fillRect/>
          </a:stretch>
        </p:blipFill>
        <p:spPr>
          <a:xfrm>
            <a:off x="2876547" y="3828031"/>
            <a:ext cx="5686430" cy="1361950"/>
          </a:xfrm>
          <a:prstGeom prst="rect">
            <a:avLst/>
          </a:prstGeom>
        </p:spPr>
      </p:pic>
      <p:sp>
        <p:nvSpPr>
          <p:cNvPr id="5" name="object 5"/>
          <p:cNvSpPr txBox="1"/>
          <p:nvPr/>
        </p:nvSpPr>
        <p:spPr>
          <a:xfrm>
            <a:off x="5340984" y="1401381"/>
            <a:ext cx="768985" cy="30035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AF50"/>
                </a:solidFill>
                <a:latin typeface="Calibri"/>
                <a:cs typeface="Calibri"/>
              </a:rPr>
              <a:t>positive</a:t>
            </a:r>
            <a:endParaRPr sz="1800">
              <a:latin typeface="Calibri"/>
              <a:cs typeface="Calibri"/>
            </a:endParaRPr>
          </a:p>
        </p:txBody>
      </p:sp>
      <p:grpSp>
        <p:nvGrpSpPr>
          <p:cNvPr id="6" name="object 6"/>
          <p:cNvGrpSpPr/>
          <p:nvPr/>
        </p:nvGrpSpPr>
        <p:grpSpPr>
          <a:xfrm>
            <a:off x="5562600" y="2104517"/>
            <a:ext cx="323850" cy="914400"/>
            <a:chOff x="5562600" y="2104517"/>
            <a:chExt cx="323850" cy="914400"/>
          </a:xfrm>
        </p:grpSpPr>
        <p:pic>
          <p:nvPicPr>
            <p:cNvPr id="7" name="object 7"/>
            <p:cNvPicPr/>
            <p:nvPr/>
          </p:nvPicPr>
          <p:blipFill>
            <a:blip r:embed="rId4" cstate="print"/>
            <a:stretch>
              <a:fillRect/>
            </a:stretch>
          </p:blipFill>
          <p:spPr>
            <a:xfrm>
              <a:off x="5657847" y="2190112"/>
              <a:ext cx="142880" cy="142880"/>
            </a:xfrm>
            <a:prstGeom prst="rect">
              <a:avLst/>
            </a:prstGeom>
          </p:spPr>
        </p:pic>
        <p:pic>
          <p:nvPicPr>
            <p:cNvPr id="8" name="object 8"/>
            <p:cNvPicPr/>
            <p:nvPr/>
          </p:nvPicPr>
          <p:blipFill>
            <a:blip r:embed="rId5" cstate="print"/>
            <a:stretch>
              <a:fillRect/>
            </a:stretch>
          </p:blipFill>
          <p:spPr>
            <a:xfrm>
              <a:off x="5657847" y="2380612"/>
              <a:ext cx="142880" cy="152405"/>
            </a:xfrm>
            <a:prstGeom prst="rect">
              <a:avLst/>
            </a:prstGeom>
          </p:spPr>
        </p:pic>
        <p:pic>
          <p:nvPicPr>
            <p:cNvPr id="9" name="object 9"/>
            <p:cNvPicPr/>
            <p:nvPr/>
          </p:nvPicPr>
          <p:blipFill>
            <a:blip r:embed="rId6" cstate="print"/>
            <a:stretch>
              <a:fillRect/>
            </a:stretch>
          </p:blipFill>
          <p:spPr>
            <a:xfrm>
              <a:off x="5657847" y="2571112"/>
              <a:ext cx="142880" cy="152278"/>
            </a:xfrm>
            <a:prstGeom prst="rect">
              <a:avLst/>
            </a:prstGeom>
          </p:spPr>
        </p:pic>
        <p:pic>
          <p:nvPicPr>
            <p:cNvPr id="10" name="object 10"/>
            <p:cNvPicPr/>
            <p:nvPr/>
          </p:nvPicPr>
          <p:blipFill>
            <a:blip r:embed="rId7" cstate="print"/>
            <a:stretch>
              <a:fillRect/>
            </a:stretch>
          </p:blipFill>
          <p:spPr>
            <a:xfrm>
              <a:off x="5657847" y="2771010"/>
              <a:ext cx="142880" cy="142880"/>
            </a:xfrm>
            <a:prstGeom prst="rect">
              <a:avLst/>
            </a:prstGeom>
          </p:spPr>
        </p:pic>
        <p:sp>
          <p:nvSpPr>
            <p:cNvPr id="11" name="object 11"/>
            <p:cNvSpPr/>
            <p:nvPr/>
          </p:nvSpPr>
          <p:spPr>
            <a:xfrm>
              <a:off x="5572125" y="2114042"/>
              <a:ext cx="304800" cy="895350"/>
            </a:xfrm>
            <a:custGeom>
              <a:avLst/>
              <a:gdLst/>
              <a:ahLst/>
              <a:cxnLst/>
              <a:rect l="l" t="t" r="r" b="b"/>
              <a:pathLst>
                <a:path w="304800" h="895350">
                  <a:moveTo>
                    <a:pt x="254000" y="0"/>
                  </a:moveTo>
                  <a:lnTo>
                    <a:pt x="273778" y="3990"/>
                  </a:lnTo>
                  <a:lnTo>
                    <a:pt x="289925" y="14874"/>
                  </a:lnTo>
                  <a:lnTo>
                    <a:pt x="300809" y="31021"/>
                  </a:lnTo>
                  <a:lnTo>
                    <a:pt x="304800" y="50800"/>
                  </a:lnTo>
                  <a:lnTo>
                    <a:pt x="304800" y="844296"/>
                  </a:lnTo>
                  <a:lnTo>
                    <a:pt x="300809" y="864074"/>
                  </a:lnTo>
                  <a:lnTo>
                    <a:pt x="289925" y="880221"/>
                  </a:lnTo>
                  <a:lnTo>
                    <a:pt x="273778" y="891105"/>
                  </a:lnTo>
                  <a:lnTo>
                    <a:pt x="254000" y="895096"/>
                  </a:lnTo>
                  <a:lnTo>
                    <a:pt x="50800" y="895096"/>
                  </a:lnTo>
                  <a:lnTo>
                    <a:pt x="31021" y="891105"/>
                  </a:lnTo>
                  <a:lnTo>
                    <a:pt x="14874" y="880221"/>
                  </a:lnTo>
                  <a:lnTo>
                    <a:pt x="3990" y="864074"/>
                  </a:lnTo>
                  <a:lnTo>
                    <a:pt x="0" y="844296"/>
                  </a:lnTo>
                  <a:lnTo>
                    <a:pt x="0" y="50800"/>
                  </a:lnTo>
                  <a:lnTo>
                    <a:pt x="3990" y="31021"/>
                  </a:lnTo>
                  <a:lnTo>
                    <a:pt x="14874" y="14874"/>
                  </a:lnTo>
                  <a:lnTo>
                    <a:pt x="31021" y="3990"/>
                  </a:lnTo>
                  <a:lnTo>
                    <a:pt x="50800" y="0"/>
                  </a:lnTo>
                  <a:lnTo>
                    <a:pt x="254000" y="0"/>
                  </a:lnTo>
                  <a:close/>
                </a:path>
              </a:pathLst>
            </a:custGeom>
            <a:ln w="19055">
              <a:solidFill>
                <a:srgbClr val="6F2F9F"/>
              </a:solidFill>
            </a:ln>
          </p:spPr>
          <p:txBody>
            <a:bodyPr wrap="square" lIns="0" tIns="0" rIns="0" bIns="0" rtlCol="0"/>
            <a:lstStyle/>
            <a:p>
              <a:endParaRPr/>
            </a:p>
          </p:txBody>
        </p:sp>
      </p:grpSp>
      <p:sp>
        <p:nvSpPr>
          <p:cNvPr id="12" name="object 12"/>
          <p:cNvSpPr txBox="1"/>
          <p:nvPr/>
        </p:nvSpPr>
        <p:spPr>
          <a:xfrm>
            <a:off x="4214876" y="2372359"/>
            <a:ext cx="882015" cy="576580"/>
          </a:xfrm>
          <a:prstGeom prst="rect">
            <a:avLst/>
          </a:prstGeom>
        </p:spPr>
        <p:txBody>
          <a:bodyPr vert="horz" wrap="square" lIns="0" tIns="10160" rIns="0" bIns="0" rtlCol="0">
            <a:spAutoFit/>
          </a:bodyPr>
          <a:lstStyle/>
          <a:p>
            <a:pPr marL="14604" marR="5080" indent="-2540">
              <a:lnSpc>
                <a:spcPct val="100800"/>
              </a:lnSpc>
              <a:spcBef>
                <a:spcPts val="80"/>
              </a:spcBef>
            </a:pPr>
            <a:r>
              <a:rPr sz="1800" spc="-10" dirty="0">
                <a:solidFill>
                  <a:srgbClr val="6F2F9F"/>
                </a:solidFill>
                <a:latin typeface="Calibri"/>
                <a:cs typeface="Calibri"/>
              </a:rPr>
              <a:t>Sentence encoding</a:t>
            </a:r>
            <a:endParaRPr sz="1800">
              <a:latin typeface="Calibri"/>
              <a:cs typeface="Calibri"/>
            </a:endParaRPr>
          </a:p>
        </p:txBody>
      </p:sp>
      <p:sp>
        <p:nvSpPr>
          <p:cNvPr id="13" name="object 13"/>
          <p:cNvSpPr/>
          <p:nvPr/>
        </p:nvSpPr>
        <p:spPr>
          <a:xfrm>
            <a:off x="3035681" y="1666366"/>
            <a:ext cx="5364480" cy="2190115"/>
          </a:xfrm>
          <a:custGeom>
            <a:avLst/>
            <a:gdLst/>
            <a:ahLst/>
            <a:cxnLst/>
            <a:rect l="l" t="t" r="r" b="b"/>
            <a:pathLst>
              <a:path w="5364480" h="2190115">
                <a:moveTo>
                  <a:pt x="2753741" y="94869"/>
                </a:moveTo>
                <a:lnTo>
                  <a:pt x="2709405" y="18923"/>
                </a:lnTo>
                <a:lnTo>
                  <a:pt x="2698369" y="0"/>
                </a:lnTo>
                <a:lnTo>
                  <a:pt x="2642997" y="94869"/>
                </a:lnTo>
                <a:lnTo>
                  <a:pt x="2644521" y="100711"/>
                </a:lnTo>
                <a:lnTo>
                  <a:pt x="2653665" y="106045"/>
                </a:lnTo>
                <a:lnTo>
                  <a:pt x="2659507" y="104521"/>
                </a:lnTo>
                <a:lnTo>
                  <a:pt x="2688844" y="54229"/>
                </a:lnTo>
                <a:lnTo>
                  <a:pt x="2688844" y="447802"/>
                </a:lnTo>
                <a:lnTo>
                  <a:pt x="2707894" y="447802"/>
                </a:lnTo>
                <a:lnTo>
                  <a:pt x="2707894" y="54229"/>
                </a:lnTo>
                <a:lnTo>
                  <a:pt x="2737231" y="104521"/>
                </a:lnTo>
                <a:lnTo>
                  <a:pt x="2743073" y="106045"/>
                </a:lnTo>
                <a:lnTo>
                  <a:pt x="2752217" y="100711"/>
                </a:lnTo>
                <a:lnTo>
                  <a:pt x="2753741" y="94869"/>
                </a:lnTo>
                <a:close/>
              </a:path>
              <a:path w="5364480" h="2190115">
                <a:moveTo>
                  <a:pt x="5364480" y="2163318"/>
                </a:moveTo>
                <a:lnTo>
                  <a:pt x="2761513" y="1355318"/>
                </a:lnTo>
                <a:lnTo>
                  <a:pt x="2794635" y="1352296"/>
                </a:lnTo>
                <a:lnTo>
                  <a:pt x="2799842" y="1351915"/>
                </a:lnTo>
                <a:lnTo>
                  <a:pt x="2803779" y="1347216"/>
                </a:lnTo>
                <a:lnTo>
                  <a:pt x="2803334" y="1342771"/>
                </a:lnTo>
                <a:lnTo>
                  <a:pt x="2803271" y="1342136"/>
                </a:lnTo>
                <a:lnTo>
                  <a:pt x="2802763" y="1336802"/>
                </a:lnTo>
                <a:lnTo>
                  <a:pt x="2800921" y="1335227"/>
                </a:lnTo>
                <a:lnTo>
                  <a:pt x="2803271" y="1331468"/>
                </a:lnTo>
                <a:lnTo>
                  <a:pt x="2802128" y="1326388"/>
                </a:lnTo>
                <a:lnTo>
                  <a:pt x="2800985" y="1321181"/>
                </a:lnTo>
                <a:lnTo>
                  <a:pt x="2795778" y="1318006"/>
                </a:lnTo>
                <a:lnTo>
                  <a:pt x="2689174" y="1342707"/>
                </a:lnTo>
                <a:lnTo>
                  <a:pt x="2689174" y="1343926"/>
                </a:lnTo>
                <a:lnTo>
                  <a:pt x="2688882" y="1344002"/>
                </a:lnTo>
                <a:lnTo>
                  <a:pt x="2689098" y="1343685"/>
                </a:lnTo>
                <a:lnTo>
                  <a:pt x="2689174" y="1343926"/>
                </a:lnTo>
                <a:lnTo>
                  <a:pt x="2689174" y="1342707"/>
                </a:lnTo>
                <a:lnTo>
                  <a:pt x="2687002" y="1342529"/>
                </a:lnTo>
                <a:lnTo>
                  <a:pt x="2672562" y="1339215"/>
                </a:lnTo>
                <a:lnTo>
                  <a:pt x="2586101" y="1319403"/>
                </a:lnTo>
                <a:lnTo>
                  <a:pt x="2581021" y="1318133"/>
                </a:lnTo>
                <a:lnTo>
                  <a:pt x="2575814" y="1321308"/>
                </a:lnTo>
                <a:lnTo>
                  <a:pt x="2574671" y="1326515"/>
                </a:lnTo>
                <a:lnTo>
                  <a:pt x="2573528" y="1331595"/>
                </a:lnTo>
                <a:lnTo>
                  <a:pt x="2576245" y="1335963"/>
                </a:lnTo>
                <a:lnTo>
                  <a:pt x="2575687" y="1336421"/>
                </a:lnTo>
                <a:lnTo>
                  <a:pt x="2574671" y="1346962"/>
                </a:lnTo>
                <a:lnTo>
                  <a:pt x="2578608" y="1351534"/>
                </a:lnTo>
                <a:lnTo>
                  <a:pt x="2616339" y="1355051"/>
                </a:lnTo>
                <a:lnTo>
                  <a:pt x="0" y="2171065"/>
                </a:lnTo>
                <a:lnTo>
                  <a:pt x="5588" y="2189226"/>
                </a:lnTo>
                <a:lnTo>
                  <a:pt x="2558859" y="1393050"/>
                </a:lnTo>
                <a:lnTo>
                  <a:pt x="884555" y="2172335"/>
                </a:lnTo>
                <a:lnTo>
                  <a:pt x="892683" y="2189607"/>
                </a:lnTo>
                <a:lnTo>
                  <a:pt x="2625166" y="1383195"/>
                </a:lnTo>
                <a:lnTo>
                  <a:pt x="2603373" y="1407033"/>
                </a:lnTo>
                <a:lnTo>
                  <a:pt x="2599817" y="1410970"/>
                </a:lnTo>
                <a:lnTo>
                  <a:pt x="2600198" y="1416939"/>
                </a:lnTo>
                <a:lnTo>
                  <a:pt x="2600337" y="1417078"/>
                </a:lnTo>
                <a:lnTo>
                  <a:pt x="1787017" y="2173224"/>
                </a:lnTo>
                <a:lnTo>
                  <a:pt x="1799971" y="2187194"/>
                </a:lnTo>
                <a:lnTo>
                  <a:pt x="2614765" y="1429677"/>
                </a:lnTo>
                <a:lnTo>
                  <a:pt x="2616708" y="1431036"/>
                </a:lnTo>
                <a:lnTo>
                  <a:pt x="2621026" y="1433957"/>
                </a:lnTo>
                <a:lnTo>
                  <a:pt x="2626995" y="1432941"/>
                </a:lnTo>
                <a:lnTo>
                  <a:pt x="2630043" y="1428623"/>
                </a:lnTo>
                <a:lnTo>
                  <a:pt x="2655874" y="1391462"/>
                </a:lnTo>
                <a:lnTo>
                  <a:pt x="2661107" y="1386598"/>
                </a:lnTo>
                <a:lnTo>
                  <a:pt x="2654477" y="1408531"/>
                </a:lnTo>
                <a:lnTo>
                  <a:pt x="2640203" y="1432687"/>
                </a:lnTo>
                <a:lnTo>
                  <a:pt x="2637536" y="1437259"/>
                </a:lnTo>
                <a:lnTo>
                  <a:pt x="2638882" y="1442466"/>
                </a:lnTo>
                <a:lnTo>
                  <a:pt x="2638983" y="1442847"/>
                </a:lnTo>
                <a:lnTo>
                  <a:pt x="2639060" y="1443101"/>
                </a:lnTo>
                <a:lnTo>
                  <a:pt x="2643632" y="1445768"/>
                </a:lnTo>
                <a:lnTo>
                  <a:pt x="2648077" y="1448435"/>
                </a:lnTo>
                <a:lnTo>
                  <a:pt x="2648889" y="1448231"/>
                </a:lnTo>
                <a:lnTo>
                  <a:pt x="2657221" y="1450721"/>
                </a:lnTo>
                <a:lnTo>
                  <a:pt x="2662555" y="1447800"/>
                </a:lnTo>
                <a:lnTo>
                  <a:pt x="2664079" y="1442847"/>
                </a:lnTo>
                <a:lnTo>
                  <a:pt x="2672143" y="1416151"/>
                </a:lnTo>
                <a:lnTo>
                  <a:pt x="2683510" y="1396911"/>
                </a:lnTo>
                <a:lnTo>
                  <a:pt x="2683649" y="1380540"/>
                </a:lnTo>
                <a:lnTo>
                  <a:pt x="2683560" y="1396911"/>
                </a:lnTo>
                <a:lnTo>
                  <a:pt x="2679319" y="2169541"/>
                </a:lnTo>
                <a:lnTo>
                  <a:pt x="2698369" y="2169541"/>
                </a:lnTo>
                <a:lnTo>
                  <a:pt x="2702610" y="1396911"/>
                </a:lnTo>
                <a:lnTo>
                  <a:pt x="2707703" y="1405750"/>
                </a:lnTo>
                <a:lnTo>
                  <a:pt x="2720263" y="1447673"/>
                </a:lnTo>
                <a:lnTo>
                  <a:pt x="2720340" y="1447927"/>
                </a:lnTo>
                <a:lnTo>
                  <a:pt x="2725674" y="1450721"/>
                </a:lnTo>
                <a:lnTo>
                  <a:pt x="2734335" y="1448092"/>
                </a:lnTo>
                <a:lnTo>
                  <a:pt x="2737612" y="1448943"/>
                </a:lnTo>
                <a:lnTo>
                  <a:pt x="2742057" y="1446276"/>
                </a:lnTo>
                <a:lnTo>
                  <a:pt x="2746629" y="1443736"/>
                </a:lnTo>
                <a:lnTo>
                  <a:pt x="2748280" y="1437894"/>
                </a:lnTo>
                <a:lnTo>
                  <a:pt x="2745613" y="1433322"/>
                </a:lnTo>
                <a:lnTo>
                  <a:pt x="2725204" y="1397889"/>
                </a:lnTo>
                <a:lnTo>
                  <a:pt x="2723883" y="1393469"/>
                </a:lnTo>
                <a:lnTo>
                  <a:pt x="2748280" y="1428750"/>
                </a:lnTo>
                <a:lnTo>
                  <a:pt x="2751201" y="1433068"/>
                </a:lnTo>
                <a:lnTo>
                  <a:pt x="2757170" y="1434211"/>
                </a:lnTo>
                <a:lnTo>
                  <a:pt x="2761488" y="1431163"/>
                </a:lnTo>
                <a:lnTo>
                  <a:pt x="2765806" y="1428242"/>
                </a:lnTo>
                <a:lnTo>
                  <a:pt x="2765882" y="1427797"/>
                </a:lnTo>
                <a:lnTo>
                  <a:pt x="3570732" y="2179447"/>
                </a:lnTo>
                <a:lnTo>
                  <a:pt x="3583813" y="2165477"/>
                </a:lnTo>
                <a:lnTo>
                  <a:pt x="2777032" y="1412024"/>
                </a:lnTo>
                <a:lnTo>
                  <a:pt x="2777109" y="1410843"/>
                </a:lnTo>
                <a:lnTo>
                  <a:pt x="2773553" y="1406906"/>
                </a:lnTo>
                <a:lnTo>
                  <a:pt x="2751201" y="1382560"/>
                </a:lnTo>
                <a:lnTo>
                  <a:pt x="4457446" y="2181987"/>
                </a:lnTo>
                <a:lnTo>
                  <a:pt x="4465447" y="2164715"/>
                </a:lnTo>
                <a:lnTo>
                  <a:pt x="2817952" y="1392783"/>
                </a:lnTo>
                <a:lnTo>
                  <a:pt x="5358892" y="2181606"/>
                </a:lnTo>
                <a:lnTo>
                  <a:pt x="5364480" y="2163318"/>
                </a:lnTo>
                <a:close/>
              </a:path>
            </a:pathLst>
          </a:custGeom>
          <a:solidFill>
            <a:srgbClr val="7E7E7E"/>
          </a:solidFill>
        </p:spPr>
        <p:txBody>
          <a:bodyPr wrap="square" lIns="0" tIns="0" rIns="0" bIns="0" rtlCol="0"/>
          <a:lstStyle/>
          <a:p>
            <a:endParaRPr/>
          </a:p>
        </p:txBody>
      </p:sp>
      <p:sp>
        <p:nvSpPr>
          <p:cNvPr id="14" name="object 14"/>
          <p:cNvSpPr txBox="1"/>
          <p:nvPr/>
        </p:nvSpPr>
        <p:spPr>
          <a:xfrm>
            <a:off x="7015733" y="1340802"/>
            <a:ext cx="1877695" cy="576580"/>
          </a:xfrm>
          <a:prstGeom prst="rect">
            <a:avLst/>
          </a:prstGeom>
        </p:spPr>
        <p:txBody>
          <a:bodyPr vert="horz" wrap="square" lIns="0" tIns="10795" rIns="0" bIns="0" rtlCol="0">
            <a:spAutoFit/>
          </a:bodyPr>
          <a:lstStyle/>
          <a:p>
            <a:pPr marL="12700" marR="5080" indent="149860">
              <a:lnSpc>
                <a:spcPct val="100800"/>
              </a:lnSpc>
              <a:spcBef>
                <a:spcPts val="85"/>
              </a:spcBef>
            </a:pPr>
            <a:r>
              <a:rPr sz="1800" dirty="0">
                <a:solidFill>
                  <a:srgbClr val="FF2FED"/>
                </a:solidFill>
                <a:latin typeface="Calibri"/>
                <a:cs typeface="Calibri"/>
              </a:rPr>
              <a:t>How</a:t>
            </a:r>
            <a:r>
              <a:rPr sz="1800" spc="-50" dirty="0">
                <a:solidFill>
                  <a:srgbClr val="FF2FED"/>
                </a:solidFill>
                <a:latin typeface="Calibri"/>
                <a:cs typeface="Calibri"/>
              </a:rPr>
              <a:t> </a:t>
            </a:r>
            <a:r>
              <a:rPr sz="1800" dirty="0">
                <a:solidFill>
                  <a:srgbClr val="FF2FED"/>
                </a:solidFill>
                <a:latin typeface="Calibri"/>
                <a:cs typeface="Calibri"/>
              </a:rPr>
              <a:t>to</a:t>
            </a:r>
            <a:r>
              <a:rPr sz="1800" spc="-10" dirty="0">
                <a:solidFill>
                  <a:srgbClr val="FF2FED"/>
                </a:solidFill>
                <a:latin typeface="Calibri"/>
                <a:cs typeface="Calibri"/>
              </a:rPr>
              <a:t> compute </a:t>
            </a:r>
            <a:r>
              <a:rPr sz="1800" dirty="0">
                <a:solidFill>
                  <a:srgbClr val="FF2FED"/>
                </a:solidFill>
                <a:latin typeface="Calibri"/>
                <a:cs typeface="Calibri"/>
              </a:rPr>
              <a:t>sentence</a:t>
            </a:r>
            <a:r>
              <a:rPr sz="1800" spc="-90" dirty="0">
                <a:solidFill>
                  <a:srgbClr val="FF2FED"/>
                </a:solidFill>
                <a:latin typeface="Calibri"/>
                <a:cs typeface="Calibri"/>
              </a:rPr>
              <a:t> </a:t>
            </a:r>
            <a:r>
              <a:rPr sz="1800" spc="-10" dirty="0">
                <a:solidFill>
                  <a:srgbClr val="FF2FED"/>
                </a:solidFill>
                <a:latin typeface="Calibri"/>
                <a:cs typeface="Calibri"/>
              </a:rPr>
              <a:t>encoding?</a:t>
            </a:r>
            <a:endParaRPr sz="1800" dirty="0">
              <a:latin typeface="Calibri"/>
              <a:cs typeface="Calibri"/>
            </a:endParaRPr>
          </a:p>
        </p:txBody>
      </p:sp>
      <p:sp>
        <p:nvSpPr>
          <p:cNvPr id="16" name="object 16"/>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12</a:t>
            </a:fld>
            <a:endParaRPr spc="-25" dirty="0"/>
          </a:p>
        </p:txBody>
      </p:sp>
      <p:sp>
        <p:nvSpPr>
          <p:cNvPr id="15" name="object 15"/>
          <p:cNvSpPr txBox="1"/>
          <p:nvPr/>
        </p:nvSpPr>
        <p:spPr>
          <a:xfrm>
            <a:off x="7077456" y="2170366"/>
            <a:ext cx="1754505" cy="1120775"/>
          </a:xfrm>
          <a:prstGeom prst="rect">
            <a:avLst/>
          </a:prstGeom>
        </p:spPr>
        <p:txBody>
          <a:bodyPr vert="horz" wrap="square" lIns="0" tIns="13335" rIns="0" bIns="0" rtlCol="0">
            <a:spAutoFit/>
          </a:bodyPr>
          <a:lstStyle/>
          <a:p>
            <a:pPr marL="12065" marR="5080" indent="1270" algn="ctr">
              <a:lnSpc>
                <a:spcPct val="99700"/>
              </a:lnSpc>
              <a:spcBef>
                <a:spcPts val="105"/>
              </a:spcBef>
            </a:pPr>
            <a:r>
              <a:rPr sz="1800" b="1" dirty="0">
                <a:solidFill>
                  <a:srgbClr val="FF2FED"/>
                </a:solidFill>
                <a:latin typeface="Calibri"/>
                <a:cs typeface="Calibri"/>
              </a:rPr>
              <a:t>Usually</a:t>
            </a:r>
            <a:r>
              <a:rPr sz="1800" b="1" spc="-65" dirty="0">
                <a:solidFill>
                  <a:srgbClr val="FF2FED"/>
                </a:solidFill>
                <a:latin typeface="Calibri"/>
                <a:cs typeface="Calibri"/>
              </a:rPr>
              <a:t> </a:t>
            </a:r>
            <a:r>
              <a:rPr sz="1800" b="1" spc="-10" dirty="0">
                <a:solidFill>
                  <a:srgbClr val="FF2FED"/>
                </a:solidFill>
                <a:latin typeface="Calibri"/>
                <a:cs typeface="Calibri"/>
              </a:rPr>
              <a:t>better</a:t>
            </a:r>
            <a:r>
              <a:rPr sz="1800" spc="-10" dirty="0">
                <a:solidFill>
                  <a:srgbClr val="FF2FED"/>
                </a:solidFill>
                <a:latin typeface="Calibri"/>
                <a:cs typeface="Calibri"/>
              </a:rPr>
              <a:t>: </a:t>
            </a:r>
            <a:r>
              <a:rPr sz="1800" spc="-35" dirty="0">
                <a:solidFill>
                  <a:srgbClr val="FF2FED"/>
                </a:solidFill>
                <a:latin typeface="Calibri"/>
                <a:cs typeface="Calibri"/>
              </a:rPr>
              <a:t>Take</a:t>
            </a:r>
            <a:r>
              <a:rPr sz="1800" dirty="0">
                <a:solidFill>
                  <a:srgbClr val="FF2FED"/>
                </a:solidFill>
                <a:latin typeface="Calibri"/>
                <a:cs typeface="Calibri"/>
              </a:rPr>
              <a:t> </a:t>
            </a:r>
            <a:r>
              <a:rPr sz="1800" spc="-20" dirty="0">
                <a:solidFill>
                  <a:srgbClr val="FF2FED"/>
                </a:solidFill>
                <a:latin typeface="Calibri"/>
                <a:cs typeface="Calibri"/>
              </a:rPr>
              <a:t>element-wise </a:t>
            </a:r>
            <a:r>
              <a:rPr sz="1800" dirty="0">
                <a:solidFill>
                  <a:srgbClr val="FF2FED"/>
                </a:solidFill>
                <a:latin typeface="Calibri"/>
                <a:cs typeface="Calibri"/>
              </a:rPr>
              <a:t>max</a:t>
            </a:r>
            <a:r>
              <a:rPr sz="1800" spc="-35" dirty="0">
                <a:solidFill>
                  <a:srgbClr val="FF2FED"/>
                </a:solidFill>
                <a:latin typeface="Calibri"/>
                <a:cs typeface="Calibri"/>
              </a:rPr>
              <a:t> </a:t>
            </a:r>
            <a:r>
              <a:rPr sz="1800" dirty="0">
                <a:solidFill>
                  <a:srgbClr val="FF2FED"/>
                </a:solidFill>
                <a:latin typeface="Calibri"/>
                <a:cs typeface="Calibri"/>
              </a:rPr>
              <a:t>or</a:t>
            </a:r>
            <a:r>
              <a:rPr sz="1800" spc="-30" dirty="0">
                <a:solidFill>
                  <a:srgbClr val="FF2FED"/>
                </a:solidFill>
                <a:latin typeface="Calibri"/>
                <a:cs typeface="Calibri"/>
              </a:rPr>
              <a:t> </a:t>
            </a:r>
            <a:r>
              <a:rPr sz="1800" dirty="0">
                <a:solidFill>
                  <a:srgbClr val="FF2FED"/>
                </a:solidFill>
                <a:latin typeface="Calibri"/>
                <a:cs typeface="Calibri"/>
              </a:rPr>
              <a:t>mean</a:t>
            </a:r>
            <a:r>
              <a:rPr sz="1800" spc="15" dirty="0">
                <a:solidFill>
                  <a:srgbClr val="FF2FED"/>
                </a:solidFill>
                <a:latin typeface="Calibri"/>
                <a:cs typeface="Calibri"/>
              </a:rPr>
              <a:t> </a:t>
            </a:r>
            <a:r>
              <a:rPr sz="1800" dirty="0">
                <a:solidFill>
                  <a:srgbClr val="FF2FED"/>
                </a:solidFill>
                <a:latin typeface="Calibri"/>
                <a:cs typeface="Calibri"/>
              </a:rPr>
              <a:t>of</a:t>
            </a:r>
            <a:r>
              <a:rPr sz="1800" spc="-25" dirty="0">
                <a:solidFill>
                  <a:srgbClr val="FF2FED"/>
                </a:solidFill>
                <a:latin typeface="Calibri"/>
                <a:cs typeface="Calibri"/>
              </a:rPr>
              <a:t> all </a:t>
            </a:r>
            <a:r>
              <a:rPr sz="1800" dirty="0">
                <a:solidFill>
                  <a:srgbClr val="FF2FED"/>
                </a:solidFill>
                <a:latin typeface="Calibri"/>
                <a:cs typeface="Calibri"/>
              </a:rPr>
              <a:t>hidden</a:t>
            </a:r>
            <a:r>
              <a:rPr sz="1800" spc="-25" dirty="0">
                <a:solidFill>
                  <a:srgbClr val="FF2FED"/>
                </a:solidFill>
                <a:latin typeface="Calibri"/>
                <a:cs typeface="Calibri"/>
              </a:rPr>
              <a:t> </a:t>
            </a:r>
            <a:r>
              <a:rPr sz="1800" spc="-10" dirty="0">
                <a:solidFill>
                  <a:srgbClr val="FF2FED"/>
                </a:solidFill>
                <a:latin typeface="Calibri"/>
                <a:cs typeface="Calibri"/>
              </a:rPr>
              <a:t>states</a:t>
            </a:r>
            <a:endParaRPr sz="18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86820"/>
            <a:ext cx="10515600" cy="1043233"/>
          </a:xfrm>
          <a:prstGeom prst="rect">
            <a:avLst/>
          </a:prstGeom>
        </p:spPr>
        <p:txBody>
          <a:bodyPr vert="horz" wrap="square" lIns="0" tIns="179704" rIns="0" bIns="0" rtlCol="0">
            <a:spAutoFit/>
          </a:bodyPr>
          <a:lstStyle/>
          <a:p>
            <a:pPr marL="12700">
              <a:lnSpc>
                <a:spcPct val="100000"/>
              </a:lnSpc>
              <a:spcBef>
                <a:spcPts val="130"/>
              </a:spcBef>
            </a:pPr>
            <a:r>
              <a:rPr sz="2800" dirty="0"/>
              <a:t>Attention</a:t>
            </a:r>
            <a:r>
              <a:rPr sz="2800" spc="-20" dirty="0"/>
              <a:t> </a:t>
            </a:r>
            <a:r>
              <a:rPr sz="2800" dirty="0"/>
              <a:t>is</a:t>
            </a:r>
            <a:r>
              <a:rPr sz="2800" spc="-45" dirty="0"/>
              <a:t> </a:t>
            </a:r>
            <a:r>
              <a:rPr sz="2800" i="1" dirty="0">
                <a:latin typeface="Calibri"/>
                <a:cs typeface="Calibri"/>
              </a:rPr>
              <a:t>weighted</a:t>
            </a:r>
            <a:r>
              <a:rPr sz="2800" i="1" spc="-40" dirty="0">
                <a:latin typeface="Calibri"/>
                <a:cs typeface="Calibri"/>
              </a:rPr>
              <a:t> </a:t>
            </a:r>
            <a:r>
              <a:rPr sz="2800" dirty="0"/>
              <a:t>averaging,</a:t>
            </a:r>
            <a:r>
              <a:rPr sz="2800" spc="-90" dirty="0"/>
              <a:t> </a:t>
            </a:r>
            <a:r>
              <a:rPr sz="2800" dirty="0"/>
              <a:t>which</a:t>
            </a:r>
            <a:r>
              <a:rPr sz="2800" spc="-15" dirty="0"/>
              <a:t> </a:t>
            </a:r>
            <a:r>
              <a:rPr sz="2800" dirty="0"/>
              <a:t>lets</a:t>
            </a:r>
            <a:r>
              <a:rPr sz="2800" spc="-90" dirty="0"/>
              <a:t> </a:t>
            </a:r>
            <a:r>
              <a:rPr sz="2800" dirty="0"/>
              <a:t>you</a:t>
            </a:r>
            <a:r>
              <a:rPr sz="2800" spc="-20" dirty="0"/>
              <a:t> </a:t>
            </a:r>
            <a:r>
              <a:rPr sz="2800" dirty="0"/>
              <a:t>do</a:t>
            </a:r>
            <a:r>
              <a:rPr sz="2800" spc="-95" dirty="0"/>
              <a:t> </a:t>
            </a:r>
            <a:r>
              <a:rPr sz="2800" spc="-10" dirty="0"/>
              <a:t>lookups!</a:t>
            </a:r>
            <a:br>
              <a:rPr lang="en-US" sz="2800" spc="-10" dirty="0"/>
            </a:br>
            <a:endParaRPr sz="2800" spc="-10" dirty="0"/>
          </a:p>
        </p:txBody>
      </p:sp>
      <p:pic>
        <p:nvPicPr>
          <p:cNvPr id="3" name="object 3"/>
          <p:cNvPicPr/>
          <p:nvPr/>
        </p:nvPicPr>
        <p:blipFill>
          <a:blip r:embed="rId3" cstate="print"/>
          <a:stretch>
            <a:fillRect/>
          </a:stretch>
        </p:blipFill>
        <p:spPr>
          <a:xfrm>
            <a:off x="7010400" y="3101731"/>
            <a:ext cx="3896120" cy="3240267"/>
          </a:xfrm>
          <a:prstGeom prst="rect">
            <a:avLst/>
          </a:prstGeom>
        </p:spPr>
      </p:pic>
      <p:sp>
        <p:nvSpPr>
          <p:cNvPr id="4" name="object 4"/>
          <p:cNvSpPr txBox="1"/>
          <p:nvPr/>
        </p:nvSpPr>
        <p:spPr>
          <a:xfrm>
            <a:off x="551497" y="1161732"/>
            <a:ext cx="10233660" cy="380365"/>
          </a:xfrm>
          <a:prstGeom prst="rect">
            <a:avLst/>
          </a:prstGeom>
        </p:spPr>
        <p:txBody>
          <a:bodyPr vert="horz" wrap="square" lIns="0" tIns="15875" rIns="0" bIns="0" rtlCol="0">
            <a:spAutoFit/>
          </a:bodyPr>
          <a:lstStyle/>
          <a:p>
            <a:pPr marL="12700">
              <a:lnSpc>
                <a:spcPct val="100000"/>
              </a:lnSpc>
              <a:spcBef>
                <a:spcPts val="125"/>
              </a:spcBef>
            </a:pPr>
            <a:r>
              <a:rPr sz="2300" dirty="0">
                <a:latin typeface="Calibri"/>
                <a:cs typeface="Calibri"/>
              </a:rPr>
              <a:t>Attention</a:t>
            </a:r>
            <a:r>
              <a:rPr sz="2300" spc="30" dirty="0">
                <a:latin typeface="Calibri"/>
                <a:cs typeface="Calibri"/>
              </a:rPr>
              <a:t> </a:t>
            </a:r>
            <a:r>
              <a:rPr sz="2300" dirty="0">
                <a:latin typeface="Calibri"/>
                <a:cs typeface="Calibri"/>
              </a:rPr>
              <a:t>is</a:t>
            </a:r>
            <a:r>
              <a:rPr sz="2300" spc="-30" dirty="0">
                <a:latin typeface="Calibri"/>
                <a:cs typeface="Calibri"/>
              </a:rPr>
              <a:t> </a:t>
            </a:r>
            <a:r>
              <a:rPr sz="2300" dirty="0">
                <a:latin typeface="Calibri"/>
                <a:cs typeface="Calibri"/>
              </a:rPr>
              <a:t>just</a:t>
            </a:r>
            <a:r>
              <a:rPr sz="2300" spc="-45" dirty="0">
                <a:latin typeface="Calibri"/>
                <a:cs typeface="Calibri"/>
              </a:rPr>
              <a:t> </a:t>
            </a:r>
            <a:r>
              <a:rPr sz="2300" dirty="0">
                <a:latin typeface="Calibri"/>
                <a:cs typeface="Calibri"/>
              </a:rPr>
              <a:t>a</a:t>
            </a:r>
            <a:r>
              <a:rPr sz="2300" spc="-15" dirty="0">
                <a:latin typeface="Calibri"/>
                <a:cs typeface="Calibri"/>
              </a:rPr>
              <a:t> </a:t>
            </a:r>
            <a:r>
              <a:rPr sz="2300" b="1" dirty="0">
                <a:latin typeface="Calibri"/>
                <a:cs typeface="Calibri"/>
              </a:rPr>
              <a:t>weighted</a:t>
            </a:r>
            <a:r>
              <a:rPr sz="2300" b="1" spc="-30" dirty="0">
                <a:latin typeface="Calibri"/>
                <a:cs typeface="Calibri"/>
              </a:rPr>
              <a:t> </a:t>
            </a:r>
            <a:r>
              <a:rPr sz="2300" dirty="0">
                <a:latin typeface="Calibri"/>
                <a:cs typeface="Calibri"/>
              </a:rPr>
              <a:t>average</a:t>
            </a:r>
            <a:r>
              <a:rPr sz="2300" spc="-45" dirty="0">
                <a:latin typeface="Calibri"/>
                <a:cs typeface="Calibri"/>
              </a:rPr>
              <a:t> </a:t>
            </a:r>
            <a:r>
              <a:rPr sz="2300" dirty="0">
                <a:latin typeface="Calibri"/>
                <a:cs typeface="Calibri"/>
              </a:rPr>
              <a:t>–</a:t>
            </a:r>
            <a:r>
              <a:rPr sz="2300" spc="-25" dirty="0">
                <a:latin typeface="Calibri"/>
                <a:cs typeface="Calibri"/>
              </a:rPr>
              <a:t> </a:t>
            </a:r>
            <a:r>
              <a:rPr sz="2300" dirty="0">
                <a:latin typeface="Calibri"/>
                <a:cs typeface="Calibri"/>
              </a:rPr>
              <a:t>this</a:t>
            </a:r>
            <a:r>
              <a:rPr sz="2300" spc="-25" dirty="0">
                <a:latin typeface="Calibri"/>
                <a:cs typeface="Calibri"/>
              </a:rPr>
              <a:t> </a:t>
            </a:r>
            <a:r>
              <a:rPr sz="2300" dirty="0">
                <a:latin typeface="Calibri"/>
                <a:cs typeface="Calibri"/>
              </a:rPr>
              <a:t>is</a:t>
            </a:r>
            <a:r>
              <a:rPr sz="2300" spc="-25" dirty="0">
                <a:latin typeface="Calibri"/>
                <a:cs typeface="Calibri"/>
              </a:rPr>
              <a:t> </a:t>
            </a:r>
            <a:r>
              <a:rPr sz="2300" dirty="0">
                <a:latin typeface="Calibri"/>
                <a:cs typeface="Calibri"/>
              </a:rPr>
              <a:t>very</a:t>
            </a:r>
            <a:r>
              <a:rPr sz="2300" spc="-20" dirty="0">
                <a:latin typeface="Calibri"/>
                <a:cs typeface="Calibri"/>
              </a:rPr>
              <a:t> </a:t>
            </a:r>
            <a:r>
              <a:rPr sz="2300" dirty="0">
                <a:latin typeface="Calibri"/>
                <a:cs typeface="Calibri"/>
              </a:rPr>
              <a:t>powerful</a:t>
            </a:r>
            <a:r>
              <a:rPr sz="2300" spc="-25" dirty="0">
                <a:latin typeface="Calibri"/>
                <a:cs typeface="Calibri"/>
              </a:rPr>
              <a:t> </a:t>
            </a:r>
            <a:r>
              <a:rPr sz="2300" dirty="0">
                <a:latin typeface="Calibri"/>
                <a:cs typeface="Calibri"/>
              </a:rPr>
              <a:t>if</a:t>
            </a:r>
            <a:r>
              <a:rPr sz="2300" spc="-50" dirty="0">
                <a:latin typeface="Calibri"/>
                <a:cs typeface="Calibri"/>
              </a:rPr>
              <a:t> </a:t>
            </a:r>
            <a:r>
              <a:rPr sz="2300" dirty="0">
                <a:latin typeface="Calibri"/>
                <a:cs typeface="Calibri"/>
              </a:rPr>
              <a:t>the</a:t>
            </a:r>
            <a:r>
              <a:rPr sz="2300" spc="-50" dirty="0">
                <a:latin typeface="Calibri"/>
                <a:cs typeface="Calibri"/>
              </a:rPr>
              <a:t> </a:t>
            </a:r>
            <a:r>
              <a:rPr sz="2300" dirty="0">
                <a:latin typeface="Calibri"/>
                <a:cs typeface="Calibri"/>
              </a:rPr>
              <a:t>weights</a:t>
            </a:r>
            <a:r>
              <a:rPr sz="2300" spc="-30" dirty="0">
                <a:latin typeface="Calibri"/>
                <a:cs typeface="Calibri"/>
              </a:rPr>
              <a:t> </a:t>
            </a:r>
            <a:r>
              <a:rPr sz="2300" dirty="0">
                <a:latin typeface="Calibri"/>
                <a:cs typeface="Calibri"/>
              </a:rPr>
              <a:t>are</a:t>
            </a:r>
            <a:r>
              <a:rPr sz="2300" spc="-50" dirty="0">
                <a:latin typeface="Calibri"/>
                <a:cs typeface="Calibri"/>
              </a:rPr>
              <a:t> </a:t>
            </a:r>
            <a:r>
              <a:rPr sz="2300" spc="-10" dirty="0">
                <a:latin typeface="Calibri"/>
                <a:cs typeface="Calibri"/>
              </a:rPr>
              <a:t>learned!</a:t>
            </a:r>
            <a:endParaRPr sz="2300" dirty="0">
              <a:latin typeface="Calibri"/>
              <a:cs typeface="Calibri"/>
            </a:endParaRPr>
          </a:p>
        </p:txBody>
      </p:sp>
      <p:sp>
        <p:nvSpPr>
          <p:cNvPr id="5" name="object 5"/>
          <p:cNvSpPr txBox="1"/>
          <p:nvPr/>
        </p:nvSpPr>
        <p:spPr>
          <a:xfrm>
            <a:off x="6560819" y="1737677"/>
            <a:ext cx="4992370" cy="1076325"/>
          </a:xfrm>
          <a:prstGeom prst="rect">
            <a:avLst/>
          </a:prstGeom>
        </p:spPr>
        <p:txBody>
          <a:bodyPr vert="horz" wrap="square" lIns="0" tIns="18415" rIns="0" bIns="0" rtlCol="0">
            <a:spAutoFit/>
          </a:bodyPr>
          <a:lstStyle/>
          <a:p>
            <a:pPr marL="12700" marR="5080">
              <a:lnSpc>
                <a:spcPct val="99300"/>
              </a:lnSpc>
              <a:spcBef>
                <a:spcPts val="145"/>
              </a:spcBef>
            </a:pPr>
            <a:r>
              <a:rPr sz="2300" dirty="0">
                <a:latin typeface="Calibri"/>
                <a:cs typeface="Calibri"/>
              </a:rPr>
              <a:t>In</a:t>
            </a:r>
            <a:r>
              <a:rPr sz="2300" spc="-25" dirty="0">
                <a:latin typeface="Calibri"/>
                <a:cs typeface="Calibri"/>
              </a:rPr>
              <a:t> </a:t>
            </a:r>
            <a:r>
              <a:rPr sz="2300" dirty="0">
                <a:latin typeface="Calibri"/>
                <a:cs typeface="Calibri"/>
              </a:rPr>
              <a:t>a</a:t>
            </a:r>
            <a:r>
              <a:rPr sz="2300" spc="-30" dirty="0">
                <a:latin typeface="Calibri"/>
                <a:cs typeface="Calibri"/>
              </a:rPr>
              <a:t> </a:t>
            </a:r>
            <a:r>
              <a:rPr sz="2300" b="1" dirty="0">
                <a:latin typeface="Calibri"/>
                <a:cs typeface="Calibri"/>
              </a:rPr>
              <a:t>lookup</a:t>
            </a:r>
            <a:r>
              <a:rPr sz="2300" b="1" spc="-55" dirty="0">
                <a:latin typeface="Calibri"/>
                <a:cs typeface="Calibri"/>
              </a:rPr>
              <a:t> </a:t>
            </a:r>
            <a:r>
              <a:rPr sz="2300" b="1" dirty="0">
                <a:latin typeface="Calibri"/>
                <a:cs typeface="Calibri"/>
              </a:rPr>
              <a:t>table</a:t>
            </a:r>
            <a:r>
              <a:rPr sz="2300" dirty="0">
                <a:latin typeface="Calibri"/>
                <a:cs typeface="Calibri"/>
              </a:rPr>
              <a:t>,</a:t>
            </a:r>
            <a:r>
              <a:rPr sz="2300" spc="10" dirty="0">
                <a:latin typeface="Calibri"/>
                <a:cs typeface="Calibri"/>
              </a:rPr>
              <a:t> </a:t>
            </a:r>
            <a:r>
              <a:rPr sz="2300" dirty="0">
                <a:latin typeface="Calibri"/>
                <a:cs typeface="Calibri"/>
              </a:rPr>
              <a:t>we</a:t>
            </a:r>
            <a:r>
              <a:rPr sz="2300" spc="-40" dirty="0">
                <a:latin typeface="Calibri"/>
                <a:cs typeface="Calibri"/>
              </a:rPr>
              <a:t> </a:t>
            </a:r>
            <a:r>
              <a:rPr sz="2300" dirty="0">
                <a:latin typeface="Calibri"/>
                <a:cs typeface="Calibri"/>
              </a:rPr>
              <a:t>have</a:t>
            </a:r>
            <a:r>
              <a:rPr sz="2300" spc="-45" dirty="0">
                <a:latin typeface="Calibri"/>
                <a:cs typeface="Calibri"/>
              </a:rPr>
              <a:t> </a:t>
            </a:r>
            <a:r>
              <a:rPr sz="2300" dirty="0">
                <a:latin typeface="Calibri"/>
                <a:cs typeface="Calibri"/>
              </a:rPr>
              <a:t>a table</a:t>
            </a:r>
            <a:r>
              <a:rPr sz="2300" spc="-40" dirty="0">
                <a:latin typeface="Calibri"/>
                <a:cs typeface="Calibri"/>
              </a:rPr>
              <a:t> </a:t>
            </a:r>
            <a:r>
              <a:rPr sz="2300" dirty="0">
                <a:latin typeface="Calibri"/>
                <a:cs typeface="Calibri"/>
              </a:rPr>
              <a:t>of</a:t>
            </a:r>
            <a:r>
              <a:rPr sz="2300" spc="40" dirty="0">
                <a:latin typeface="Calibri"/>
                <a:cs typeface="Calibri"/>
              </a:rPr>
              <a:t> </a:t>
            </a:r>
            <a:r>
              <a:rPr sz="2300" b="1" spc="-20" dirty="0">
                <a:solidFill>
                  <a:srgbClr val="BA792B"/>
                </a:solidFill>
                <a:latin typeface="Calibri"/>
                <a:cs typeface="Calibri"/>
              </a:rPr>
              <a:t>keys </a:t>
            </a:r>
            <a:r>
              <a:rPr sz="2300" dirty="0">
                <a:latin typeface="Calibri"/>
                <a:cs typeface="Calibri"/>
              </a:rPr>
              <a:t>that</a:t>
            </a:r>
            <a:r>
              <a:rPr sz="2300" spc="10" dirty="0">
                <a:latin typeface="Calibri"/>
                <a:cs typeface="Calibri"/>
              </a:rPr>
              <a:t> </a:t>
            </a:r>
            <a:r>
              <a:rPr sz="2300" dirty="0">
                <a:latin typeface="Calibri"/>
                <a:cs typeface="Calibri"/>
              </a:rPr>
              <a:t>map</a:t>
            </a:r>
            <a:r>
              <a:rPr sz="2300" spc="-50" dirty="0">
                <a:latin typeface="Calibri"/>
                <a:cs typeface="Calibri"/>
              </a:rPr>
              <a:t> </a:t>
            </a:r>
            <a:r>
              <a:rPr sz="2300" dirty="0">
                <a:latin typeface="Calibri"/>
                <a:cs typeface="Calibri"/>
              </a:rPr>
              <a:t>to</a:t>
            </a:r>
            <a:r>
              <a:rPr sz="2300" spc="-30" dirty="0">
                <a:latin typeface="Calibri"/>
                <a:cs typeface="Calibri"/>
              </a:rPr>
              <a:t> </a:t>
            </a:r>
            <a:r>
              <a:rPr sz="2300" b="1" dirty="0">
                <a:solidFill>
                  <a:srgbClr val="609D93"/>
                </a:solidFill>
                <a:latin typeface="Calibri"/>
                <a:cs typeface="Calibri"/>
              </a:rPr>
              <a:t>values</a:t>
            </a:r>
            <a:r>
              <a:rPr sz="2300" dirty="0">
                <a:latin typeface="Calibri"/>
                <a:cs typeface="Calibri"/>
              </a:rPr>
              <a:t>.</a:t>
            </a:r>
            <a:r>
              <a:rPr sz="2300" spc="-20" dirty="0">
                <a:latin typeface="Calibri"/>
                <a:cs typeface="Calibri"/>
              </a:rPr>
              <a:t> </a:t>
            </a:r>
            <a:r>
              <a:rPr sz="2300" dirty="0">
                <a:latin typeface="Calibri"/>
                <a:cs typeface="Calibri"/>
              </a:rPr>
              <a:t>The</a:t>
            </a:r>
            <a:r>
              <a:rPr sz="2300" spc="-45" dirty="0">
                <a:latin typeface="Calibri"/>
                <a:cs typeface="Calibri"/>
              </a:rPr>
              <a:t> </a:t>
            </a:r>
            <a:r>
              <a:rPr sz="2300" b="1" dirty="0">
                <a:solidFill>
                  <a:srgbClr val="EA7171"/>
                </a:solidFill>
                <a:latin typeface="Calibri"/>
                <a:cs typeface="Calibri"/>
              </a:rPr>
              <a:t>query</a:t>
            </a:r>
            <a:r>
              <a:rPr sz="2300" b="1" spc="-15" dirty="0">
                <a:solidFill>
                  <a:srgbClr val="EA7171"/>
                </a:solidFill>
                <a:latin typeface="Calibri"/>
                <a:cs typeface="Calibri"/>
              </a:rPr>
              <a:t> </a:t>
            </a:r>
            <a:r>
              <a:rPr sz="2300" spc="-10" dirty="0">
                <a:latin typeface="Calibri"/>
                <a:cs typeface="Calibri"/>
              </a:rPr>
              <a:t>matches </a:t>
            </a:r>
            <a:r>
              <a:rPr sz="2300" dirty="0">
                <a:latin typeface="Calibri"/>
                <a:cs typeface="Calibri"/>
              </a:rPr>
              <a:t>one</a:t>
            </a:r>
            <a:r>
              <a:rPr sz="2300" spc="10" dirty="0">
                <a:latin typeface="Calibri"/>
                <a:cs typeface="Calibri"/>
              </a:rPr>
              <a:t> </a:t>
            </a:r>
            <a:r>
              <a:rPr sz="2300" dirty="0">
                <a:latin typeface="Calibri"/>
                <a:cs typeface="Calibri"/>
              </a:rPr>
              <a:t>of</a:t>
            </a:r>
            <a:r>
              <a:rPr sz="2300" spc="-60" dirty="0">
                <a:latin typeface="Calibri"/>
                <a:cs typeface="Calibri"/>
              </a:rPr>
              <a:t> </a:t>
            </a:r>
            <a:r>
              <a:rPr sz="2300" dirty="0">
                <a:latin typeface="Calibri"/>
                <a:cs typeface="Calibri"/>
              </a:rPr>
              <a:t>the</a:t>
            </a:r>
            <a:r>
              <a:rPr sz="2300" spc="-60" dirty="0">
                <a:latin typeface="Calibri"/>
                <a:cs typeface="Calibri"/>
              </a:rPr>
              <a:t> </a:t>
            </a:r>
            <a:r>
              <a:rPr sz="2300" dirty="0">
                <a:latin typeface="Calibri"/>
                <a:cs typeface="Calibri"/>
              </a:rPr>
              <a:t>keys,</a:t>
            </a:r>
            <a:r>
              <a:rPr sz="2300" spc="-10" dirty="0">
                <a:latin typeface="Calibri"/>
                <a:cs typeface="Calibri"/>
              </a:rPr>
              <a:t> </a:t>
            </a:r>
            <a:r>
              <a:rPr sz="2300" dirty="0">
                <a:latin typeface="Calibri"/>
                <a:cs typeface="Calibri"/>
              </a:rPr>
              <a:t>returning</a:t>
            </a:r>
            <a:r>
              <a:rPr sz="2300" spc="-5" dirty="0">
                <a:latin typeface="Calibri"/>
                <a:cs typeface="Calibri"/>
              </a:rPr>
              <a:t> </a:t>
            </a:r>
            <a:r>
              <a:rPr sz="2300" dirty="0">
                <a:latin typeface="Calibri"/>
                <a:cs typeface="Calibri"/>
              </a:rPr>
              <a:t>its</a:t>
            </a:r>
            <a:r>
              <a:rPr sz="2300" spc="-35" dirty="0">
                <a:latin typeface="Calibri"/>
                <a:cs typeface="Calibri"/>
              </a:rPr>
              <a:t> </a:t>
            </a:r>
            <a:r>
              <a:rPr sz="2300" spc="-10" dirty="0">
                <a:latin typeface="Calibri"/>
                <a:cs typeface="Calibri"/>
              </a:rPr>
              <a:t>value.</a:t>
            </a:r>
            <a:endParaRPr sz="2300" dirty="0">
              <a:latin typeface="Calibri"/>
              <a:cs typeface="Calibri"/>
            </a:endParaRPr>
          </a:p>
        </p:txBody>
      </p:sp>
      <p:grpSp>
        <p:nvGrpSpPr>
          <p:cNvPr id="6" name="object 6"/>
          <p:cNvGrpSpPr/>
          <p:nvPr/>
        </p:nvGrpSpPr>
        <p:grpSpPr>
          <a:xfrm>
            <a:off x="6209347" y="1895392"/>
            <a:ext cx="83185" cy="4634230"/>
            <a:chOff x="6209347" y="1895392"/>
            <a:chExt cx="83185" cy="4634230"/>
          </a:xfrm>
        </p:grpSpPr>
        <p:pic>
          <p:nvPicPr>
            <p:cNvPr id="7" name="object 7"/>
            <p:cNvPicPr/>
            <p:nvPr/>
          </p:nvPicPr>
          <p:blipFill>
            <a:blip r:embed="rId4" cstate="print"/>
            <a:stretch>
              <a:fillRect/>
            </a:stretch>
          </p:blipFill>
          <p:spPr>
            <a:xfrm>
              <a:off x="6209347" y="1895392"/>
              <a:ext cx="82867" cy="4634033"/>
            </a:xfrm>
            <a:prstGeom prst="rect">
              <a:avLst/>
            </a:prstGeom>
          </p:spPr>
        </p:pic>
        <p:sp>
          <p:nvSpPr>
            <p:cNvPr id="8" name="object 8"/>
            <p:cNvSpPr/>
            <p:nvPr/>
          </p:nvSpPr>
          <p:spPr>
            <a:xfrm>
              <a:off x="6253225" y="1909318"/>
              <a:ext cx="0" cy="4571365"/>
            </a:xfrm>
            <a:custGeom>
              <a:avLst/>
              <a:gdLst/>
              <a:ahLst/>
              <a:cxnLst/>
              <a:rect l="l" t="t" r="r" b="b"/>
              <a:pathLst>
                <a:path h="4571365">
                  <a:moveTo>
                    <a:pt x="0" y="0"/>
                  </a:moveTo>
                  <a:lnTo>
                    <a:pt x="0" y="4570933"/>
                  </a:lnTo>
                </a:path>
              </a:pathLst>
            </a:custGeom>
            <a:ln w="25406">
              <a:solidFill>
                <a:srgbClr val="000000"/>
              </a:solidFill>
            </a:ln>
          </p:spPr>
          <p:txBody>
            <a:bodyPr wrap="square" lIns="0" tIns="0" rIns="0" bIns="0" rtlCol="0"/>
            <a:lstStyle/>
            <a:p>
              <a:endParaRPr/>
            </a:p>
          </p:txBody>
        </p:sp>
      </p:grpSp>
      <p:pic>
        <p:nvPicPr>
          <p:cNvPr id="9" name="object 9"/>
          <p:cNvPicPr/>
          <p:nvPr/>
        </p:nvPicPr>
        <p:blipFill>
          <a:blip r:embed="rId5" cstate="print"/>
          <a:stretch>
            <a:fillRect/>
          </a:stretch>
        </p:blipFill>
        <p:spPr>
          <a:xfrm>
            <a:off x="685800" y="3250470"/>
            <a:ext cx="5172075" cy="3281977"/>
          </a:xfrm>
          <a:prstGeom prst="rect">
            <a:avLst/>
          </a:prstGeom>
        </p:spPr>
      </p:pic>
      <p:sp>
        <p:nvSpPr>
          <p:cNvPr id="10" name="object 10"/>
          <p:cNvSpPr txBox="1"/>
          <p:nvPr/>
        </p:nvSpPr>
        <p:spPr>
          <a:xfrm>
            <a:off x="285115" y="1743392"/>
            <a:ext cx="5585460" cy="1076325"/>
          </a:xfrm>
          <a:prstGeom prst="rect">
            <a:avLst/>
          </a:prstGeom>
        </p:spPr>
        <p:txBody>
          <a:bodyPr vert="horz" wrap="square" lIns="0" tIns="18415" rIns="0" bIns="0" rtlCol="0">
            <a:spAutoFit/>
          </a:bodyPr>
          <a:lstStyle/>
          <a:p>
            <a:pPr marL="12700" marR="5080" algn="just">
              <a:lnSpc>
                <a:spcPct val="99300"/>
              </a:lnSpc>
              <a:spcBef>
                <a:spcPts val="145"/>
              </a:spcBef>
            </a:pPr>
            <a:r>
              <a:rPr sz="2300" dirty="0">
                <a:latin typeface="Calibri"/>
                <a:cs typeface="Calibri"/>
              </a:rPr>
              <a:t>In</a:t>
            </a:r>
            <a:r>
              <a:rPr sz="2300" spc="-75" dirty="0">
                <a:latin typeface="Calibri"/>
                <a:cs typeface="Calibri"/>
              </a:rPr>
              <a:t> </a:t>
            </a:r>
            <a:r>
              <a:rPr sz="2300" b="1" dirty="0">
                <a:latin typeface="Calibri"/>
                <a:cs typeface="Calibri"/>
              </a:rPr>
              <a:t>attention</a:t>
            </a:r>
            <a:r>
              <a:rPr sz="2300" dirty="0">
                <a:latin typeface="Calibri"/>
                <a:cs typeface="Calibri"/>
              </a:rPr>
              <a:t>,</a:t>
            </a:r>
            <a:r>
              <a:rPr sz="2300" spc="-15" dirty="0">
                <a:latin typeface="Calibri"/>
                <a:cs typeface="Calibri"/>
              </a:rPr>
              <a:t> </a:t>
            </a:r>
            <a:r>
              <a:rPr sz="2300" dirty="0">
                <a:latin typeface="Calibri"/>
                <a:cs typeface="Calibri"/>
              </a:rPr>
              <a:t>the</a:t>
            </a:r>
            <a:r>
              <a:rPr sz="2300" spc="-15" dirty="0">
                <a:latin typeface="Calibri"/>
                <a:cs typeface="Calibri"/>
              </a:rPr>
              <a:t> </a:t>
            </a:r>
            <a:r>
              <a:rPr sz="2300" b="1" dirty="0">
                <a:solidFill>
                  <a:srgbClr val="EA7171"/>
                </a:solidFill>
                <a:latin typeface="Calibri"/>
                <a:cs typeface="Calibri"/>
              </a:rPr>
              <a:t>query</a:t>
            </a:r>
            <a:r>
              <a:rPr sz="2300" b="1" spc="-10" dirty="0">
                <a:solidFill>
                  <a:srgbClr val="EA7171"/>
                </a:solidFill>
                <a:latin typeface="Calibri"/>
                <a:cs typeface="Calibri"/>
              </a:rPr>
              <a:t> </a:t>
            </a:r>
            <a:r>
              <a:rPr sz="2300" dirty="0">
                <a:latin typeface="Calibri"/>
                <a:cs typeface="Calibri"/>
              </a:rPr>
              <a:t>matches</a:t>
            </a:r>
            <a:r>
              <a:rPr sz="2300" spc="-40" dirty="0">
                <a:latin typeface="Calibri"/>
                <a:cs typeface="Calibri"/>
              </a:rPr>
              <a:t> </a:t>
            </a:r>
            <a:r>
              <a:rPr sz="2300" dirty="0">
                <a:latin typeface="Calibri"/>
                <a:cs typeface="Calibri"/>
              </a:rPr>
              <a:t>all</a:t>
            </a:r>
            <a:r>
              <a:rPr sz="2300" spc="-45" dirty="0">
                <a:latin typeface="Calibri"/>
                <a:cs typeface="Calibri"/>
              </a:rPr>
              <a:t> </a:t>
            </a:r>
            <a:r>
              <a:rPr sz="2300" b="1" dirty="0">
                <a:solidFill>
                  <a:srgbClr val="BA792B"/>
                </a:solidFill>
                <a:latin typeface="Calibri"/>
                <a:cs typeface="Calibri"/>
              </a:rPr>
              <a:t>keys</a:t>
            </a:r>
            <a:r>
              <a:rPr sz="2300" b="1" spc="-55" dirty="0">
                <a:solidFill>
                  <a:srgbClr val="BA792B"/>
                </a:solidFill>
                <a:latin typeface="Calibri"/>
                <a:cs typeface="Calibri"/>
              </a:rPr>
              <a:t> </a:t>
            </a:r>
            <a:r>
              <a:rPr sz="2300" i="1" spc="-10" dirty="0">
                <a:latin typeface="Calibri"/>
                <a:cs typeface="Calibri"/>
              </a:rPr>
              <a:t>softly</a:t>
            </a:r>
            <a:r>
              <a:rPr sz="2300" spc="-10" dirty="0">
                <a:latin typeface="Calibri"/>
                <a:cs typeface="Calibri"/>
              </a:rPr>
              <a:t>, </a:t>
            </a:r>
            <a:r>
              <a:rPr sz="2300" dirty="0">
                <a:latin typeface="Calibri"/>
                <a:cs typeface="Calibri"/>
              </a:rPr>
              <a:t>to</a:t>
            </a:r>
            <a:r>
              <a:rPr sz="2300" spc="30" dirty="0">
                <a:latin typeface="Calibri"/>
                <a:cs typeface="Calibri"/>
              </a:rPr>
              <a:t> </a:t>
            </a:r>
            <a:r>
              <a:rPr sz="2300" dirty="0">
                <a:latin typeface="Calibri"/>
                <a:cs typeface="Calibri"/>
              </a:rPr>
              <a:t>a</a:t>
            </a:r>
            <a:r>
              <a:rPr sz="2300" spc="-70" dirty="0">
                <a:latin typeface="Calibri"/>
                <a:cs typeface="Calibri"/>
              </a:rPr>
              <a:t> </a:t>
            </a:r>
            <a:r>
              <a:rPr sz="2300" dirty="0">
                <a:latin typeface="Calibri"/>
                <a:cs typeface="Calibri"/>
              </a:rPr>
              <a:t>weight</a:t>
            </a:r>
            <a:r>
              <a:rPr sz="2300" spc="30" dirty="0">
                <a:latin typeface="Calibri"/>
                <a:cs typeface="Calibri"/>
              </a:rPr>
              <a:t> </a:t>
            </a:r>
            <a:r>
              <a:rPr sz="2300" dirty="0">
                <a:latin typeface="Calibri"/>
                <a:cs typeface="Calibri"/>
              </a:rPr>
              <a:t>between</a:t>
            </a:r>
            <a:r>
              <a:rPr sz="2300" spc="-35" dirty="0">
                <a:latin typeface="Calibri"/>
                <a:cs typeface="Calibri"/>
              </a:rPr>
              <a:t> </a:t>
            </a:r>
            <a:r>
              <a:rPr sz="2300" dirty="0">
                <a:latin typeface="Calibri"/>
                <a:cs typeface="Calibri"/>
              </a:rPr>
              <a:t>0</a:t>
            </a:r>
            <a:r>
              <a:rPr sz="2300" spc="10" dirty="0">
                <a:latin typeface="Calibri"/>
                <a:cs typeface="Calibri"/>
              </a:rPr>
              <a:t> </a:t>
            </a:r>
            <a:r>
              <a:rPr sz="2300" dirty="0">
                <a:latin typeface="Calibri"/>
                <a:cs typeface="Calibri"/>
              </a:rPr>
              <a:t>and</a:t>
            </a:r>
            <a:r>
              <a:rPr sz="2300" spc="-35" dirty="0">
                <a:latin typeface="Calibri"/>
                <a:cs typeface="Calibri"/>
              </a:rPr>
              <a:t> </a:t>
            </a:r>
            <a:r>
              <a:rPr sz="2300" dirty="0">
                <a:latin typeface="Calibri"/>
                <a:cs typeface="Calibri"/>
              </a:rPr>
              <a:t>1. The</a:t>
            </a:r>
            <a:r>
              <a:rPr sz="2300" spc="-50" dirty="0">
                <a:latin typeface="Calibri"/>
                <a:cs typeface="Calibri"/>
              </a:rPr>
              <a:t> </a:t>
            </a:r>
            <a:r>
              <a:rPr sz="2300" dirty="0">
                <a:latin typeface="Calibri"/>
                <a:cs typeface="Calibri"/>
              </a:rPr>
              <a:t>keys’</a:t>
            </a:r>
            <a:r>
              <a:rPr sz="2300" spc="-90" dirty="0">
                <a:latin typeface="Calibri"/>
                <a:cs typeface="Calibri"/>
              </a:rPr>
              <a:t> </a:t>
            </a:r>
            <a:r>
              <a:rPr sz="2300" b="1" spc="-10" dirty="0">
                <a:solidFill>
                  <a:srgbClr val="609D93"/>
                </a:solidFill>
                <a:latin typeface="Calibri"/>
                <a:cs typeface="Calibri"/>
              </a:rPr>
              <a:t>values </a:t>
            </a:r>
            <a:r>
              <a:rPr sz="2300" dirty="0">
                <a:latin typeface="Calibri"/>
                <a:cs typeface="Calibri"/>
              </a:rPr>
              <a:t>are</a:t>
            </a:r>
            <a:r>
              <a:rPr sz="2300" spc="25" dirty="0">
                <a:latin typeface="Calibri"/>
                <a:cs typeface="Calibri"/>
              </a:rPr>
              <a:t> </a:t>
            </a:r>
            <a:r>
              <a:rPr sz="2300" dirty="0">
                <a:latin typeface="Calibri"/>
                <a:cs typeface="Calibri"/>
              </a:rPr>
              <a:t>multiplied</a:t>
            </a:r>
            <a:r>
              <a:rPr sz="2300" spc="-30" dirty="0">
                <a:latin typeface="Calibri"/>
                <a:cs typeface="Calibri"/>
              </a:rPr>
              <a:t> </a:t>
            </a:r>
            <a:r>
              <a:rPr sz="2300" dirty="0">
                <a:latin typeface="Calibri"/>
                <a:cs typeface="Calibri"/>
              </a:rPr>
              <a:t>by</a:t>
            </a:r>
            <a:r>
              <a:rPr sz="2300" spc="-85" dirty="0">
                <a:latin typeface="Calibri"/>
                <a:cs typeface="Calibri"/>
              </a:rPr>
              <a:t> </a:t>
            </a:r>
            <a:r>
              <a:rPr sz="2300" dirty="0">
                <a:latin typeface="Calibri"/>
                <a:cs typeface="Calibri"/>
              </a:rPr>
              <a:t>the</a:t>
            </a:r>
            <a:r>
              <a:rPr sz="2300" spc="-45" dirty="0">
                <a:latin typeface="Calibri"/>
                <a:cs typeface="Calibri"/>
              </a:rPr>
              <a:t> </a:t>
            </a:r>
            <a:r>
              <a:rPr sz="2300" dirty="0">
                <a:latin typeface="Calibri"/>
                <a:cs typeface="Calibri"/>
              </a:rPr>
              <a:t>weights</a:t>
            </a:r>
            <a:r>
              <a:rPr sz="2300" spc="-20" dirty="0">
                <a:latin typeface="Calibri"/>
                <a:cs typeface="Calibri"/>
              </a:rPr>
              <a:t> </a:t>
            </a:r>
            <a:r>
              <a:rPr sz="2300" dirty="0">
                <a:latin typeface="Calibri"/>
                <a:cs typeface="Calibri"/>
              </a:rPr>
              <a:t>and</a:t>
            </a:r>
            <a:r>
              <a:rPr sz="2300" spc="35" dirty="0">
                <a:latin typeface="Calibri"/>
                <a:cs typeface="Calibri"/>
              </a:rPr>
              <a:t> </a:t>
            </a:r>
            <a:r>
              <a:rPr sz="2300" spc="-10" dirty="0">
                <a:latin typeface="Calibri"/>
                <a:cs typeface="Calibri"/>
              </a:rPr>
              <a:t>summed.</a:t>
            </a:r>
            <a:endParaRPr sz="2300" dirty="0">
              <a:latin typeface="Calibri"/>
              <a:cs typeface="Calibri"/>
            </a:endParaRPr>
          </a:p>
        </p:txBody>
      </p:sp>
      <p:sp>
        <p:nvSpPr>
          <p:cNvPr id="11" name="object 11"/>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13</a:t>
            </a:fld>
            <a:endParaRPr spc="-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457" y="206492"/>
            <a:ext cx="11401743" cy="632224"/>
          </a:xfrm>
          <a:prstGeom prst="rect">
            <a:avLst/>
          </a:prstGeom>
        </p:spPr>
        <p:txBody>
          <a:bodyPr vert="horz" wrap="square" lIns="0" tIns="16510"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505072" y="2012695"/>
            <a:ext cx="3400425" cy="3682365"/>
            <a:chOff x="2505072" y="2012695"/>
            <a:chExt cx="3400425" cy="3682365"/>
          </a:xfrm>
        </p:grpSpPr>
        <p:pic>
          <p:nvPicPr>
            <p:cNvPr id="4" name="object 4"/>
            <p:cNvPicPr/>
            <p:nvPr/>
          </p:nvPicPr>
          <p:blipFill>
            <a:blip r:embed="rId3" cstate="print"/>
            <a:stretch>
              <a:fillRect/>
            </a:stretch>
          </p:blipFill>
          <p:spPr>
            <a:xfrm>
              <a:off x="2590797" y="4370829"/>
              <a:ext cx="123830" cy="123830"/>
            </a:xfrm>
            <a:prstGeom prst="rect">
              <a:avLst/>
            </a:prstGeom>
          </p:spPr>
        </p:pic>
        <p:pic>
          <p:nvPicPr>
            <p:cNvPr id="5" name="object 5"/>
            <p:cNvPicPr/>
            <p:nvPr/>
          </p:nvPicPr>
          <p:blipFill>
            <a:blip r:embed="rId4" cstate="print"/>
            <a:stretch>
              <a:fillRect/>
            </a:stretch>
          </p:blipFill>
          <p:spPr>
            <a:xfrm>
              <a:off x="2590797" y="4532754"/>
              <a:ext cx="123830" cy="133228"/>
            </a:xfrm>
            <a:prstGeom prst="rect">
              <a:avLst/>
            </a:prstGeom>
          </p:spPr>
        </p:pic>
        <p:pic>
          <p:nvPicPr>
            <p:cNvPr id="6" name="object 6"/>
            <p:cNvPicPr/>
            <p:nvPr/>
          </p:nvPicPr>
          <p:blipFill>
            <a:blip r:embed="rId5" cstate="print"/>
            <a:stretch>
              <a:fillRect/>
            </a:stretch>
          </p:blipFill>
          <p:spPr>
            <a:xfrm>
              <a:off x="2590797" y="4704077"/>
              <a:ext cx="123830" cy="133355"/>
            </a:xfrm>
            <a:prstGeom prst="rect">
              <a:avLst/>
            </a:prstGeom>
          </p:spPr>
        </p:pic>
        <p:pic>
          <p:nvPicPr>
            <p:cNvPr id="7" name="object 7"/>
            <p:cNvPicPr/>
            <p:nvPr/>
          </p:nvPicPr>
          <p:blipFill>
            <a:blip r:embed="rId6" cstate="print"/>
            <a:stretch>
              <a:fillRect/>
            </a:stretch>
          </p:blipFill>
          <p:spPr>
            <a:xfrm>
              <a:off x="2590797" y="4875527"/>
              <a:ext cx="123830" cy="133355"/>
            </a:xfrm>
            <a:prstGeom prst="rect">
              <a:avLst/>
            </a:prstGeom>
          </p:spPr>
        </p:pic>
        <p:sp>
          <p:nvSpPr>
            <p:cNvPr id="8" name="object 8"/>
            <p:cNvSpPr/>
            <p:nvPr/>
          </p:nvSpPr>
          <p:spPr>
            <a:xfrm>
              <a:off x="2514600" y="4304156"/>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7" cstate="print"/>
            <a:stretch>
              <a:fillRect/>
            </a:stretch>
          </p:blipFill>
          <p:spPr>
            <a:xfrm>
              <a:off x="3114672" y="4285104"/>
              <a:ext cx="2790830" cy="1399999"/>
            </a:xfrm>
            <a:prstGeom prst="rect">
              <a:avLst/>
            </a:prstGeom>
          </p:spPr>
        </p:pic>
        <p:sp>
          <p:nvSpPr>
            <p:cNvPr id="11" name="object 11"/>
            <p:cNvSpPr/>
            <p:nvPr/>
          </p:nvSpPr>
          <p:spPr>
            <a:xfrm>
              <a:off x="2598674" y="3628008"/>
              <a:ext cx="111125" cy="675005"/>
            </a:xfrm>
            <a:custGeom>
              <a:avLst/>
              <a:gdLst/>
              <a:ahLst/>
              <a:cxnLst/>
              <a:rect l="l" t="t" r="r" b="b"/>
              <a:pathLst>
                <a:path w="111125" h="675004">
                  <a:moveTo>
                    <a:pt x="55883" y="37899"/>
                  </a:moveTo>
                  <a:lnTo>
                    <a:pt x="46240" y="54039"/>
                  </a:lnTo>
                  <a:lnTo>
                    <a:pt x="39749" y="675005"/>
                  </a:lnTo>
                  <a:lnTo>
                    <a:pt x="58800" y="675005"/>
                  </a:lnTo>
                  <a:lnTo>
                    <a:pt x="65289" y="54414"/>
                  </a:lnTo>
                  <a:lnTo>
                    <a:pt x="55883" y="37899"/>
                  </a:lnTo>
                  <a:close/>
                </a:path>
                <a:path w="111125" h="675004">
                  <a:moveTo>
                    <a:pt x="66971" y="18796"/>
                  </a:moveTo>
                  <a:lnTo>
                    <a:pt x="46608" y="18796"/>
                  </a:lnTo>
                  <a:lnTo>
                    <a:pt x="65658" y="19050"/>
                  </a:lnTo>
                  <a:lnTo>
                    <a:pt x="65293" y="54039"/>
                  </a:lnTo>
                  <a:lnTo>
                    <a:pt x="65289" y="54414"/>
                  </a:lnTo>
                  <a:lnTo>
                    <a:pt x="91439" y="100330"/>
                  </a:lnTo>
                  <a:lnTo>
                    <a:pt x="94106" y="104902"/>
                  </a:lnTo>
                  <a:lnTo>
                    <a:pt x="99949" y="106426"/>
                  </a:lnTo>
                  <a:lnTo>
                    <a:pt x="104520" y="103886"/>
                  </a:lnTo>
                  <a:lnTo>
                    <a:pt x="109093" y="101219"/>
                  </a:lnTo>
                  <a:lnTo>
                    <a:pt x="110617" y="95504"/>
                  </a:lnTo>
                  <a:lnTo>
                    <a:pt x="108076" y="90932"/>
                  </a:lnTo>
                  <a:lnTo>
                    <a:pt x="66971" y="18796"/>
                  </a:lnTo>
                  <a:close/>
                </a:path>
                <a:path w="111125" h="675004">
                  <a:moveTo>
                    <a:pt x="56261" y="0"/>
                  </a:moveTo>
                  <a:lnTo>
                    <a:pt x="0" y="94234"/>
                  </a:lnTo>
                  <a:lnTo>
                    <a:pt x="1426" y="100330"/>
                  </a:lnTo>
                  <a:lnTo>
                    <a:pt x="1614" y="100330"/>
                  </a:lnTo>
                  <a:lnTo>
                    <a:pt x="5968" y="102870"/>
                  </a:lnTo>
                  <a:lnTo>
                    <a:pt x="10413" y="105537"/>
                  </a:lnTo>
                  <a:lnTo>
                    <a:pt x="16382" y="104013"/>
                  </a:lnTo>
                  <a:lnTo>
                    <a:pt x="46240" y="54039"/>
                  </a:lnTo>
                  <a:lnTo>
                    <a:pt x="46555" y="23876"/>
                  </a:lnTo>
                  <a:lnTo>
                    <a:pt x="46608" y="18796"/>
                  </a:lnTo>
                  <a:lnTo>
                    <a:pt x="66971" y="18796"/>
                  </a:lnTo>
                  <a:lnTo>
                    <a:pt x="56261" y="0"/>
                  </a:lnTo>
                  <a:close/>
                </a:path>
                <a:path w="111125" h="675004">
                  <a:moveTo>
                    <a:pt x="65611" y="23622"/>
                  </a:moveTo>
                  <a:lnTo>
                    <a:pt x="47751" y="23622"/>
                  </a:lnTo>
                  <a:lnTo>
                    <a:pt x="64262" y="23876"/>
                  </a:lnTo>
                  <a:lnTo>
                    <a:pt x="55883" y="37899"/>
                  </a:lnTo>
                  <a:lnTo>
                    <a:pt x="65289" y="54414"/>
                  </a:lnTo>
                  <a:lnTo>
                    <a:pt x="65608" y="23876"/>
                  </a:lnTo>
                  <a:lnTo>
                    <a:pt x="65611" y="23622"/>
                  </a:lnTo>
                  <a:close/>
                </a:path>
                <a:path w="111125" h="675004">
                  <a:moveTo>
                    <a:pt x="46608" y="18796"/>
                  </a:moveTo>
                  <a:lnTo>
                    <a:pt x="46240" y="54039"/>
                  </a:lnTo>
                  <a:lnTo>
                    <a:pt x="55883" y="37899"/>
                  </a:lnTo>
                  <a:lnTo>
                    <a:pt x="47751" y="23622"/>
                  </a:lnTo>
                  <a:lnTo>
                    <a:pt x="65611" y="23622"/>
                  </a:lnTo>
                  <a:lnTo>
                    <a:pt x="65658" y="19050"/>
                  </a:lnTo>
                  <a:lnTo>
                    <a:pt x="46608" y="18796"/>
                  </a:lnTo>
                  <a:close/>
                </a:path>
                <a:path w="111125" h="675004">
                  <a:moveTo>
                    <a:pt x="47751" y="23622"/>
                  </a:moveTo>
                  <a:lnTo>
                    <a:pt x="55883" y="37899"/>
                  </a:lnTo>
                  <a:lnTo>
                    <a:pt x="64262" y="23876"/>
                  </a:lnTo>
                  <a:lnTo>
                    <a:pt x="47751" y="23622"/>
                  </a:lnTo>
                  <a:close/>
                </a:path>
              </a:pathLst>
            </a:custGeom>
            <a:solidFill>
              <a:srgbClr val="7E7E7E"/>
            </a:solidFill>
          </p:spPr>
          <p:txBody>
            <a:bodyPr wrap="square" lIns="0" tIns="0" rIns="0" bIns="0" rtlCol="0"/>
            <a:lstStyle/>
            <a:p>
              <a:endParaRPr/>
            </a:p>
          </p:txBody>
        </p:sp>
        <p:pic>
          <p:nvPicPr>
            <p:cNvPr id="12" name="object 12"/>
            <p:cNvPicPr/>
            <p:nvPr/>
          </p:nvPicPr>
          <p:blipFill>
            <a:blip r:embed="rId8" cstate="print"/>
            <a:stretch>
              <a:fillRect/>
            </a:stretch>
          </p:blipFill>
          <p:spPr>
            <a:xfrm>
              <a:off x="2590797" y="3513833"/>
              <a:ext cx="133355" cy="123830"/>
            </a:xfrm>
            <a:prstGeom prst="rect">
              <a:avLst/>
            </a:prstGeom>
          </p:spPr>
        </p:pic>
        <p:sp>
          <p:nvSpPr>
            <p:cNvPr id="13" name="object 13"/>
            <p:cNvSpPr/>
            <p:nvPr/>
          </p:nvSpPr>
          <p:spPr>
            <a:xfrm>
              <a:off x="2695575" y="3575557"/>
              <a:ext cx="3074670" cy="724535"/>
            </a:xfrm>
            <a:custGeom>
              <a:avLst/>
              <a:gdLst/>
              <a:ahLst/>
              <a:cxnLst/>
              <a:rect l="l" t="t" r="r" b="b"/>
              <a:pathLst>
                <a:path w="3074670" h="724535">
                  <a:moveTo>
                    <a:pt x="55032" y="35869"/>
                  </a:moveTo>
                  <a:lnTo>
                    <a:pt x="36860" y="41660"/>
                  </a:lnTo>
                  <a:lnTo>
                    <a:pt x="50790" y="54525"/>
                  </a:lnTo>
                  <a:lnTo>
                    <a:pt x="3070098" y="724407"/>
                  </a:lnTo>
                  <a:lnTo>
                    <a:pt x="3074162" y="705865"/>
                  </a:lnTo>
                  <a:lnTo>
                    <a:pt x="55032" y="35869"/>
                  </a:lnTo>
                  <a:close/>
                </a:path>
                <a:path w="3074670" h="724535">
                  <a:moveTo>
                    <a:pt x="104520" y="0"/>
                  </a:moveTo>
                  <a:lnTo>
                    <a:pt x="99568" y="1650"/>
                  </a:lnTo>
                  <a:lnTo>
                    <a:pt x="0" y="33527"/>
                  </a:lnTo>
                  <a:lnTo>
                    <a:pt x="76707" y="104520"/>
                  </a:lnTo>
                  <a:lnTo>
                    <a:pt x="80644" y="108076"/>
                  </a:lnTo>
                  <a:lnTo>
                    <a:pt x="86613" y="107822"/>
                  </a:lnTo>
                  <a:lnTo>
                    <a:pt x="90169" y="103885"/>
                  </a:lnTo>
                  <a:lnTo>
                    <a:pt x="93725" y="100075"/>
                  </a:lnTo>
                  <a:lnTo>
                    <a:pt x="93472" y="94106"/>
                  </a:lnTo>
                  <a:lnTo>
                    <a:pt x="89662" y="90423"/>
                  </a:lnTo>
                  <a:lnTo>
                    <a:pt x="50790" y="54525"/>
                  </a:lnTo>
                  <a:lnTo>
                    <a:pt x="16256" y="46862"/>
                  </a:lnTo>
                  <a:lnTo>
                    <a:pt x="20447" y="28193"/>
                  </a:lnTo>
                  <a:lnTo>
                    <a:pt x="79111" y="28193"/>
                  </a:lnTo>
                  <a:lnTo>
                    <a:pt x="105410" y="19812"/>
                  </a:lnTo>
                  <a:lnTo>
                    <a:pt x="110362" y="18161"/>
                  </a:lnTo>
                  <a:lnTo>
                    <a:pt x="113156" y="12826"/>
                  </a:lnTo>
                  <a:lnTo>
                    <a:pt x="111506" y="7746"/>
                  </a:lnTo>
                  <a:lnTo>
                    <a:pt x="109981" y="2793"/>
                  </a:lnTo>
                  <a:lnTo>
                    <a:pt x="104520" y="0"/>
                  </a:lnTo>
                  <a:close/>
                </a:path>
                <a:path w="3074670" h="724535">
                  <a:moveTo>
                    <a:pt x="20447" y="28193"/>
                  </a:moveTo>
                  <a:lnTo>
                    <a:pt x="16313" y="46608"/>
                  </a:lnTo>
                  <a:lnTo>
                    <a:pt x="16256" y="46862"/>
                  </a:lnTo>
                  <a:lnTo>
                    <a:pt x="50790" y="54525"/>
                  </a:lnTo>
                  <a:lnTo>
                    <a:pt x="42219" y="46608"/>
                  </a:lnTo>
                  <a:lnTo>
                    <a:pt x="21336" y="46608"/>
                  </a:lnTo>
                  <a:lnTo>
                    <a:pt x="24892" y="30606"/>
                  </a:lnTo>
                  <a:lnTo>
                    <a:pt x="31320" y="30606"/>
                  </a:lnTo>
                  <a:lnTo>
                    <a:pt x="20447" y="28193"/>
                  </a:lnTo>
                  <a:close/>
                </a:path>
                <a:path w="3074670" h="724535">
                  <a:moveTo>
                    <a:pt x="24892" y="30606"/>
                  </a:moveTo>
                  <a:lnTo>
                    <a:pt x="21336" y="46608"/>
                  </a:lnTo>
                  <a:lnTo>
                    <a:pt x="36860" y="41660"/>
                  </a:lnTo>
                  <a:lnTo>
                    <a:pt x="24892" y="30606"/>
                  </a:lnTo>
                  <a:close/>
                </a:path>
                <a:path w="3074670" h="724535">
                  <a:moveTo>
                    <a:pt x="36860" y="41660"/>
                  </a:moveTo>
                  <a:lnTo>
                    <a:pt x="21336" y="46608"/>
                  </a:lnTo>
                  <a:lnTo>
                    <a:pt x="42219" y="46608"/>
                  </a:lnTo>
                  <a:lnTo>
                    <a:pt x="36860" y="41660"/>
                  </a:lnTo>
                  <a:close/>
                </a:path>
                <a:path w="3074670" h="724535">
                  <a:moveTo>
                    <a:pt x="31320" y="30606"/>
                  </a:moveTo>
                  <a:lnTo>
                    <a:pt x="24892" y="30606"/>
                  </a:lnTo>
                  <a:lnTo>
                    <a:pt x="36860" y="41660"/>
                  </a:lnTo>
                  <a:lnTo>
                    <a:pt x="55032" y="35869"/>
                  </a:lnTo>
                  <a:lnTo>
                    <a:pt x="31320" y="30606"/>
                  </a:lnTo>
                  <a:close/>
                </a:path>
                <a:path w="3074670" h="724535">
                  <a:moveTo>
                    <a:pt x="79111" y="28193"/>
                  </a:moveTo>
                  <a:lnTo>
                    <a:pt x="20447" y="28193"/>
                  </a:lnTo>
                  <a:lnTo>
                    <a:pt x="55032" y="35869"/>
                  </a:lnTo>
                  <a:lnTo>
                    <a:pt x="79111" y="28193"/>
                  </a:lnTo>
                  <a:close/>
                </a:path>
              </a:pathLst>
            </a:custGeom>
            <a:solidFill>
              <a:srgbClr val="7E7E7E"/>
            </a:solidFill>
          </p:spPr>
          <p:txBody>
            <a:bodyPr wrap="square" lIns="0" tIns="0" rIns="0" bIns="0" rtlCol="0"/>
            <a:lstStyle/>
            <a:p>
              <a:endParaRPr/>
            </a:p>
          </p:txBody>
        </p:sp>
        <p:sp>
          <p:nvSpPr>
            <p:cNvPr id="14" name="object 14"/>
            <p:cNvSpPr/>
            <p:nvPr/>
          </p:nvSpPr>
          <p:spPr>
            <a:xfrm>
              <a:off x="2657475" y="2012695"/>
              <a:ext cx="1242060" cy="1506220"/>
            </a:xfrm>
            <a:custGeom>
              <a:avLst/>
              <a:gdLst/>
              <a:ahLst/>
              <a:cxnLst/>
              <a:rect l="l" t="t" r="r" b="b"/>
              <a:pathLst>
                <a:path w="1242060" h="1506220">
                  <a:moveTo>
                    <a:pt x="19050" y="1422907"/>
                  </a:moveTo>
                  <a:lnTo>
                    <a:pt x="0" y="1505965"/>
                  </a:lnTo>
                  <a:lnTo>
                    <a:pt x="77850" y="1471294"/>
                  </a:lnTo>
                  <a:lnTo>
                    <a:pt x="67665" y="1462913"/>
                  </a:lnTo>
                  <a:lnTo>
                    <a:pt x="47751" y="1462913"/>
                  </a:lnTo>
                  <a:lnTo>
                    <a:pt x="33019" y="1450848"/>
                  </a:lnTo>
                  <a:lnTo>
                    <a:pt x="41089" y="1441044"/>
                  </a:lnTo>
                  <a:lnTo>
                    <a:pt x="19050" y="1422907"/>
                  </a:lnTo>
                  <a:close/>
                </a:path>
                <a:path w="1242060" h="1506220">
                  <a:moveTo>
                    <a:pt x="41089" y="1441044"/>
                  </a:moveTo>
                  <a:lnTo>
                    <a:pt x="33019" y="1450848"/>
                  </a:lnTo>
                  <a:lnTo>
                    <a:pt x="47751" y="1462913"/>
                  </a:lnTo>
                  <a:lnTo>
                    <a:pt x="55793" y="1453144"/>
                  </a:lnTo>
                  <a:lnTo>
                    <a:pt x="41089" y="1441044"/>
                  </a:lnTo>
                  <a:close/>
                </a:path>
                <a:path w="1242060" h="1506220">
                  <a:moveTo>
                    <a:pt x="55793" y="1453144"/>
                  </a:moveTo>
                  <a:lnTo>
                    <a:pt x="47751" y="1462913"/>
                  </a:lnTo>
                  <a:lnTo>
                    <a:pt x="67665" y="1462913"/>
                  </a:lnTo>
                  <a:lnTo>
                    <a:pt x="55793" y="1453144"/>
                  </a:lnTo>
                  <a:close/>
                </a:path>
                <a:path w="1242060" h="1506220">
                  <a:moveTo>
                    <a:pt x="1227201" y="0"/>
                  </a:moveTo>
                  <a:lnTo>
                    <a:pt x="41089" y="1441044"/>
                  </a:lnTo>
                  <a:lnTo>
                    <a:pt x="55793" y="1453144"/>
                  </a:lnTo>
                  <a:lnTo>
                    <a:pt x="1241933" y="12191"/>
                  </a:lnTo>
                  <a:lnTo>
                    <a:pt x="1227201" y="0"/>
                  </a:lnTo>
                  <a:close/>
                </a:path>
              </a:pathLst>
            </a:custGeom>
            <a:solidFill>
              <a:srgbClr val="5D4A3B"/>
            </a:solidFill>
          </p:spPr>
          <p:txBody>
            <a:bodyPr wrap="square" lIns="0" tIns="0" rIns="0" bIns="0" rtlCol="0"/>
            <a:lstStyle/>
            <a:p>
              <a:endParaRPr/>
            </a:p>
          </p:txBody>
        </p:sp>
      </p:grpSp>
      <p:sp>
        <p:nvSpPr>
          <p:cNvPr id="15" name="object 15"/>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6" name="object 16"/>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7" name="object 17"/>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8" name="object 18"/>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19" name="object 19"/>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0" name="object 20"/>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1" name="object 21"/>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2" name="object 22"/>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3" name="object 23"/>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419734" y="853122"/>
            <a:ext cx="11104245" cy="760273"/>
          </a:xfrm>
          <a:prstGeom prst="rect">
            <a:avLst/>
          </a:prstGeom>
        </p:spPr>
        <p:txBody>
          <a:bodyPr vert="horz" wrap="square" lIns="0" tIns="27940" rIns="0" bIns="0" rtlCol="0">
            <a:spAutoFit/>
          </a:bodyPr>
          <a:lstStyle/>
          <a:p>
            <a:pPr marL="12700" marR="5080">
              <a:lnSpc>
                <a:spcPts val="2850"/>
              </a:lnSpc>
              <a:spcBef>
                <a:spcPts val="220"/>
              </a:spcBef>
            </a:pPr>
            <a:r>
              <a:rPr lang="en-US" altLang="ja-JP" sz="2400" b="1" dirty="0">
                <a:latin typeface="Calibri"/>
                <a:cs typeface="Calibri"/>
              </a:rPr>
              <a:t>Core</a:t>
            </a:r>
            <a:r>
              <a:rPr lang="en-US" altLang="ja-JP" sz="2400" b="1" spc="-75" dirty="0">
                <a:latin typeface="Calibri"/>
                <a:cs typeface="Calibri"/>
              </a:rPr>
              <a:t> </a:t>
            </a:r>
            <a:r>
              <a:rPr lang="en-US" altLang="ja-JP" sz="2400" b="1" dirty="0">
                <a:latin typeface="Calibri"/>
                <a:cs typeface="Calibri"/>
              </a:rPr>
              <a:t>idea</a:t>
            </a:r>
            <a:r>
              <a:rPr lang="en-US" altLang="ja-JP" sz="2400" dirty="0">
                <a:latin typeface="Calibri"/>
                <a:cs typeface="Calibri"/>
              </a:rPr>
              <a:t>:</a:t>
            </a:r>
            <a:r>
              <a:rPr lang="en-US" altLang="ja-JP" sz="2400" spc="-40" dirty="0">
                <a:latin typeface="Calibri"/>
                <a:cs typeface="Calibri"/>
              </a:rPr>
              <a:t> </a:t>
            </a:r>
            <a:r>
              <a:rPr lang="en-US" altLang="ja-JP" sz="2400" dirty="0">
                <a:latin typeface="Calibri"/>
                <a:cs typeface="Calibri"/>
              </a:rPr>
              <a:t>on</a:t>
            </a:r>
            <a:r>
              <a:rPr lang="en-US" altLang="ja-JP" sz="2400" spc="-50" dirty="0">
                <a:latin typeface="Calibri"/>
                <a:cs typeface="Calibri"/>
              </a:rPr>
              <a:t> </a:t>
            </a:r>
            <a:r>
              <a:rPr lang="en-US" altLang="ja-JP" sz="2400" dirty="0">
                <a:latin typeface="Calibri"/>
                <a:cs typeface="Calibri"/>
              </a:rPr>
              <a:t>each</a:t>
            </a:r>
            <a:r>
              <a:rPr lang="en-US" altLang="ja-JP" sz="2400" spc="-50" dirty="0">
                <a:latin typeface="Calibri"/>
                <a:cs typeface="Calibri"/>
              </a:rPr>
              <a:t> </a:t>
            </a:r>
            <a:r>
              <a:rPr lang="en-US" altLang="ja-JP" sz="2400" dirty="0">
                <a:latin typeface="Calibri"/>
                <a:cs typeface="Calibri"/>
              </a:rPr>
              <a:t>step</a:t>
            </a:r>
            <a:r>
              <a:rPr lang="en-US" altLang="ja-JP" sz="2400" spc="-45" dirty="0">
                <a:latin typeface="Calibri"/>
                <a:cs typeface="Calibri"/>
              </a:rPr>
              <a:t> </a:t>
            </a:r>
            <a:r>
              <a:rPr lang="en-US" altLang="ja-JP" sz="2400" dirty="0">
                <a:latin typeface="Calibri"/>
                <a:cs typeface="Calibri"/>
              </a:rPr>
              <a:t>of</a:t>
            </a:r>
            <a:r>
              <a:rPr lang="en-US" altLang="ja-JP" sz="2400" spc="-55" dirty="0">
                <a:latin typeface="Calibri"/>
                <a:cs typeface="Calibri"/>
              </a:rPr>
              <a:t> </a:t>
            </a:r>
            <a:r>
              <a:rPr lang="en-US" altLang="ja-JP" sz="2400" dirty="0">
                <a:latin typeface="Calibri"/>
                <a:cs typeface="Calibri"/>
              </a:rPr>
              <a:t>the</a:t>
            </a:r>
            <a:r>
              <a:rPr lang="en-US" altLang="ja-JP" sz="2400" spc="-60" dirty="0">
                <a:latin typeface="Calibri"/>
                <a:cs typeface="Calibri"/>
              </a:rPr>
              <a:t> </a:t>
            </a:r>
            <a:r>
              <a:rPr lang="en-US" altLang="ja-JP" sz="2400" spc="-25" dirty="0">
                <a:latin typeface="Calibri"/>
                <a:cs typeface="Calibri"/>
              </a:rPr>
              <a:t>decoder,</a:t>
            </a:r>
            <a:r>
              <a:rPr lang="en-US" altLang="ja-JP" sz="2400" spc="-80" dirty="0">
                <a:latin typeface="Calibri"/>
                <a:cs typeface="Calibri"/>
              </a:rPr>
              <a:t> </a:t>
            </a:r>
            <a:r>
              <a:rPr lang="en-US" altLang="ja-JP" sz="2400" dirty="0">
                <a:solidFill>
                  <a:srgbClr val="FF2FED"/>
                </a:solidFill>
                <a:latin typeface="Calibri"/>
                <a:cs typeface="Calibri"/>
              </a:rPr>
              <a:t>use</a:t>
            </a:r>
            <a:r>
              <a:rPr lang="en-US" altLang="ja-JP" sz="2400" spc="-25" dirty="0">
                <a:solidFill>
                  <a:srgbClr val="FF2FED"/>
                </a:solidFill>
                <a:latin typeface="Calibri"/>
                <a:cs typeface="Calibri"/>
              </a:rPr>
              <a:t> </a:t>
            </a:r>
            <a:r>
              <a:rPr lang="en-US" altLang="ja-JP" sz="2400" i="1" dirty="0">
                <a:solidFill>
                  <a:srgbClr val="FF2FED"/>
                </a:solidFill>
                <a:latin typeface="Calibri"/>
                <a:cs typeface="Calibri"/>
              </a:rPr>
              <a:t>direct</a:t>
            </a:r>
            <a:r>
              <a:rPr lang="en-US" altLang="ja-JP" sz="2400" i="1" spc="-114" dirty="0">
                <a:solidFill>
                  <a:srgbClr val="FF2FED"/>
                </a:solidFill>
                <a:latin typeface="Calibri"/>
                <a:cs typeface="Calibri"/>
              </a:rPr>
              <a:t> </a:t>
            </a:r>
            <a:r>
              <a:rPr lang="en-US" altLang="ja-JP" sz="2400" i="1" dirty="0">
                <a:solidFill>
                  <a:srgbClr val="FF2FED"/>
                </a:solidFill>
                <a:latin typeface="Calibri"/>
                <a:cs typeface="Calibri"/>
              </a:rPr>
              <a:t>connection</a:t>
            </a:r>
            <a:r>
              <a:rPr lang="en-US" altLang="ja-JP" sz="2400" i="1" spc="-30" dirty="0">
                <a:solidFill>
                  <a:srgbClr val="FF2FED"/>
                </a:solidFill>
                <a:latin typeface="Calibri"/>
                <a:cs typeface="Calibri"/>
              </a:rPr>
              <a:t> </a:t>
            </a:r>
            <a:r>
              <a:rPr lang="en-US" altLang="ja-JP" sz="2400" i="1" dirty="0">
                <a:solidFill>
                  <a:srgbClr val="FF2FED"/>
                </a:solidFill>
                <a:latin typeface="Calibri"/>
                <a:cs typeface="Calibri"/>
              </a:rPr>
              <a:t>to</a:t>
            </a:r>
            <a:r>
              <a:rPr lang="en-US" altLang="ja-JP" sz="2400" i="1" spc="-25" dirty="0">
                <a:solidFill>
                  <a:srgbClr val="FF2FED"/>
                </a:solidFill>
                <a:latin typeface="Calibri"/>
                <a:cs typeface="Calibri"/>
              </a:rPr>
              <a:t> </a:t>
            </a:r>
            <a:r>
              <a:rPr lang="en-US" altLang="ja-JP" sz="2400" i="1" dirty="0">
                <a:solidFill>
                  <a:srgbClr val="FF2FED"/>
                </a:solidFill>
                <a:latin typeface="Calibri"/>
                <a:cs typeface="Calibri"/>
              </a:rPr>
              <a:t>the</a:t>
            </a:r>
            <a:r>
              <a:rPr lang="en-US" altLang="ja-JP" sz="2400" i="1" spc="-85" dirty="0">
                <a:solidFill>
                  <a:srgbClr val="FF2FED"/>
                </a:solidFill>
                <a:latin typeface="Calibri"/>
                <a:cs typeface="Calibri"/>
              </a:rPr>
              <a:t> </a:t>
            </a:r>
            <a:r>
              <a:rPr lang="en-US" altLang="ja-JP" sz="2400" i="1" dirty="0">
                <a:solidFill>
                  <a:srgbClr val="FF2FED"/>
                </a:solidFill>
                <a:latin typeface="Calibri"/>
                <a:cs typeface="Calibri"/>
              </a:rPr>
              <a:t>encoder</a:t>
            </a:r>
            <a:r>
              <a:rPr lang="en-US" altLang="ja-JP" sz="2400" i="1" spc="-30" dirty="0">
                <a:solidFill>
                  <a:srgbClr val="FF2FED"/>
                </a:solidFill>
                <a:latin typeface="Calibri"/>
                <a:cs typeface="Calibri"/>
              </a:rPr>
              <a:t> </a:t>
            </a:r>
            <a:r>
              <a:rPr lang="en-US" altLang="ja-JP" sz="2400" dirty="0">
                <a:latin typeface="Calibri"/>
                <a:cs typeface="Calibri"/>
              </a:rPr>
              <a:t>to</a:t>
            </a:r>
            <a:r>
              <a:rPr lang="en-US" altLang="ja-JP" sz="2400" spc="-30" dirty="0">
                <a:latin typeface="Calibri"/>
                <a:cs typeface="Calibri"/>
              </a:rPr>
              <a:t> </a:t>
            </a:r>
            <a:r>
              <a:rPr lang="en-US" altLang="ja-JP" sz="2400" i="1" dirty="0">
                <a:solidFill>
                  <a:srgbClr val="FF2FED"/>
                </a:solidFill>
                <a:latin typeface="Calibri"/>
                <a:cs typeface="Calibri"/>
              </a:rPr>
              <a:t>focus</a:t>
            </a:r>
            <a:r>
              <a:rPr lang="en-US" altLang="ja-JP" sz="2400" i="1" spc="-100" dirty="0">
                <a:solidFill>
                  <a:srgbClr val="FF2FED"/>
                </a:solidFill>
                <a:latin typeface="Calibri"/>
                <a:cs typeface="Calibri"/>
              </a:rPr>
              <a:t> </a:t>
            </a:r>
            <a:r>
              <a:rPr lang="en-US" altLang="ja-JP" sz="2400" i="1" dirty="0">
                <a:solidFill>
                  <a:srgbClr val="FF2FED"/>
                </a:solidFill>
                <a:latin typeface="Calibri"/>
                <a:cs typeface="Calibri"/>
              </a:rPr>
              <a:t>on</a:t>
            </a:r>
            <a:r>
              <a:rPr lang="en-US" altLang="ja-JP" sz="2400" i="1" spc="-30" dirty="0">
                <a:solidFill>
                  <a:srgbClr val="FF2FED"/>
                </a:solidFill>
                <a:latin typeface="Calibri"/>
                <a:cs typeface="Calibri"/>
              </a:rPr>
              <a:t> </a:t>
            </a:r>
            <a:r>
              <a:rPr lang="en-US" altLang="ja-JP" sz="2400" i="1" spc="-50" dirty="0">
                <a:solidFill>
                  <a:srgbClr val="FF2FED"/>
                </a:solidFill>
                <a:latin typeface="Calibri"/>
                <a:cs typeface="Calibri"/>
              </a:rPr>
              <a:t>a </a:t>
            </a:r>
            <a:r>
              <a:rPr lang="en-US" altLang="ja-JP" sz="2400" i="1" dirty="0">
                <a:solidFill>
                  <a:srgbClr val="FF2FED"/>
                </a:solidFill>
                <a:latin typeface="Calibri"/>
                <a:cs typeface="Calibri"/>
              </a:rPr>
              <a:t>particular</a:t>
            </a:r>
            <a:r>
              <a:rPr lang="en-US" altLang="ja-JP" sz="2400" i="1" spc="-75" dirty="0">
                <a:solidFill>
                  <a:srgbClr val="FF2FED"/>
                </a:solidFill>
                <a:latin typeface="Calibri"/>
                <a:cs typeface="Calibri"/>
              </a:rPr>
              <a:t> </a:t>
            </a:r>
            <a:r>
              <a:rPr lang="en-US" altLang="ja-JP" sz="2400" i="1" dirty="0">
                <a:solidFill>
                  <a:srgbClr val="FF2FED"/>
                </a:solidFill>
                <a:latin typeface="Calibri"/>
                <a:cs typeface="Calibri"/>
              </a:rPr>
              <a:t>part</a:t>
            </a:r>
            <a:r>
              <a:rPr lang="en-US" altLang="ja-JP" sz="2400" i="1" spc="-60" dirty="0">
                <a:solidFill>
                  <a:srgbClr val="FF2FED"/>
                </a:solidFill>
                <a:latin typeface="Calibri"/>
                <a:cs typeface="Calibri"/>
              </a:rPr>
              <a:t> </a:t>
            </a:r>
            <a:r>
              <a:rPr lang="en-US" altLang="ja-JP" sz="2400" dirty="0">
                <a:latin typeface="Calibri"/>
                <a:cs typeface="Calibri"/>
              </a:rPr>
              <a:t>of</a:t>
            </a:r>
            <a:r>
              <a:rPr lang="en-US" altLang="ja-JP" sz="2400" spc="-60" dirty="0">
                <a:latin typeface="Calibri"/>
                <a:cs typeface="Calibri"/>
              </a:rPr>
              <a:t> </a:t>
            </a:r>
            <a:r>
              <a:rPr lang="en-US" altLang="ja-JP" sz="2400" dirty="0">
                <a:latin typeface="Calibri"/>
                <a:cs typeface="Calibri"/>
              </a:rPr>
              <a:t>the source</a:t>
            </a:r>
            <a:r>
              <a:rPr lang="en-US" altLang="ja-JP" sz="2400" spc="-70" dirty="0">
                <a:latin typeface="Calibri"/>
                <a:cs typeface="Calibri"/>
              </a:rPr>
              <a:t> </a:t>
            </a:r>
            <a:r>
              <a:rPr lang="en-US" altLang="ja-JP" sz="2400" spc="-10" dirty="0">
                <a:latin typeface="Calibri"/>
                <a:cs typeface="Calibri"/>
              </a:rPr>
              <a:t>sequence</a:t>
            </a:r>
            <a:endParaRPr lang="en-US" altLang="ja-JP" sz="2400" dirty="0">
              <a:latin typeface="Calibri"/>
              <a:cs typeface="Calibri"/>
            </a:endParaRPr>
          </a:p>
        </p:txBody>
      </p:sp>
      <p:sp>
        <p:nvSpPr>
          <p:cNvPr id="27" name="object 27"/>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28" name="object 28"/>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14</a:t>
            </a:fld>
            <a:endParaRPr spc="-25" dirty="0"/>
          </a:p>
        </p:txBody>
      </p:sp>
      <p:sp>
        <p:nvSpPr>
          <p:cNvPr id="30" name="テキスト ボックス 29">
            <a:extLst>
              <a:ext uri="{FF2B5EF4-FFF2-40B4-BE49-F238E27FC236}">
                <a16:creationId xmlns:a16="http://schemas.microsoft.com/office/drawing/2014/main" id="{D81DD943-108E-C848-E421-C5513B10A62A}"/>
              </a:ext>
            </a:extLst>
          </p:cNvPr>
          <p:cNvSpPr txBox="1"/>
          <p:nvPr/>
        </p:nvSpPr>
        <p:spPr>
          <a:xfrm>
            <a:off x="230505" y="1665846"/>
            <a:ext cx="6096000" cy="369332"/>
          </a:xfrm>
          <a:prstGeom prst="rect">
            <a:avLst/>
          </a:prstGeom>
          <a:noFill/>
        </p:spPr>
        <p:txBody>
          <a:bodyPr wrap="square">
            <a:spAutoFit/>
          </a:bodyPr>
          <a:lstStyle/>
          <a:p>
            <a:pPr marL="2922270">
              <a:lnSpc>
                <a:spcPct val="100000"/>
              </a:lnSpc>
              <a:spcBef>
                <a:spcPts val="595"/>
              </a:spcBef>
            </a:pPr>
            <a:r>
              <a:rPr lang="en-US" altLang="ja-JP" sz="1800" dirty="0">
                <a:solidFill>
                  <a:srgbClr val="5D4A3B"/>
                </a:solidFill>
                <a:latin typeface="Calibri"/>
                <a:cs typeface="Calibri"/>
              </a:rPr>
              <a:t>dot</a:t>
            </a:r>
            <a:r>
              <a:rPr lang="en-US" altLang="ja-JP" sz="1800" spc="-10" dirty="0">
                <a:solidFill>
                  <a:srgbClr val="5D4A3B"/>
                </a:solidFill>
                <a:latin typeface="Calibri"/>
                <a:cs typeface="Calibri"/>
              </a:rPr>
              <a:t> product</a:t>
            </a:r>
            <a:endParaRPr lang="en-US" altLang="ja-JP" sz="18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505072" y="2015108"/>
            <a:ext cx="3400425" cy="3679825"/>
            <a:chOff x="2505072" y="2015108"/>
            <a:chExt cx="3400425" cy="3679825"/>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2790830" cy="2171270"/>
            </a:xfrm>
            <a:prstGeom prst="rect">
              <a:avLst/>
            </a:prstGeom>
          </p:spPr>
        </p:pic>
        <p:sp>
          <p:nvSpPr>
            <p:cNvPr id="11" name="object 11"/>
            <p:cNvSpPr/>
            <p:nvPr/>
          </p:nvSpPr>
          <p:spPr>
            <a:xfrm>
              <a:off x="2598674" y="3580891"/>
              <a:ext cx="3167380" cy="722630"/>
            </a:xfrm>
            <a:custGeom>
              <a:avLst/>
              <a:gdLst/>
              <a:ahLst/>
              <a:cxnLst/>
              <a:rect l="l" t="t" r="r" b="b"/>
              <a:pathLst>
                <a:path w="3167379" h="722629">
                  <a:moveTo>
                    <a:pt x="110617" y="142621"/>
                  </a:moveTo>
                  <a:lnTo>
                    <a:pt x="108077" y="138049"/>
                  </a:lnTo>
                  <a:lnTo>
                    <a:pt x="66967" y="65913"/>
                  </a:lnTo>
                  <a:lnTo>
                    <a:pt x="56261" y="47117"/>
                  </a:lnTo>
                  <a:lnTo>
                    <a:pt x="0" y="141351"/>
                  </a:lnTo>
                  <a:lnTo>
                    <a:pt x="1422" y="147447"/>
                  </a:lnTo>
                  <a:lnTo>
                    <a:pt x="1612" y="147447"/>
                  </a:lnTo>
                  <a:lnTo>
                    <a:pt x="5969" y="149987"/>
                  </a:lnTo>
                  <a:lnTo>
                    <a:pt x="10414" y="152654"/>
                  </a:lnTo>
                  <a:lnTo>
                    <a:pt x="16383" y="151130"/>
                  </a:lnTo>
                  <a:lnTo>
                    <a:pt x="46228" y="101168"/>
                  </a:lnTo>
                  <a:lnTo>
                    <a:pt x="39738" y="722122"/>
                  </a:lnTo>
                  <a:lnTo>
                    <a:pt x="58801" y="722122"/>
                  </a:lnTo>
                  <a:lnTo>
                    <a:pt x="65278" y="101536"/>
                  </a:lnTo>
                  <a:lnTo>
                    <a:pt x="65608" y="70993"/>
                  </a:lnTo>
                  <a:lnTo>
                    <a:pt x="65290" y="101168"/>
                  </a:lnTo>
                  <a:lnTo>
                    <a:pt x="65278" y="101536"/>
                  </a:lnTo>
                  <a:lnTo>
                    <a:pt x="91440" y="147447"/>
                  </a:lnTo>
                  <a:lnTo>
                    <a:pt x="94107" y="152019"/>
                  </a:lnTo>
                  <a:lnTo>
                    <a:pt x="99949" y="153543"/>
                  </a:lnTo>
                  <a:lnTo>
                    <a:pt x="104521" y="151003"/>
                  </a:lnTo>
                  <a:lnTo>
                    <a:pt x="109093" y="148336"/>
                  </a:lnTo>
                  <a:lnTo>
                    <a:pt x="110617" y="142621"/>
                  </a:lnTo>
                  <a:close/>
                </a:path>
                <a:path w="3167379" h="722629">
                  <a:moveTo>
                    <a:pt x="3167126" y="700659"/>
                  </a:moveTo>
                  <a:lnTo>
                    <a:pt x="751636" y="33388"/>
                  </a:lnTo>
                  <a:lnTo>
                    <a:pt x="787069" y="24015"/>
                  </a:lnTo>
                  <a:lnTo>
                    <a:pt x="802894" y="19812"/>
                  </a:lnTo>
                  <a:lnTo>
                    <a:pt x="807974" y="18554"/>
                  </a:lnTo>
                  <a:lnTo>
                    <a:pt x="811022" y="13208"/>
                  </a:lnTo>
                  <a:lnTo>
                    <a:pt x="809625" y="8140"/>
                  </a:lnTo>
                  <a:lnTo>
                    <a:pt x="808355" y="3048"/>
                  </a:lnTo>
                  <a:lnTo>
                    <a:pt x="803148" y="0"/>
                  </a:lnTo>
                  <a:lnTo>
                    <a:pt x="696976" y="28194"/>
                  </a:lnTo>
                  <a:lnTo>
                    <a:pt x="770001" y="102997"/>
                  </a:lnTo>
                  <a:lnTo>
                    <a:pt x="773811" y="106807"/>
                  </a:lnTo>
                  <a:lnTo>
                    <a:pt x="779653" y="106807"/>
                  </a:lnTo>
                  <a:lnTo>
                    <a:pt x="783463" y="103124"/>
                  </a:lnTo>
                  <a:lnTo>
                    <a:pt x="787146" y="99441"/>
                  </a:lnTo>
                  <a:lnTo>
                    <a:pt x="787273" y="93472"/>
                  </a:lnTo>
                  <a:lnTo>
                    <a:pt x="746493" y="51663"/>
                  </a:lnTo>
                  <a:lnTo>
                    <a:pt x="3162046" y="718947"/>
                  </a:lnTo>
                  <a:lnTo>
                    <a:pt x="3167126" y="700659"/>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75558"/>
              <a:ext cx="3074670" cy="724535"/>
            </a:xfrm>
            <a:custGeom>
              <a:avLst/>
              <a:gdLst/>
              <a:ahLst/>
              <a:cxnLst/>
              <a:rect l="l" t="t" r="r" b="b"/>
              <a:pathLst>
                <a:path w="3074670" h="724535">
                  <a:moveTo>
                    <a:pt x="55032" y="35869"/>
                  </a:moveTo>
                  <a:lnTo>
                    <a:pt x="36860" y="41660"/>
                  </a:lnTo>
                  <a:lnTo>
                    <a:pt x="50790" y="54525"/>
                  </a:lnTo>
                  <a:lnTo>
                    <a:pt x="3070098" y="724407"/>
                  </a:lnTo>
                  <a:lnTo>
                    <a:pt x="3074162" y="705865"/>
                  </a:lnTo>
                  <a:lnTo>
                    <a:pt x="55032" y="35869"/>
                  </a:lnTo>
                  <a:close/>
                </a:path>
                <a:path w="3074670" h="724535">
                  <a:moveTo>
                    <a:pt x="104520" y="0"/>
                  </a:moveTo>
                  <a:lnTo>
                    <a:pt x="99568" y="1650"/>
                  </a:lnTo>
                  <a:lnTo>
                    <a:pt x="0" y="33527"/>
                  </a:lnTo>
                  <a:lnTo>
                    <a:pt x="76707" y="104520"/>
                  </a:lnTo>
                  <a:lnTo>
                    <a:pt x="80644" y="108076"/>
                  </a:lnTo>
                  <a:lnTo>
                    <a:pt x="86613" y="107822"/>
                  </a:lnTo>
                  <a:lnTo>
                    <a:pt x="90169" y="103885"/>
                  </a:lnTo>
                  <a:lnTo>
                    <a:pt x="93725" y="100075"/>
                  </a:lnTo>
                  <a:lnTo>
                    <a:pt x="93472" y="94106"/>
                  </a:lnTo>
                  <a:lnTo>
                    <a:pt x="89662" y="90423"/>
                  </a:lnTo>
                  <a:lnTo>
                    <a:pt x="50790" y="54525"/>
                  </a:lnTo>
                  <a:lnTo>
                    <a:pt x="16256" y="46862"/>
                  </a:lnTo>
                  <a:lnTo>
                    <a:pt x="20447" y="28193"/>
                  </a:lnTo>
                  <a:lnTo>
                    <a:pt x="79111" y="28193"/>
                  </a:lnTo>
                  <a:lnTo>
                    <a:pt x="105410" y="19812"/>
                  </a:lnTo>
                  <a:lnTo>
                    <a:pt x="110362" y="18161"/>
                  </a:lnTo>
                  <a:lnTo>
                    <a:pt x="113156" y="12826"/>
                  </a:lnTo>
                  <a:lnTo>
                    <a:pt x="111506" y="7746"/>
                  </a:lnTo>
                  <a:lnTo>
                    <a:pt x="109981" y="2793"/>
                  </a:lnTo>
                  <a:lnTo>
                    <a:pt x="104520" y="0"/>
                  </a:lnTo>
                  <a:close/>
                </a:path>
                <a:path w="3074670" h="724535">
                  <a:moveTo>
                    <a:pt x="20447" y="28193"/>
                  </a:moveTo>
                  <a:lnTo>
                    <a:pt x="16313" y="46608"/>
                  </a:lnTo>
                  <a:lnTo>
                    <a:pt x="16256" y="46862"/>
                  </a:lnTo>
                  <a:lnTo>
                    <a:pt x="50790" y="54525"/>
                  </a:lnTo>
                  <a:lnTo>
                    <a:pt x="42219" y="46608"/>
                  </a:lnTo>
                  <a:lnTo>
                    <a:pt x="21336" y="46608"/>
                  </a:lnTo>
                  <a:lnTo>
                    <a:pt x="24892" y="30606"/>
                  </a:lnTo>
                  <a:lnTo>
                    <a:pt x="31320" y="30606"/>
                  </a:lnTo>
                  <a:lnTo>
                    <a:pt x="20447" y="28193"/>
                  </a:lnTo>
                  <a:close/>
                </a:path>
                <a:path w="3074670" h="724535">
                  <a:moveTo>
                    <a:pt x="24892" y="30606"/>
                  </a:moveTo>
                  <a:lnTo>
                    <a:pt x="21336" y="46608"/>
                  </a:lnTo>
                  <a:lnTo>
                    <a:pt x="36860" y="41660"/>
                  </a:lnTo>
                  <a:lnTo>
                    <a:pt x="24892" y="30606"/>
                  </a:lnTo>
                  <a:close/>
                </a:path>
                <a:path w="3074670" h="724535">
                  <a:moveTo>
                    <a:pt x="36860" y="41660"/>
                  </a:moveTo>
                  <a:lnTo>
                    <a:pt x="21336" y="46608"/>
                  </a:lnTo>
                  <a:lnTo>
                    <a:pt x="42219" y="46608"/>
                  </a:lnTo>
                  <a:lnTo>
                    <a:pt x="36860" y="41660"/>
                  </a:lnTo>
                  <a:close/>
                </a:path>
                <a:path w="3074670" h="724535">
                  <a:moveTo>
                    <a:pt x="31320" y="30606"/>
                  </a:moveTo>
                  <a:lnTo>
                    <a:pt x="24892" y="30606"/>
                  </a:lnTo>
                  <a:lnTo>
                    <a:pt x="36860" y="41660"/>
                  </a:lnTo>
                  <a:lnTo>
                    <a:pt x="55032" y="35869"/>
                  </a:lnTo>
                  <a:lnTo>
                    <a:pt x="31320" y="30606"/>
                  </a:lnTo>
                  <a:close/>
                </a:path>
                <a:path w="3074670" h="724535">
                  <a:moveTo>
                    <a:pt x="79111" y="28193"/>
                  </a:moveTo>
                  <a:lnTo>
                    <a:pt x="20447" y="28193"/>
                  </a:lnTo>
                  <a:lnTo>
                    <a:pt x="55032" y="35869"/>
                  </a:lnTo>
                  <a:lnTo>
                    <a:pt x="79111" y="28193"/>
                  </a:lnTo>
                  <a:close/>
                </a:path>
              </a:pathLst>
            </a:custGeom>
            <a:solidFill>
              <a:srgbClr val="7E7E7E"/>
            </a:solidFill>
          </p:spPr>
          <p:txBody>
            <a:bodyPr wrap="square" lIns="0" tIns="0" rIns="0" bIns="0" rtlCol="0"/>
            <a:lstStyle/>
            <a:p>
              <a:endParaRPr/>
            </a:p>
          </p:txBody>
        </p:sp>
        <p:sp>
          <p:nvSpPr>
            <p:cNvPr id="14" name="object 14"/>
            <p:cNvSpPr/>
            <p:nvPr/>
          </p:nvSpPr>
          <p:spPr>
            <a:xfrm>
              <a:off x="3251962" y="2015108"/>
              <a:ext cx="644525" cy="1503680"/>
            </a:xfrm>
            <a:custGeom>
              <a:avLst/>
              <a:gdLst/>
              <a:ahLst/>
              <a:cxnLst/>
              <a:rect l="l" t="t" r="r" b="b"/>
              <a:pathLst>
                <a:path w="644525" h="1503679">
                  <a:moveTo>
                    <a:pt x="0" y="1418463"/>
                  </a:moveTo>
                  <a:lnTo>
                    <a:pt x="5587" y="1503552"/>
                  </a:lnTo>
                  <a:lnTo>
                    <a:pt x="69491" y="1448689"/>
                  </a:lnTo>
                  <a:lnTo>
                    <a:pt x="38988" y="1448689"/>
                  </a:lnTo>
                  <a:lnTo>
                    <a:pt x="21336" y="1441323"/>
                  </a:lnTo>
                  <a:lnTo>
                    <a:pt x="26286" y="1429538"/>
                  </a:lnTo>
                  <a:lnTo>
                    <a:pt x="0" y="1418463"/>
                  </a:lnTo>
                  <a:close/>
                </a:path>
                <a:path w="644525" h="1503679">
                  <a:moveTo>
                    <a:pt x="26286" y="1429538"/>
                  </a:moveTo>
                  <a:lnTo>
                    <a:pt x="21336" y="1441323"/>
                  </a:lnTo>
                  <a:lnTo>
                    <a:pt x="38988" y="1448689"/>
                  </a:lnTo>
                  <a:lnTo>
                    <a:pt x="43913" y="1436965"/>
                  </a:lnTo>
                  <a:lnTo>
                    <a:pt x="26286" y="1429538"/>
                  </a:lnTo>
                  <a:close/>
                </a:path>
                <a:path w="644525" h="1503679">
                  <a:moveTo>
                    <a:pt x="43913" y="1436965"/>
                  </a:moveTo>
                  <a:lnTo>
                    <a:pt x="38988" y="1448689"/>
                  </a:lnTo>
                  <a:lnTo>
                    <a:pt x="69491" y="1448689"/>
                  </a:lnTo>
                  <a:lnTo>
                    <a:pt x="70230" y="1448053"/>
                  </a:lnTo>
                  <a:lnTo>
                    <a:pt x="43913" y="1436965"/>
                  </a:lnTo>
                  <a:close/>
                </a:path>
                <a:path w="644525" h="1503679">
                  <a:moveTo>
                    <a:pt x="626872" y="0"/>
                  </a:moveTo>
                  <a:lnTo>
                    <a:pt x="26286" y="1429538"/>
                  </a:lnTo>
                  <a:lnTo>
                    <a:pt x="43913" y="1436965"/>
                  </a:lnTo>
                  <a:lnTo>
                    <a:pt x="644398" y="7365"/>
                  </a:lnTo>
                  <a:lnTo>
                    <a:pt x="626872" y="0"/>
                  </a:lnTo>
                  <a:close/>
                </a:path>
              </a:pathLst>
            </a:custGeom>
            <a:solidFill>
              <a:srgbClr val="5D4A3B"/>
            </a:solidFill>
          </p:spPr>
          <p:txBody>
            <a:bodyPr wrap="square" lIns="0" tIns="0" rIns="0" bIns="0" rtlCol="0"/>
            <a:lstStyle/>
            <a:p>
              <a:endParaRPr/>
            </a:p>
          </p:txBody>
        </p:sp>
      </p:grpSp>
      <p:sp>
        <p:nvSpPr>
          <p:cNvPr id="15" name="object 15"/>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6" name="object 16"/>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7" name="object 17"/>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8" name="object 18"/>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19" name="object 19"/>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0" name="object 20"/>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1" name="object 21"/>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2" name="object 22"/>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3" name="object 23"/>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3329559" y="1668145"/>
            <a:ext cx="11296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D4A3B"/>
                </a:solidFill>
                <a:latin typeface="Calibri"/>
                <a:cs typeface="Calibri"/>
              </a:rPr>
              <a:t>dot</a:t>
            </a:r>
            <a:r>
              <a:rPr sz="1800" spc="-10" dirty="0">
                <a:solidFill>
                  <a:srgbClr val="5D4A3B"/>
                </a:solidFill>
                <a:latin typeface="Calibri"/>
                <a:cs typeface="Calibri"/>
              </a:rPr>
              <a:t> product</a:t>
            </a:r>
            <a:endParaRPr sz="1800">
              <a:latin typeface="Calibri"/>
              <a:cs typeface="Calibri"/>
            </a:endParaRPr>
          </a:p>
        </p:txBody>
      </p:sp>
      <p:sp>
        <p:nvSpPr>
          <p:cNvPr id="27" name="object 27"/>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28" name="object 28"/>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15</a:t>
            </a:fld>
            <a:endParaRPr spc="-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505072" y="2018664"/>
            <a:ext cx="3400425" cy="3676015"/>
            <a:chOff x="2505072" y="2018664"/>
            <a:chExt cx="3400425" cy="3676015"/>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2790830" cy="2171270"/>
            </a:xfrm>
            <a:prstGeom prst="rect">
              <a:avLst/>
            </a:prstGeom>
          </p:spPr>
        </p:pic>
        <p:sp>
          <p:nvSpPr>
            <p:cNvPr id="11" name="object 11"/>
            <p:cNvSpPr/>
            <p:nvPr/>
          </p:nvSpPr>
          <p:spPr>
            <a:xfrm>
              <a:off x="2598674" y="3580891"/>
              <a:ext cx="3167380" cy="722630"/>
            </a:xfrm>
            <a:custGeom>
              <a:avLst/>
              <a:gdLst/>
              <a:ahLst/>
              <a:cxnLst/>
              <a:rect l="l" t="t" r="r" b="b"/>
              <a:pathLst>
                <a:path w="3167379" h="722629">
                  <a:moveTo>
                    <a:pt x="110617" y="142621"/>
                  </a:moveTo>
                  <a:lnTo>
                    <a:pt x="108077" y="138049"/>
                  </a:lnTo>
                  <a:lnTo>
                    <a:pt x="66967" y="65913"/>
                  </a:lnTo>
                  <a:lnTo>
                    <a:pt x="56261" y="47117"/>
                  </a:lnTo>
                  <a:lnTo>
                    <a:pt x="0" y="141351"/>
                  </a:lnTo>
                  <a:lnTo>
                    <a:pt x="1422" y="147447"/>
                  </a:lnTo>
                  <a:lnTo>
                    <a:pt x="1612" y="147447"/>
                  </a:lnTo>
                  <a:lnTo>
                    <a:pt x="5969" y="149987"/>
                  </a:lnTo>
                  <a:lnTo>
                    <a:pt x="10414" y="152654"/>
                  </a:lnTo>
                  <a:lnTo>
                    <a:pt x="16383" y="151130"/>
                  </a:lnTo>
                  <a:lnTo>
                    <a:pt x="46228" y="101168"/>
                  </a:lnTo>
                  <a:lnTo>
                    <a:pt x="39738" y="722122"/>
                  </a:lnTo>
                  <a:lnTo>
                    <a:pt x="58801" y="722122"/>
                  </a:lnTo>
                  <a:lnTo>
                    <a:pt x="65278" y="101536"/>
                  </a:lnTo>
                  <a:lnTo>
                    <a:pt x="65608" y="70993"/>
                  </a:lnTo>
                  <a:lnTo>
                    <a:pt x="65290" y="101168"/>
                  </a:lnTo>
                  <a:lnTo>
                    <a:pt x="65278" y="101536"/>
                  </a:lnTo>
                  <a:lnTo>
                    <a:pt x="91440" y="147447"/>
                  </a:lnTo>
                  <a:lnTo>
                    <a:pt x="94107" y="152019"/>
                  </a:lnTo>
                  <a:lnTo>
                    <a:pt x="99949" y="153543"/>
                  </a:lnTo>
                  <a:lnTo>
                    <a:pt x="104521" y="151003"/>
                  </a:lnTo>
                  <a:lnTo>
                    <a:pt x="109093" y="148336"/>
                  </a:lnTo>
                  <a:lnTo>
                    <a:pt x="110617" y="142621"/>
                  </a:lnTo>
                  <a:close/>
                </a:path>
                <a:path w="3167379" h="722629">
                  <a:moveTo>
                    <a:pt x="3167126" y="700659"/>
                  </a:moveTo>
                  <a:lnTo>
                    <a:pt x="751636" y="33388"/>
                  </a:lnTo>
                  <a:lnTo>
                    <a:pt x="787069" y="24015"/>
                  </a:lnTo>
                  <a:lnTo>
                    <a:pt x="802894" y="19812"/>
                  </a:lnTo>
                  <a:lnTo>
                    <a:pt x="807974" y="18554"/>
                  </a:lnTo>
                  <a:lnTo>
                    <a:pt x="811022" y="13208"/>
                  </a:lnTo>
                  <a:lnTo>
                    <a:pt x="809625" y="8140"/>
                  </a:lnTo>
                  <a:lnTo>
                    <a:pt x="808355" y="3048"/>
                  </a:lnTo>
                  <a:lnTo>
                    <a:pt x="803148" y="0"/>
                  </a:lnTo>
                  <a:lnTo>
                    <a:pt x="696976" y="28194"/>
                  </a:lnTo>
                  <a:lnTo>
                    <a:pt x="770001" y="102997"/>
                  </a:lnTo>
                  <a:lnTo>
                    <a:pt x="773811" y="106807"/>
                  </a:lnTo>
                  <a:lnTo>
                    <a:pt x="779653" y="106807"/>
                  </a:lnTo>
                  <a:lnTo>
                    <a:pt x="783463" y="103124"/>
                  </a:lnTo>
                  <a:lnTo>
                    <a:pt x="787146" y="99441"/>
                  </a:lnTo>
                  <a:lnTo>
                    <a:pt x="787273" y="93472"/>
                  </a:lnTo>
                  <a:lnTo>
                    <a:pt x="746493" y="51663"/>
                  </a:lnTo>
                  <a:lnTo>
                    <a:pt x="3162046" y="718947"/>
                  </a:lnTo>
                  <a:lnTo>
                    <a:pt x="3167126" y="700659"/>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75557"/>
              <a:ext cx="3074670" cy="724535"/>
            </a:xfrm>
            <a:custGeom>
              <a:avLst/>
              <a:gdLst/>
              <a:ahLst/>
              <a:cxnLst/>
              <a:rect l="l" t="t" r="r" b="b"/>
              <a:pathLst>
                <a:path w="3074670" h="724535">
                  <a:moveTo>
                    <a:pt x="55032" y="35869"/>
                  </a:moveTo>
                  <a:lnTo>
                    <a:pt x="36860" y="41660"/>
                  </a:lnTo>
                  <a:lnTo>
                    <a:pt x="50790" y="54525"/>
                  </a:lnTo>
                  <a:lnTo>
                    <a:pt x="3070098" y="724407"/>
                  </a:lnTo>
                  <a:lnTo>
                    <a:pt x="3074162" y="705865"/>
                  </a:lnTo>
                  <a:lnTo>
                    <a:pt x="55032" y="35869"/>
                  </a:lnTo>
                  <a:close/>
                </a:path>
                <a:path w="3074670" h="724535">
                  <a:moveTo>
                    <a:pt x="104520" y="0"/>
                  </a:moveTo>
                  <a:lnTo>
                    <a:pt x="99568" y="1650"/>
                  </a:lnTo>
                  <a:lnTo>
                    <a:pt x="0" y="33527"/>
                  </a:lnTo>
                  <a:lnTo>
                    <a:pt x="76707" y="104520"/>
                  </a:lnTo>
                  <a:lnTo>
                    <a:pt x="80644" y="108076"/>
                  </a:lnTo>
                  <a:lnTo>
                    <a:pt x="86613" y="107822"/>
                  </a:lnTo>
                  <a:lnTo>
                    <a:pt x="90169" y="103885"/>
                  </a:lnTo>
                  <a:lnTo>
                    <a:pt x="93725" y="100075"/>
                  </a:lnTo>
                  <a:lnTo>
                    <a:pt x="93472" y="94106"/>
                  </a:lnTo>
                  <a:lnTo>
                    <a:pt x="89662" y="90423"/>
                  </a:lnTo>
                  <a:lnTo>
                    <a:pt x="50790" y="54525"/>
                  </a:lnTo>
                  <a:lnTo>
                    <a:pt x="16256" y="46862"/>
                  </a:lnTo>
                  <a:lnTo>
                    <a:pt x="20447" y="28193"/>
                  </a:lnTo>
                  <a:lnTo>
                    <a:pt x="79111" y="28193"/>
                  </a:lnTo>
                  <a:lnTo>
                    <a:pt x="105410" y="19812"/>
                  </a:lnTo>
                  <a:lnTo>
                    <a:pt x="110362" y="18161"/>
                  </a:lnTo>
                  <a:lnTo>
                    <a:pt x="113156" y="12826"/>
                  </a:lnTo>
                  <a:lnTo>
                    <a:pt x="111506" y="7746"/>
                  </a:lnTo>
                  <a:lnTo>
                    <a:pt x="109981" y="2793"/>
                  </a:lnTo>
                  <a:lnTo>
                    <a:pt x="104520" y="0"/>
                  </a:lnTo>
                  <a:close/>
                </a:path>
                <a:path w="3074670" h="724535">
                  <a:moveTo>
                    <a:pt x="20447" y="28193"/>
                  </a:moveTo>
                  <a:lnTo>
                    <a:pt x="16313" y="46608"/>
                  </a:lnTo>
                  <a:lnTo>
                    <a:pt x="16256" y="46862"/>
                  </a:lnTo>
                  <a:lnTo>
                    <a:pt x="50790" y="54525"/>
                  </a:lnTo>
                  <a:lnTo>
                    <a:pt x="42219" y="46608"/>
                  </a:lnTo>
                  <a:lnTo>
                    <a:pt x="21336" y="46608"/>
                  </a:lnTo>
                  <a:lnTo>
                    <a:pt x="24892" y="30606"/>
                  </a:lnTo>
                  <a:lnTo>
                    <a:pt x="31320" y="30606"/>
                  </a:lnTo>
                  <a:lnTo>
                    <a:pt x="20447" y="28193"/>
                  </a:lnTo>
                  <a:close/>
                </a:path>
                <a:path w="3074670" h="724535">
                  <a:moveTo>
                    <a:pt x="24892" y="30606"/>
                  </a:moveTo>
                  <a:lnTo>
                    <a:pt x="21336" y="46608"/>
                  </a:lnTo>
                  <a:lnTo>
                    <a:pt x="36860" y="41660"/>
                  </a:lnTo>
                  <a:lnTo>
                    <a:pt x="24892" y="30606"/>
                  </a:lnTo>
                  <a:close/>
                </a:path>
                <a:path w="3074670" h="724535">
                  <a:moveTo>
                    <a:pt x="36860" y="41660"/>
                  </a:moveTo>
                  <a:lnTo>
                    <a:pt x="21336" y="46608"/>
                  </a:lnTo>
                  <a:lnTo>
                    <a:pt x="42219" y="46608"/>
                  </a:lnTo>
                  <a:lnTo>
                    <a:pt x="36860" y="41660"/>
                  </a:lnTo>
                  <a:close/>
                </a:path>
                <a:path w="3074670" h="724535">
                  <a:moveTo>
                    <a:pt x="31320" y="30606"/>
                  </a:moveTo>
                  <a:lnTo>
                    <a:pt x="24892" y="30606"/>
                  </a:lnTo>
                  <a:lnTo>
                    <a:pt x="36860" y="41660"/>
                  </a:lnTo>
                  <a:lnTo>
                    <a:pt x="55032" y="35869"/>
                  </a:lnTo>
                  <a:lnTo>
                    <a:pt x="31320" y="30606"/>
                  </a:lnTo>
                  <a:close/>
                </a:path>
                <a:path w="3074670" h="724535">
                  <a:moveTo>
                    <a:pt x="79111" y="28193"/>
                  </a:moveTo>
                  <a:lnTo>
                    <a:pt x="20447" y="28193"/>
                  </a:lnTo>
                  <a:lnTo>
                    <a:pt x="55032" y="35869"/>
                  </a:lnTo>
                  <a:lnTo>
                    <a:pt x="79111" y="28193"/>
                  </a:lnTo>
                  <a:close/>
                </a:path>
              </a:pathLst>
            </a:custGeom>
            <a:solidFill>
              <a:srgbClr val="7E7E7E"/>
            </a:solidFill>
          </p:spPr>
          <p:txBody>
            <a:bodyPr wrap="square" lIns="0" tIns="0" rIns="0" bIns="0" rtlCol="0"/>
            <a:lstStyle/>
            <a:p>
              <a:endParaRPr/>
            </a:p>
          </p:txBody>
        </p:sp>
        <p:sp>
          <p:nvSpPr>
            <p:cNvPr id="14" name="object 14"/>
            <p:cNvSpPr/>
            <p:nvPr/>
          </p:nvSpPr>
          <p:spPr>
            <a:xfrm>
              <a:off x="3830319" y="2018664"/>
              <a:ext cx="76200" cy="1500505"/>
            </a:xfrm>
            <a:custGeom>
              <a:avLst/>
              <a:gdLst/>
              <a:ahLst/>
              <a:cxnLst/>
              <a:rect l="l" t="t" r="r" b="b"/>
              <a:pathLst>
                <a:path w="76200" h="1500504">
                  <a:moveTo>
                    <a:pt x="0" y="1423162"/>
                  </a:moveTo>
                  <a:lnTo>
                    <a:pt x="36829" y="1499997"/>
                  </a:lnTo>
                  <a:lnTo>
                    <a:pt x="69847" y="1436624"/>
                  </a:lnTo>
                  <a:lnTo>
                    <a:pt x="47497" y="1436624"/>
                  </a:lnTo>
                  <a:lnTo>
                    <a:pt x="28320" y="1436370"/>
                  </a:lnTo>
                  <a:lnTo>
                    <a:pt x="28524" y="1424432"/>
                  </a:lnTo>
                  <a:lnTo>
                    <a:pt x="28538" y="1423637"/>
                  </a:lnTo>
                  <a:lnTo>
                    <a:pt x="0" y="1423162"/>
                  </a:lnTo>
                  <a:close/>
                </a:path>
                <a:path w="76200" h="1500504">
                  <a:moveTo>
                    <a:pt x="28538" y="1423637"/>
                  </a:moveTo>
                  <a:lnTo>
                    <a:pt x="28320" y="1436370"/>
                  </a:lnTo>
                  <a:lnTo>
                    <a:pt x="47497" y="1436624"/>
                  </a:lnTo>
                  <a:lnTo>
                    <a:pt x="47704" y="1424432"/>
                  </a:lnTo>
                  <a:lnTo>
                    <a:pt x="47713" y="1423957"/>
                  </a:lnTo>
                  <a:lnTo>
                    <a:pt x="28538" y="1423637"/>
                  </a:lnTo>
                  <a:close/>
                </a:path>
                <a:path w="76200" h="1500504">
                  <a:moveTo>
                    <a:pt x="47713" y="1423957"/>
                  </a:moveTo>
                  <a:lnTo>
                    <a:pt x="47502" y="1436370"/>
                  </a:lnTo>
                  <a:lnTo>
                    <a:pt x="47497" y="1436624"/>
                  </a:lnTo>
                  <a:lnTo>
                    <a:pt x="69847" y="1436624"/>
                  </a:lnTo>
                  <a:lnTo>
                    <a:pt x="76200" y="1424432"/>
                  </a:lnTo>
                  <a:lnTo>
                    <a:pt x="47713" y="1423957"/>
                  </a:lnTo>
                  <a:close/>
                </a:path>
                <a:path w="76200" h="1500504">
                  <a:moveTo>
                    <a:pt x="52831" y="0"/>
                  </a:moveTo>
                  <a:lnTo>
                    <a:pt x="28546" y="1423162"/>
                  </a:lnTo>
                  <a:lnTo>
                    <a:pt x="28538" y="1423637"/>
                  </a:lnTo>
                  <a:lnTo>
                    <a:pt x="47713" y="1423957"/>
                  </a:lnTo>
                  <a:lnTo>
                    <a:pt x="71881" y="254"/>
                  </a:lnTo>
                  <a:lnTo>
                    <a:pt x="52831" y="0"/>
                  </a:lnTo>
                  <a:close/>
                </a:path>
              </a:pathLst>
            </a:custGeom>
            <a:solidFill>
              <a:srgbClr val="5D4A3B"/>
            </a:solidFill>
          </p:spPr>
          <p:txBody>
            <a:bodyPr wrap="square" lIns="0" tIns="0" rIns="0" bIns="0" rtlCol="0"/>
            <a:lstStyle/>
            <a:p>
              <a:endParaRPr/>
            </a:p>
          </p:txBody>
        </p:sp>
      </p:grpSp>
      <p:sp>
        <p:nvSpPr>
          <p:cNvPr id="15" name="object 15"/>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6" name="object 16"/>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7" name="object 17"/>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8" name="object 18"/>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19" name="object 19"/>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0" name="object 20"/>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1" name="object 21"/>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2" name="object 22"/>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3" name="object 23"/>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3329559" y="1668145"/>
            <a:ext cx="11296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D4A3B"/>
                </a:solidFill>
                <a:latin typeface="Calibri"/>
                <a:cs typeface="Calibri"/>
              </a:rPr>
              <a:t>dot</a:t>
            </a:r>
            <a:r>
              <a:rPr sz="1800" spc="-10" dirty="0">
                <a:solidFill>
                  <a:srgbClr val="5D4A3B"/>
                </a:solidFill>
                <a:latin typeface="Calibri"/>
                <a:cs typeface="Calibri"/>
              </a:rPr>
              <a:t> product</a:t>
            </a:r>
            <a:endParaRPr sz="1800">
              <a:latin typeface="Calibri"/>
              <a:cs typeface="Calibri"/>
            </a:endParaRPr>
          </a:p>
        </p:txBody>
      </p:sp>
      <p:sp>
        <p:nvSpPr>
          <p:cNvPr id="27" name="object 27"/>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28" name="object 28"/>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16</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505072" y="2015363"/>
            <a:ext cx="3400425" cy="3679825"/>
            <a:chOff x="2505072" y="2015363"/>
            <a:chExt cx="3400425" cy="3679825"/>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2790830" cy="2171270"/>
            </a:xfrm>
            <a:prstGeom prst="rect">
              <a:avLst/>
            </a:prstGeom>
          </p:spPr>
        </p:pic>
        <p:sp>
          <p:nvSpPr>
            <p:cNvPr id="11" name="object 11"/>
            <p:cNvSpPr/>
            <p:nvPr/>
          </p:nvSpPr>
          <p:spPr>
            <a:xfrm>
              <a:off x="2598674" y="3580891"/>
              <a:ext cx="3167380" cy="722630"/>
            </a:xfrm>
            <a:custGeom>
              <a:avLst/>
              <a:gdLst/>
              <a:ahLst/>
              <a:cxnLst/>
              <a:rect l="l" t="t" r="r" b="b"/>
              <a:pathLst>
                <a:path w="3167379" h="722629">
                  <a:moveTo>
                    <a:pt x="110617" y="142621"/>
                  </a:moveTo>
                  <a:lnTo>
                    <a:pt x="108077" y="138049"/>
                  </a:lnTo>
                  <a:lnTo>
                    <a:pt x="66967" y="65913"/>
                  </a:lnTo>
                  <a:lnTo>
                    <a:pt x="56261" y="47117"/>
                  </a:lnTo>
                  <a:lnTo>
                    <a:pt x="0" y="141351"/>
                  </a:lnTo>
                  <a:lnTo>
                    <a:pt x="1422" y="147447"/>
                  </a:lnTo>
                  <a:lnTo>
                    <a:pt x="1612" y="147447"/>
                  </a:lnTo>
                  <a:lnTo>
                    <a:pt x="5969" y="149987"/>
                  </a:lnTo>
                  <a:lnTo>
                    <a:pt x="10414" y="152654"/>
                  </a:lnTo>
                  <a:lnTo>
                    <a:pt x="16383" y="151130"/>
                  </a:lnTo>
                  <a:lnTo>
                    <a:pt x="46228" y="101168"/>
                  </a:lnTo>
                  <a:lnTo>
                    <a:pt x="39738" y="722122"/>
                  </a:lnTo>
                  <a:lnTo>
                    <a:pt x="58801" y="722122"/>
                  </a:lnTo>
                  <a:lnTo>
                    <a:pt x="65278" y="101536"/>
                  </a:lnTo>
                  <a:lnTo>
                    <a:pt x="65608" y="70993"/>
                  </a:lnTo>
                  <a:lnTo>
                    <a:pt x="65290" y="101168"/>
                  </a:lnTo>
                  <a:lnTo>
                    <a:pt x="65278" y="101536"/>
                  </a:lnTo>
                  <a:lnTo>
                    <a:pt x="91440" y="147447"/>
                  </a:lnTo>
                  <a:lnTo>
                    <a:pt x="94107" y="152019"/>
                  </a:lnTo>
                  <a:lnTo>
                    <a:pt x="99949" y="153543"/>
                  </a:lnTo>
                  <a:lnTo>
                    <a:pt x="104521" y="151003"/>
                  </a:lnTo>
                  <a:lnTo>
                    <a:pt x="109093" y="148336"/>
                  </a:lnTo>
                  <a:lnTo>
                    <a:pt x="110617" y="142621"/>
                  </a:lnTo>
                  <a:close/>
                </a:path>
                <a:path w="3167379" h="722629">
                  <a:moveTo>
                    <a:pt x="3167126" y="700659"/>
                  </a:moveTo>
                  <a:lnTo>
                    <a:pt x="751636" y="33388"/>
                  </a:lnTo>
                  <a:lnTo>
                    <a:pt x="787069" y="24015"/>
                  </a:lnTo>
                  <a:lnTo>
                    <a:pt x="802894" y="19812"/>
                  </a:lnTo>
                  <a:lnTo>
                    <a:pt x="807974" y="18554"/>
                  </a:lnTo>
                  <a:lnTo>
                    <a:pt x="811022" y="13208"/>
                  </a:lnTo>
                  <a:lnTo>
                    <a:pt x="809625" y="8140"/>
                  </a:lnTo>
                  <a:lnTo>
                    <a:pt x="808355" y="3048"/>
                  </a:lnTo>
                  <a:lnTo>
                    <a:pt x="803148" y="0"/>
                  </a:lnTo>
                  <a:lnTo>
                    <a:pt x="696976" y="28194"/>
                  </a:lnTo>
                  <a:lnTo>
                    <a:pt x="770001" y="102997"/>
                  </a:lnTo>
                  <a:lnTo>
                    <a:pt x="773811" y="106807"/>
                  </a:lnTo>
                  <a:lnTo>
                    <a:pt x="779653" y="106807"/>
                  </a:lnTo>
                  <a:lnTo>
                    <a:pt x="783463" y="103124"/>
                  </a:lnTo>
                  <a:lnTo>
                    <a:pt x="787146" y="99441"/>
                  </a:lnTo>
                  <a:lnTo>
                    <a:pt x="787273" y="93472"/>
                  </a:lnTo>
                  <a:lnTo>
                    <a:pt x="746493" y="51663"/>
                  </a:lnTo>
                  <a:lnTo>
                    <a:pt x="3162046" y="718947"/>
                  </a:lnTo>
                  <a:lnTo>
                    <a:pt x="3167126" y="700659"/>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75558"/>
              <a:ext cx="3074670" cy="724535"/>
            </a:xfrm>
            <a:custGeom>
              <a:avLst/>
              <a:gdLst/>
              <a:ahLst/>
              <a:cxnLst/>
              <a:rect l="l" t="t" r="r" b="b"/>
              <a:pathLst>
                <a:path w="3074670" h="724535">
                  <a:moveTo>
                    <a:pt x="55032" y="35869"/>
                  </a:moveTo>
                  <a:lnTo>
                    <a:pt x="36860" y="41660"/>
                  </a:lnTo>
                  <a:lnTo>
                    <a:pt x="50790" y="54525"/>
                  </a:lnTo>
                  <a:lnTo>
                    <a:pt x="3070098" y="724407"/>
                  </a:lnTo>
                  <a:lnTo>
                    <a:pt x="3074162" y="705865"/>
                  </a:lnTo>
                  <a:lnTo>
                    <a:pt x="55032" y="35869"/>
                  </a:lnTo>
                  <a:close/>
                </a:path>
                <a:path w="3074670" h="724535">
                  <a:moveTo>
                    <a:pt x="104520" y="0"/>
                  </a:moveTo>
                  <a:lnTo>
                    <a:pt x="99568" y="1650"/>
                  </a:lnTo>
                  <a:lnTo>
                    <a:pt x="0" y="33527"/>
                  </a:lnTo>
                  <a:lnTo>
                    <a:pt x="76707" y="104520"/>
                  </a:lnTo>
                  <a:lnTo>
                    <a:pt x="80644" y="108076"/>
                  </a:lnTo>
                  <a:lnTo>
                    <a:pt x="86613" y="107822"/>
                  </a:lnTo>
                  <a:lnTo>
                    <a:pt x="90169" y="103885"/>
                  </a:lnTo>
                  <a:lnTo>
                    <a:pt x="93725" y="100075"/>
                  </a:lnTo>
                  <a:lnTo>
                    <a:pt x="93472" y="94106"/>
                  </a:lnTo>
                  <a:lnTo>
                    <a:pt x="89662" y="90423"/>
                  </a:lnTo>
                  <a:lnTo>
                    <a:pt x="50790" y="54525"/>
                  </a:lnTo>
                  <a:lnTo>
                    <a:pt x="16256" y="46862"/>
                  </a:lnTo>
                  <a:lnTo>
                    <a:pt x="20447" y="28193"/>
                  </a:lnTo>
                  <a:lnTo>
                    <a:pt x="79111" y="28193"/>
                  </a:lnTo>
                  <a:lnTo>
                    <a:pt x="105410" y="19812"/>
                  </a:lnTo>
                  <a:lnTo>
                    <a:pt x="110362" y="18161"/>
                  </a:lnTo>
                  <a:lnTo>
                    <a:pt x="113156" y="12826"/>
                  </a:lnTo>
                  <a:lnTo>
                    <a:pt x="111506" y="7746"/>
                  </a:lnTo>
                  <a:lnTo>
                    <a:pt x="109981" y="2793"/>
                  </a:lnTo>
                  <a:lnTo>
                    <a:pt x="104520" y="0"/>
                  </a:lnTo>
                  <a:close/>
                </a:path>
                <a:path w="3074670" h="724535">
                  <a:moveTo>
                    <a:pt x="20447" y="28193"/>
                  </a:moveTo>
                  <a:lnTo>
                    <a:pt x="16313" y="46608"/>
                  </a:lnTo>
                  <a:lnTo>
                    <a:pt x="16256" y="46862"/>
                  </a:lnTo>
                  <a:lnTo>
                    <a:pt x="50790" y="54525"/>
                  </a:lnTo>
                  <a:lnTo>
                    <a:pt x="42219" y="46608"/>
                  </a:lnTo>
                  <a:lnTo>
                    <a:pt x="21336" y="46608"/>
                  </a:lnTo>
                  <a:lnTo>
                    <a:pt x="24892" y="30606"/>
                  </a:lnTo>
                  <a:lnTo>
                    <a:pt x="31320" y="30606"/>
                  </a:lnTo>
                  <a:lnTo>
                    <a:pt x="20447" y="28193"/>
                  </a:lnTo>
                  <a:close/>
                </a:path>
                <a:path w="3074670" h="724535">
                  <a:moveTo>
                    <a:pt x="24892" y="30606"/>
                  </a:moveTo>
                  <a:lnTo>
                    <a:pt x="21336" y="46608"/>
                  </a:lnTo>
                  <a:lnTo>
                    <a:pt x="36860" y="41660"/>
                  </a:lnTo>
                  <a:lnTo>
                    <a:pt x="24892" y="30606"/>
                  </a:lnTo>
                  <a:close/>
                </a:path>
                <a:path w="3074670" h="724535">
                  <a:moveTo>
                    <a:pt x="36860" y="41660"/>
                  </a:moveTo>
                  <a:lnTo>
                    <a:pt x="21336" y="46608"/>
                  </a:lnTo>
                  <a:lnTo>
                    <a:pt x="42219" y="46608"/>
                  </a:lnTo>
                  <a:lnTo>
                    <a:pt x="36860" y="41660"/>
                  </a:lnTo>
                  <a:close/>
                </a:path>
                <a:path w="3074670" h="724535">
                  <a:moveTo>
                    <a:pt x="31320" y="30606"/>
                  </a:moveTo>
                  <a:lnTo>
                    <a:pt x="24892" y="30606"/>
                  </a:lnTo>
                  <a:lnTo>
                    <a:pt x="36860" y="41660"/>
                  </a:lnTo>
                  <a:lnTo>
                    <a:pt x="55032" y="35869"/>
                  </a:lnTo>
                  <a:lnTo>
                    <a:pt x="31320" y="30606"/>
                  </a:lnTo>
                  <a:close/>
                </a:path>
                <a:path w="3074670" h="724535">
                  <a:moveTo>
                    <a:pt x="79111" y="28193"/>
                  </a:moveTo>
                  <a:lnTo>
                    <a:pt x="20447" y="28193"/>
                  </a:lnTo>
                  <a:lnTo>
                    <a:pt x="55032" y="35869"/>
                  </a:lnTo>
                  <a:lnTo>
                    <a:pt x="79111" y="28193"/>
                  </a:lnTo>
                  <a:close/>
                </a:path>
              </a:pathLst>
            </a:custGeom>
            <a:solidFill>
              <a:srgbClr val="7E7E7E"/>
            </a:solidFill>
          </p:spPr>
          <p:txBody>
            <a:bodyPr wrap="square" lIns="0" tIns="0" rIns="0" bIns="0" rtlCol="0"/>
            <a:lstStyle/>
            <a:p>
              <a:endParaRPr/>
            </a:p>
          </p:txBody>
        </p:sp>
        <p:sp>
          <p:nvSpPr>
            <p:cNvPr id="14" name="object 14"/>
            <p:cNvSpPr/>
            <p:nvPr/>
          </p:nvSpPr>
          <p:spPr>
            <a:xfrm>
              <a:off x="3877310" y="2015363"/>
              <a:ext cx="596265" cy="1503680"/>
            </a:xfrm>
            <a:custGeom>
              <a:avLst/>
              <a:gdLst/>
              <a:ahLst/>
              <a:cxnLst/>
              <a:rect l="l" t="t" r="r" b="b"/>
              <a:pathLst>
                <a:path w="596264" h="1503679">
                  <a:moveTo>
                    <a:pt x="551571" y="1435603"/>
                  </a:moveTo>
                  <a:lnTo>
                    <a:pt x="524890" y="1445895"/>
                  </a:lnTo>
                  <a:lnTo>
                    <a:pt x="587882" y="1503299"/>
                  </a:lnTo>
                  <a:lnTo>
                    <a:pt x="593236" y="1447419"/>
                  </a:lnTo>
                  <a:lnTo>
                    <a:pt x="556132" y="1447419"/>
                  </a:lnTo>
                  <a:lnTo>
                    <a:pt x="551571" y="1435603"/>
                  </a:lnTo>
                  <a:close/>
                </a:path>
                <a:path w="596264" h="1503679">
                  <a:moveTo>
                    <a:pt x="569351" y="1428745"/>
                  </a:moveTo>
                  <a:lnTo>
                    <a:pt x="551571" y="1435603"/>
                  </a:lnTo>
                  <a:lnTo>
                    <a:pt x="556132" y="1447419"/>
                  </a:lnTo>
                  <a:lnTo>
                    <a:pt x="573913" y="1440561"/>
                  </a:lnTo>
                  <a:lnTo>
                    <a:pt x="569351" y="1428745"/>
                  </a:lnTo>
                  <a:close/>
                </a:path>
                <a:path w="596264" h="1503679">
                  <a:moveTo>
                    <a:pt x="596011" y="1418463"/>
                  </a:moveTo>
                  <a:lnTo>
                    <a:pt x="569351" y="1428745"/>
                  </a:lnTo>
                  <a:lnTo>
                    <a:pt x="573913" y="1440561"/>
                  </a:lnTo>
                  <a:lnTo>
                    <a:pt x="556132" y="1447419"/>
                  </a:lnTo>
                  <a:lnTo>
                    <a:pt x="593236" y="1447419"/>
                  </a:lnTo>
                  <a:lnTo>
                    <a:pt x="596011" y="1418463"/>
                  </a:lnTo>
                  <a:close/>
                </a:path>
                <a:path w="596264" h="1503679">
                  <a:moveTo>
                    <a:pt x="17779" y="0"/>
                  </a:moveTo>
                  <a:lnTo>
                    <a:pt x="0" y="6858"/>
                  </a:lnTo>
                  <a:lnTo>
                    <a:pt x="551571" y="1435603"/>
                  </a:lnTo>
                  <a:lnTo>
                    <a:pt x="569351" y="1428745"/>
                  </a:lnTo>
                  <a:lnTo>
                    <a:pt x="17779" y="0"/>
                  </a:lnTo>
                  <a:close/>
                </a:path>
              </a:pathLst>
            </a:custGeom>
            <a:solidFill>
              <a:srgbClr val="5D4A3B"/>
            </a:solidFill>
          </p:spPr>
          <p:txBody>
            <a:bodyPr wrap="square" lIns="0" tIns="0" rIns="0" bIns="0" rtlCol="0"/>
            <a:lstStyle/>
            <a:p>
              <a:endParaRPr/>
            </a:p>
          </p:txBody>
        </p:sp>
      </p:grpSp>
      <p:sp>
        <p:nvSpPr>
          <p:cNvPr id="15" name="object 15"/>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6" name="object 16"/>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7" name="object 17"/>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8" name="object 18"/>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19" name="object 19"/>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0" name="object 20"/>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1" name="object 21"/>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2" name="object 22"/>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3" name="object 23"/>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3329559" y="1668145"/>
            <a:ext cx="11296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D4A3B"/>
                </a:solidFill>
                <a:latin typeface="Calibri"/>
                <a:cs typeface="Calibri"/>
              </a:rPr>
              <a:t>dot</a:t>
            </a:r>
            <a:r>
              <a:rPr sz="1800" spc="-10" dirty="0">
                <a:solidFill>
                  <a:srgbClr val="5D4A3B"/>
                </a:solidFill>
                <a:latin typeface="Calibri"/>
                <a:cs typeface="Calibri"/>
              </a:rPr>
              <a:t> product</a:t>
            </a:r>
            <a:endParaRPr sz="1800">
              <a:latin typeface="Calibri"/>
              <a:cs typeface="Calibri"/>
            </a:endParaRPr>
          </a:p>
        </p:txBody>
      </p:sp>
      <p:sp>
        <p:nvSpPr>
          <p:cNvPr id="27" name="object 27"/>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28" name="object 28"/>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17</a:t>
            </a:fld>
            <a:endParaRPr spc="-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505072" y="2285362"/>
            <a:ext cx="3400425" cy="3409315"/>
            <a:chOff x="2505072" y="2285362"/>
            <a:chExt cx="3400425" cy="3409315"/>
          </a:xfrm>
        </p:grpSpPr>
        <p:pic>
          <p:nvPicPr>
            <p:cNvPr id="4" name="object 4"/>
            <p:cNvPicPr/>
            <p:nvPr/>
          </p:nvPicPr>
          <p:blipFill>
            <a:blip r:embed="rId3" cstate="print"/>
            <a:stretch>
              <a:fillRect/>
            </a:stretch>
          </p:blipFill>
          <p:spPr>
            <a:xfrm>
              <a:off x="2590797" y="4370829"/>
              <a:ext cx="123830" cy="123830"/>
            </a:xfrm>
            <a:prstGeom prst="rect">
              <a:avLst/>
            </a:prstGeom>
          </p:spPr>
        </p:pic>
        <p:pic>
          <p:nvPicPr>
            <p:cNvPr id="5" name="object 5"/>
            <p:cNvPicPr/>
            <p:nvPr/>
          </p:nvPicPr>
          <p:blipFill>
            <a:blip r:embed="rId4" cstate="print"/>
            <a:stretch>
              <a:fillRect/>
            </a:stretch>
          </p:blipFill>
          <p:spPr>
            <a:xfrm>
              <a:off x="2590797" y="4532754"/>
              <a:ext cx="123830" cy="133228"/>
            </a:xfrm>
            <a:prstGeom prst="rect">
              <a:avLst/>
            </a:prstGeom>
          </p:spPr>
        </p:pic>
        <p:pic>
          <p:nvPicPr>
            <p:cNvPr id="6" name="object 6"/>
            <p:cNvPicPr/>
            <p:nvPr/>
          </p:nvPicPr>
          <p:blipFill>
            <a:blip r:embed="rId5" cstate="print"/>
            <a:stretch>
              <a:fillRect/>
            </a:stretch>
          </p:blipFill>
          <p:spPr>
            <a:xfrm>
              <a:off x="2590797" y="4704077"/>
              <a:ext cx="123830" cy="133355"/>
            </a:xfrm>
            <a:prstGeom prst="rect">
              <a:avLst/>
            </a:prstGeom>
          </p:spPr>
        </p:pic>
        <p:pic>
          <p:nvPicPr>
            <p:cNvPr id="7" name="object 7"/>
            <p:cNvPicPr/>
            <p:nvPr/>
          </p:nvPicPr>
          <p:blipFill>
            <a:blip r:embed="rId6"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7" cstate="print"/>
            <a:stretch>
              <a:fillRect/>
            </a:stretch>
          </p:blipFill>
          <p:spPr>
            <a:xfrm>
              <a:off x="3114672" y="3513833"/>
              <a:ext cx="2790830" cy="2171270"/>
            </a:xfrm>
            <a:prstGeom prst="rect">
              <a:avLst/>
            </a:prstGeom>
          </p:spPr>
        </p:pic>
        <p:sp>
          <p:nvSpPr>
            <p:cNvPr id="11" name="object 11"/>
            <p:cNvSpPr/>
            <p:nvPr/>
          </p:nvSpPr>
          <p:spPr>
            <a:xfrm>
              <a:off x="2598674" y="3580891"/>
              <a:ext cx="3167380" cy="722630"/>
            </a:xfrm>
            <a:custGeom>
              <a:avLst/>
              <a:gdLst/>
              <a:ahLst/>
              <a:cxnLst/>
              <a:rect l="l" t="t" r="r" b="b"/>
              <a:pathLst>
                <a:path w="3167379" h="722629">
                  <a:moveTo>
                    <a:pt x="110617" y="142621"/>
                  </a:moveTo>
                  <a:lnTo>
                    <a:pt x="108077" y="138049"/>
                  </a:lnTo>
                  <a:lnTo>
                    <a:pt x="66967" y="65913"/>
                  </a:lnTo>
                  <a:lnTo>
                    <a:pt x="56261" y="47117"/>
                  </a:lnTo>
                  <a:lnTo>
                    <a:pt x="0" y="141351"/>
                  </a:lnTo>
                  <a:lnTo>
                    <a:pt x="1422" y="147447"/>
                  </a:lnTo>
                  <a:lnTo>
                    <a:pt x="1612" y="147447"/>
                  </a:lnTo>
                  <a:lnTo>
                    <a:pt x="5969" y="149987"/>
                  </a:lnTo>
                  <a:lnTo>
                    <a:pt x="10414" y="152654"/>
                  </a:lnTo>
                  <a:lnTo>
                    <a:pt x="16383" y="151130"/>
                  </a:lnTo>
                  <a:lnTo>
                    <a:pt x="46228" y="101168"/>
                  </a:lnTo>
                  <a:lnTo>
                    <a:pt x="39738" y="722122"/>
                  </a:lnTo>
                  <a:lnTo>
                    <a:pt x="58801" y="722122"/>
                  </a:lnTo>
                  <a:lnTo>
                    <a:pt x="65278" y="101536"/>
                  </a:lnTo>
                  <a:lnTo>
                    <a:pt x="65608" y="70993"/>
                  </a:lnTo>
                  <a:lnTo>
                    <a:pt x="65290" y="101168"/>
                  </a:lnTo>
                  <a:lnTo>
                    <a:pt x="65278" y="101536"/>
                  </a:lnTo>
                  <a:lnTo>
                    <a:pt x="91440" y="147447"/>
                  </a:lnTo>
                  <a:lnTo>
                    <a:pt x="94107" y="152019"/>
                  </a:lnTo>
                  <a:lnTo>
                    <a:pt x="99949" y="153543"/>
                  </a:lnTo>
                  <a:lnTo>
                    <a:pt x="104521" y="151003"/>
                  </a:lnTo>
                  <a:lnTo>
                    <a:pt x="109093" y="148336"/>
                  </a:lnTo>
                  <a:lnTo>
                    <a:pt x="110617" y="142621"/>
                  </a:lnTo>
                  <a:close/>
                </a:path>
                <a:path w="3167379" h="722629">
                  <a:moveTo>
                    <a:pt x="3167126" y="700659"/>
                  </a:moveTo>
                  <a:lnTo>
                    <a:pt x="751636" y="33388"/>
                  </a:lnTo>
                  <a:lnTo>
                    <a:pt x="787069" y="24015"/>
                  </a:lnTo>
                  <a:lnTo>
                    <a:pt x="802894" y="19812"/>
                  </a:lnTo>
                  <a:lnTo>
                    <a:pt x="807974" y="18554"/>
                  </a:lnTo>
                  <a:lnTo>
                    <a:pt x="811022" y="13208"/>
                  </a:lnTo>
                  <a:lnTo>
                    <a:pt x="809625" y="8140"/>
                  </a:lnTo>
                  <a:lnTo>
                    <a:pt x="808355" y="3048"/>
                  </a:lnTo>
                  <a:lnTo>
                    <a:pt x="803148" y="0"/>
                  </a:lnTo>
                  <a:lnTo>
                    <a:pt x="696976" y="28194"/>
                  </a:lnTo>
                  <a:lnTo>
                    <a:pt x="770001" y="102997"/>
                  </a:lnTo>
                  <a:lnTo>
                    <a:pt x="773811" y="106807"/>
                  </a:lnTo>
                  <a:lnTo>
                    <a:pt x="779653" y="106807"/>
                  </a:lnTo>
                  <a:lnTo>
                    <a:pt x="783463" y="103124"/>
                  </a:lnTo>
                  <a:lnTo>
                    <a:pt x="787146" y="99441"/>
                  </a:lnTo>
                  <a:lnTo>
                    <a:pt x="787273" y="93472"/>
                  </a:lnTo>
                  <a:lnTo>
                    <a:pt x="746493" y="51663"/>
                  </a:lnTo>
                  <a:lnTo>
                    <a:pt x="3162046" y="718947"/>
                  </a:lnTo>
                  <a:lnTo>
                    <a:pt x="3167126" y="700659"/>
                  </a:lnTo>
                  <a:close/>
                </a:path>
              </a:pathLst>
            </a:custGeom>
            <a:solidFill>
              <a:srgbClr val="7E7E7E"/>
            </a:solidFill>
          </p:spPr>
          <p:txBody>
            <a:bodyPr wrap="square" lIns="0" tIns="0" rIns="0" bIns="0" rtlCol="0"/>
            <a:lstStyle/>
            <a:p>
              <a:endParaRPr/>
            </a:p>
          </p:txBody>
        </p:sp>
        <p:pic>
          <p:nvPicPr>
            <p:cNvPr id="12" name="object 12"/>
            <p:cNvPicPr/>
            <p:nvPr/>
          </p:nvPicPr>
          <p:blipFill>
            <a:blip r:embed="rId8" cstate="print"/>
            <a:stretch>
              <a:fillRect/>
            </a:stretch>
          </p:blipFill>
          <p:spPr>
            <a:xfrm>
              <a:off x="2590797" y="3513833"/>
              <a:ext cx="133355" cy="123830"/>
            </a:xfrm>
            <a:prstGeom prst="rect">
              <a:avLst/>
            </a:prstGeom>
          </p:spPr>
        </p:pic>
        <p:sp>
          <p:nvSpPr>
            <p:cNvPr id="13" name="object 13"/>
            <p:cNvSpPr/>
            <p:nvPr/>
          </p:nvSpPr>
          <p:spPr>
            <a:xfrm>
              <a:off x="2695575" y="3575558"/>
              <a:ext cx="3074670" cy="724535"/>
            </a:xfrm>
            <a:custGeom>
              <a:avLst/>
              <a:gdLst/>
              <a:ahLst/>
              <a:cxnLst/>
              <a:rect l="l" t="t" r="r" b="b"/>
              <a:pathLst>
                <a:path w="3074670" h="724535">
                  <a:moveTo>
                    <a:pt x="55032" y="35869"/>
                  </a:moveTo>
                  <a:lnTo>
                    <a:pt x="36860" y="41660"/>
                  </a:lnTo>
                  <a:lnTo>
                    <a:pt x="50790" y="54525"/>
                  </a:lnTo>
                  <a:lnTo>
                    <a:pt x="3070098" y="724407"/>
                  </a:lnTo>
                  <a:lnTo>
                    <a:pt x="3074162" y="705865"/>
                  </a:lnTo>
                  <a:lnTo>
                    <a:pt x="55032" y="35869"/>
                  </a:lnTo>
                  <a:close/>
                </a:path>
                <a:path w="3074670" h="724535">
                  <a:moveTo>
                    <a:pt x="104520" y="0"/>
                  </a:moveTo>
                  <a:lnTo>
                    <a:pt x="99568" y="1650"/>
                  </a:lnTo>
                  <a:lnTo>
                    <a:pt x="0" y="33527"/>
                  </a:lnTo>
                  <a:lnTo>
                    <a:pt x="76707" y="104520"/>
                  </a:lnTo>
                  <a:lnTo>
                    <a:pt x="80644" y="108076"/>
                  </a:lnTo>
                  <a:lnTo>
                    <a:pt x="86613" y="107822"/>
                  </a:lnTo>
                  <a:lnTo>
                    <a:pt x="90169" y="103885"/>
                  </a:lnTo>
                  <a:lnTo>
                    <a:pt x="93725" y="100075"/>
                  </a:lnTo>
                  <a:lnTo>
                    <a:pt x="93472" y="94106"/>
                  </a:lnTo>
                  <a:lnTo>
                    <a:pt x="89662" y="90423"/>
                  </a:lnTo>
                  <a:lnTo>
                    <a:pt x="50790" y="54525"/>
                  </a:lnTo>
                  <a:lnTo>
                    <a:pt x="16256" y="46862"/>
                  </a:lnTo>
                  <a:lnTo>
                    <a:pt x="20447" y="28193"/>
                  </a:lnTo>
                  <a:lnTo>
                    <a:pt x="79111" y="28193"/>
                  </a:lnTo>
                  <a:lnTo>
                    <a:pt x="105410" y="19812"/>
                  </a:lnTo>
                  <a:lnTo>
                    <a:pt x="110362" y="18161"/>
                  </a:lnTo>
                  <a:lnTo>
                    <a:pt x="113156" y="12826"/>
                  </a:lnTo>
                  <a:lnTo>
                    <a:pt x="111506" y="7746"/>
                  </a:lnTo>
                  <a:lnTo>
                    <a:pt x="109981" y="2793"/>
                  </a:lnTo>
                  <a:lnTo>
                    <a:pt x="104520" y="0"/>
                  </a:lnTo>
                  <a:close/>
                </a:path>
                <a:path w="3074670" h="724535">
                  <a:moveTo>
                    <a:pt x="20447" y="28193"/>
                  </a:moveTo>
                  <a:lnTo>
                    <a:pt x="16313" y="46608"/>
                  </a:lnTo>
                  <a:lnTo>
                    <a:pt x="16256" y="46862"/>
                  </a:lnTo>
                  <a:lnTo>
                    <a:pt x="50790" y="54525"/>
                  </a:lnTo>
                  <a:lnTo>
                    <a:pt x="42219" y="46608"/>
                  </a:lnTo>
                  <a:lnTo>
                    <a:pt x="21336" y="46608"/>
                  </a:lnTo>
                  <a:lnTo>
                    <a:pt x="24892" y="30606"/>
                  </a:lnTo>
                  <a:lnTo>
                    <a:pt x="31320" y="30606"/>
                  </a:lnTo>
                  <a:lnTo>
                    <a:pt x="20447" y="28193"/>
                  </a:lnTo>
                  <a:close/>
                </a:path>
                <a:path w="3074670" h="724535">
                  <a:moveTo>
                    <a:pt x="24892" y="30606"/>
                  </a:moveTo>
                  <a:lnTo>
                    <a:pt x="21336" y="46608"/>
                  </a:lnTo>
                  <a:lnTo>
                    <a:pt x="36860" y="41660"/>
                  </a:lnTo>
                  <a:lnTo>
                    <a:pt x="24892" y="30606"/>
                  </a:lnTo>
                  <a:close/>
                </a:path>
                <a:path w="3074670" h="724535">
                  <a:moveTo>
                    <a:pt x="36860" y="41660"/>
                  </a:moveTo>
                  <a:lnTo>
                    <a:pt x="21336" y="46608"/>
                  </a:lnTo>
                  <a:lnTo>
                    <a:pt x="42219" y="46608"/>
                  </a:lnTo>
                  <a:lnTo>
                    <a:pt x="36860" y="41660"/>
                  </a:lnTo>
                  <a:close/>
                </a:path>
                <a:path w="3074670" h="724535">
                  <a:moveTo>
                    <a:pt x="31320" y="30606"/>
                  </a:moveTo>
                  <a:lnTo>
                    <a:pt x="24892" y="30606"/>
                  </a:lnTo>
                  <a:lnTo>
                    <a:pt x="36860" y="41660"/>
                  </a:lnTo>
                  <a:lnTo>
                    <a:pt x="55032" y="35869"/>
                  </a:lnTo>
                  <a:lnTo>
                    <a:pt x="31320" y="30606"/>
                  </a:lnTo>
                  <a:close/>
                </a:path>
                <a:path w="3074670" h="724535">
                  <a:moveTo>
                    <a:pt x="79111" y="28193"/>
                  </a:moveTo>
                  <a:lnTo>
                    <a:pt x="20447" y="28193"/>
                  </a:lnTo>
                  <a:lnTo>
                    <a:pt x="55032" y="35869"/>
                  </a:lnTo>
                  <a:lnTo>
                    <a:pt x="79111" y="28193"/>
                  </a:lnTo>
                  <a:close/>
                </a:path>
              </a:pathLst>
            </a:custGeom>
            <a:solidFill>
              <a:srgbClr val="7E7E7E"/>
            </a:solidFill>
          </p:spPr>
          <p:txBody>
            <a:bodyPr wrap="square" lIns="0" tIns="0" rIns="0" bIns="0" rtlCol="0"/>
            <a:lstStyle/>
            <a:p>
              <a:endParaRPr/>
            </a:p>
          </p:txBody>
        </p:sp>
        <p:sp>
          <p:nvSpPr>
            <p:cNvPr id="14" name="object 14"/>
            <p:cNvSpPr/>
            <p:nvPr/>
          </p:nvSpPr>
          <p:spPr>
            <a:xfrm>
              <a:off x="2505075" y="2771012"/>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sp>
          <p:nvSpPr>
            <p:cNvPr id="15" name="object 15"/>
            <p:cNvSpPr/>
            <p:nvPr/>
          </p:nvSpPr>
          <p:spPr>
            <a:xfrm>
              <a:off x="2590800" y="2294889"/>
              <a:ext cx="133350" cy="476250"/>
            </a:xfrm>
            <a:custGeom>
              <a:avLst/>
              <a:gdLst/>
              <a:ahLst/>
              <a:cxnLst/>
              <a:rect l="l" t="t" r="r" b="b"/>
              <a:pathLst>
                <a:path w="133350" h="476250">
                  <a:moveTo>
                    <a:pt x="133350" y="0"/>
                  </a:moveTo>
                  <a:lnTo>
                    <a:pt x="0" y="0"/>
                  </a:lnTo>
                  <a:lnTo>
                    <a:pt x="0" y="476123"/>
                  </a:lnTo>
                  <a:lnTo>
                    <a:pt x="133350" y="476123"/>
                  </a:lnTo>
                  <a:lnTo>
                    <a:pt x="133350" y="0"/>
                  </a:lnTo>
                  <a:close/>
                </a:path>
              </a:pathLst>
            </a:custGeom>
            <a:solidFill>
              <a:srgbClr val="FFACF8"/>
            </a:solidFill>
          </p:spPr>
          <p:txBody>
            <a:bodyPr wrap="square" lIns="0" tIns="0" rIns="0" bIns="0" rtlCol="0"/>
            <a:lstStyle/>
            <a:p>
              <a:endParaRPr/>
            </a:p>
          </p:txBody>
        </p:sp>
        <p:sp>
          <p:nvSpPr>
            <p:cNvPr id="16" name="object 16"/>
            <p:cNvSpPr/>
            <p:nvPr/>
          </p:nvSpPr>
          <p:spPr>
            <a:xfrm>
              <a:off x="2590800" y="2294889"/>
              <a:ext cx="133350" cy="476250"/>
            </a:xfrm>
            <a:custGeom>
              <a:avLst/>
              <a:gdLst/>
              <a:ahLst/>
              <a:cxnLst/>
              <a:rect l="l" t="t" r="r" b="b"/>
              <a:pathLst>
                <a:path w="133350" h="476250">
                  <a:moveTo>
                    <a:pt x="0" y="476123"/>
                  </a:moveTo>
                  <a:lnTo>
                    <a:pt x="133350" y="476123"/>
                  </a:lnTo>
                  <a:lnTo>
                    <a:pt x="133350" y="0"/>
                  </a:lnTo>
                  <a:lnTo>
                    <a:pt x="0" y="0"/>
                  </a:lnTo>
                  <a:lnTo>
                    <a:pt x="0" y="476123"/>
                  </a:lnTo>
                  <a:close/>
                </a:path>
              </a:pathLst>
            </a:custGeom>
            <a:ln w="19055">
              <a:solidFill>
                <a:srgbClr val="3986FF"/>
              </a:solidFill>
            </a:ln>
          </p:spPr>
          <p:txBody>
            <a:bodyPr wrap="square" lIns="0" tIns="0" rIns="0" bIns="0" rtlCol="0"/>
            <a:lstStyle/>
            <a:p>
              <a:endParaRPr/>
            </a:p>
          </p:txBody>
        </p:sp>
        <p:sp>
          <p:nvSpPr>
            <p:cNvPr id="17" name="object 17"/>
            <p:cNvSpPr/>
            <p:nvPr/>
          </p:nvSpPr>
          <p:spPr>
            <a:xfrm>
              <a:off x="3190875" y="2713874"/>
              <a:ext cx="142875" cy="47625"/>
            </a:xfrm>
            <a:custGeom>
              <a:avLst/>
              <a:gdLst/>
              <a:ahLst/>
              <a:cxnLst/>
              <a:rect l="l" t="t" r="r" b="b"/>
              <a:pathLst>
                <a:path w="142875" h="47625">
                  <a:moveTo>
                    <a:pt x="142875" y="0"/>
                  </a:moveTo>
                  <a:lnTo>
                    <a:pt x="0" y="0"/>
                  </a:lnTo>
                  <a:lnTo>
                    <a:pt x="0" y="47613"/>
                  </a:lnTo>
                  <a:lnTo>
                    <a:pt x="142875" y="47613"/>
                  </a:lnTo>
                  <a:lnTo>
                    <a:pt x="142875" y="0"/>
                  </a:lnTo>
                  <a:close/>
                </a:path>
              </a:pathLst>
            </a:custGeom>
            <a:solidFill>
              <a:srgbClr val="FFACF8"/>
            </a:solidFill>
          </p:spPr>
          <p:txBody>
            <a:bodyPr wrap="square" lIns="0" tIns="0" rIns="0" bIns="0" rtlCol="0"/>
            <a:lstStyle/>
            <a:p>
              <a:endParaRPr/>
            </a:p>
          </p:txBody>
        </p:sp>
        <p:sp>
          <p:nvSpPr>
            <p:cNvPr id="18" name="object 18"/>
            <p:cNvSpPr/>
            <p:nvPr/>
          </p:nvSpPr>
          <p:spPr>
            <a:xfrm>
              <a:off x="3190875" y="2713874"/>
              <a:ext cx="142875" cy="47625"/>
            </a:xfrm>
            <a:custGeom>
              <a:avLst/>
              <a:gdLst/>
              <a:ahLst/>
              <a:cxnLst/>
              <a:rect l="l" t="t" r="r" b="b"/>
              <a:pathLst>
                <a:path w="142875" h="47625">
                  <a:moveTo>
                    <a:pt x="0" y="47613"/>
                  </a:moveTo>
                  <a:lnTo>
                    <a:pt x="142875" y="47613"/>
                  </a:lnTo>
                  <a:lnTo>
                    <a:pt x="142875" y="0"/>
                  </a:lnTo>
                  <a:lnTo>
                    <a:pt x="0" y="0"/>
                  </a:lnTo>
                  <a:lnTo>
                    <a:pt x="0" y="47613"/>
                  </a:lnTo>
                  <a:close/>
                </a:path>
              </a:pathLst>
            </a:custGeom>
            <a:ln w="19055">
              <a:solidFill>
                <a:srgbClr val="3986FF"/>
              </a:solidFill>
            </a:ln>
          </p:spPr>
          <p:txBody>
            <a:bodyPr wrap="square" lIns="0" tIns="0" rIns="0" bIns="0" rtlCol="0"/>
            <a:lstStyle/>
            <a:p>
              <a:endParaRPr/>
            </a:p>
          </p:txBody>
        </p:sp>
        <p:sp>
          <p:nvSpPr>
            <p:cNvPr id="19" name="object 19"/>
            <p:cNvSpPr/>
            <p:nvPr/>
          </p:nvSpPr>
          <p:spPr>
            <a:xfrm>
              <a:off x="3800475" y="2713874"/>
              <a:ext cx="133350" cy="47625"/>
            </a:xfrm>
            <a:custGeom>
              <a:avLst/>
              <a:gdLst/>
              <a:ahLst/>
              <a:cxnLst/>
              <a:rect l="l" t="t" r="r" b="b"/>
              <a:pathLst>
                <a:path w="133350" h="47625">
                  <a:moveTo>
                    <a:pt x="133350" y="0"/>
                  </a:moveTo>
                  <a:lnTo>
                    <a:pt x="0" y="0"/>
                  </a:lnTo>
                  <a:lnTo>
                    <a:pt x="0" y="47613"/>
                  </a:lnTo>
                  <a:lnTo>
                    <a:pt x="133350" y="47613"/>
                  </a:lnTo>
                  <a:lnTo>
                    <a:pt x="133350" y="0"/>
                  </a:lnTo>
                  <a:close/>
                </a:path>
              </a:pathLst>
            </a:custGeom>
            <a:solidFill>
              <a:srgbClr val="FFACF8"/>
            </a:solidFill>
          </p:spPr>
          <p:txBody>
            <a:bodyPr wrap="square" lIns="0" tIns="0" rIns="0" bIns="0" rtlCol="0"/>
            <a:lstStyle/>
            <a:p>
              <a:endParaRPr/>
            </a:p>
          </p:txBody>
        </p:sp>
        <p:sp>
          <p:nvSpPr>
            <p:cNvPr id="20" name="object 20"/>
            <p:cNvSpPr/>
            <p:nvPr/>
          </p:nvSpPr>
          <p:spPr>
            <a:xfrm>
              <a:off x="3800475" y="2713874"/>
              <a:ext cx="133350" cy="47625"/>
            </a:xfrm>
            <a:custGeom>
              <a:avLst/>
              <a:gdLst/>
              <a:ahLst/>
              <a:cxnLst/>
              <a:rect l="l" t="t" r="r" b="b"/>
              <a:pathLst>
                <a:path w="133350" h="47625">
                  <a:moveTo>
                    <a:pt x="0" y="47613"/>
                  </a:moveTo>
                  <a:lnTo>
                    <a:pt x="133350" y="47613"/>
                  </a:lnTo>
                  <a:lnTo>
                    <a:pt x="133350" y="0"/>
                  </a:lnTo>
                  <a:lnTo>
                    <a:pt x="0" y="0"/>
                  </a:lnTo>
                  <a:lnTo>
                    <a:pt x="0" y="47613"/>
                  </a:lnTo>
                  <a:close/>
                </a:path>
              </a:pathLst>
            </a:custGeom>
            <a:ln w="19055">
              <a:solidFill>
                <a:srgbClr val="3986FF"/>
              </a:solidFill>
            </a:ln>
          </p:spPr>
          <p:txBody>
            <a:bodyPr wrap="square" lIns="0" tIns="0" rIns="0" bIns="0" rtlCol="0"/>
            <a:lstStyle/>
            <a:p>
              <a:endParaRPr/>
            </a:p>
          </p:txBody>
        </p:sp>
        <p:sp>
          <p:nvSpPr>
            <p:cNvPr id="21" name="object 21"/>
            <p:cNvSpPr/>
            <p:nvPr/>
          </p:nvSpPr>
          <p:spPr>
            <a:xfrm>
              <a:off x="4400550" y="2713874"/>
              <a:ext cx="133350" cy="47625"/>
            </a:xfrm>
            <a:custGeom>
              <a:avLst/>
              <a:gdLst/>
              <a:ahLst/>
              <a:cxnLst/>
              <a:rect l="l" t="t" r="r" b="b"/>
              <a:pathLst>
                <a:path w="133350" h="47625">
                  <a:moveTo>
                    <a:pt x="133350" y="0"/>
                  </a:moveTo>
                  <a:lnTo>
                    <a:pt x="0" y="0"/>
                  </a:lnTo>
                  <a:lnTo>
                    <a:pt x="0" y="47613"/>
                  </a:lnTo>
                  <a:lnTo>
                    <a:pt x="133350" y="47613"/>
                  </a:lnTo>
                  <a:lnTo>
                    <a:pt x="133350" y="0"/>
                  </a:lnTo>
                  <a:close/>
                </a:path>
              </a:pathLst>
            </a:custGeom>
            <a:solidFill>
              <a:srgbClr val="FFACF8"/>
            </a:solidFill>
          </p:spPr>
          <p:txBody>
            <a:bodyPr wrap="square" lIns="0" tIns="0" rIns="0" bIns="0" rtlCol="0"/>
            <a:lstStyle/>
            <a:p>
              <a:endParaRPr/>
            </a:p>
          </p:txBody>
        </p:sp>
        <p:sp>
          <p:nvSpPr>
            <p:cNvPr id="22" name="object 22"/>
            <p:cNvSpPr/>
            <p:nvPr/>
          </p:nvSpPr>
          <p:spPr>
            <a:xfrm>
              <a:off x="4400550" y="2713874"/>
              <a:ext cx="133350" cy="47625"/>
            </a:xfrm>
            <a:custGeom>
              <a:avLst/>
              <a:gdLst/>
              <a:ahLst/>
              <a:cxnLst/>
              <a:rect l="l" t="t" r="r" b="b"/>
              <a:pathLst>
                <a:path w="133350" h="47625">
                  <a:moveTo>
                    <a:pt x="0" y="47613"/>
                  </a:moveTo>
                  <a:lnTo>
                    <a:pt x="133350" y="47613"/>
                  </a:lnTo>
                  <a:lnTo>
                    <a:pt x="133350" y="0"/>
                  </a:lnTo>
                  <a:lnTo>
                    <a:pt x="0" y="0"/>
                  </a:lnTo>
                  <a:lnTo>
                    <a:pt x="0" y="47613"/>
                  </a:lnTo>
                  <a:close/>
                </a:path>
              </a:pathLst>
            </a:custGeom>
            <a:ln w="19055">
              <a:solidFill>
                <a:srgbClr val="3986FF"/>
              </a:solidFill>
            </a:ln>
          </p:spPr>
          <p:txBody>
            <a:bodyPr wrap="square" lIns="0" tIns="0" rIns="0" bIns="0" rtlCol="0"/>
            <a:lstStyle/>
            <a:p>
              <a:endParaRPr/>
            </a:p>
          </p:txBody>
        </p:sp>
        <p:sp>
          <p:nvSpPr>
            <p:cNvPr id="23" name="object 23"/>
            <p:cNvSpPr/>
            <p:nvPr/>
          </p:nvSpPr>
          <p:spPr>
            <a:xfrm>
              <a:off x="2604135" y="2761487"/>
              <a:ext cx="1918970" cy="762635"/>
            </a:xfrm>
            <a:custGeom>
              <a:avLst/>
              <a:gdLst/>
              <a:ahLst/>
              <a:cxnLst/>
              <a:rect l="l" t="t" r="r" b="b"/>
              <a:pathLst>
                <a:path w="1918970" h="762635">
                  <a:moveTo>
                    <a:pt x="110617" y="104521"/>
                  </a:moveTo>
                  <a:lnTo>
                    <a:pt x="108077" y="99949"/>
                  </a:lnTo>
                  <a:lnTo>
                    <a:pt x="66598" y="28448"/>
                  </a:lnTo>
                  <a:lnTo>
                    <a:pt x="55626" y="9525"/>
                  </a:lnTo>
                  <a:lnTo>
                    <a:pt x="2667" y="99695"/>
                  </a:lnTo>
                  <a:lnTo>
                    <a:pt x="0" y="104140"/>
                  </a:lnTo>
                  <a:lnTo>
                    <a:pt x="1524" y="109982"/>
                  </a:lnTo>
                  <a:lnTo>
                    <a:pt x="5969" y="112649"/>
                  </a:lnTo>
                  <a:lnTo>
                    <a:pt x="10541" y="115316"/>
                  </a:lnTo>
                  <a:lnTo>
                    <a:pt x="16383" y="113792"/>
                  </a:lnTo>
                  <a:lnTo>
                    <a:pt x="19050" y="109347"/>
                  </a:lnTo>
                  <a:lnTo>
                    <a:pt x="45859" y="63715"/>
                  </a:lnTo>
                  <a:lnTo>
                    <a:pt x="45859" y="63588"/>
                  </a:lnTo>
                  <a:lnTo>
                    <a:pt x="55486" y="47345"/>
                  </a:lnTo>
                  <a:lnTo>
                    <a:pt x="45935" y="63588"/>
                  </a:lnTo>
                  <a:lnTo>
                    <a:pt x="45859" y="63715"/>
                  </a:lnTo>
                  <a:lnTo>
                    <a:pt x="43815" y="762381"/>
                  </a:lnTo>
                  <a:lnTo>
                    <a:pt x="62865" y="762381"/>
                  </a:lnTo>
                  <a:lnTo>
                    <a:pt x="64757" y="115697"/>
                  </a:lnTo>
                  <a:lnTo>
                    <a:pt x="64808" y="99695"/>
                  </a:lnTo>
                  <a:lnTo>
                    <a:pt x="64909" y="63588"/>
                  </a:lnTo>
                  <a:lnTo>
                    <a:pt x="64998" y="33274"/>
                  </a:lnTo>
                  <a:lnTo>
                    <a:pt x="65024" y="28448"/>
                  </a:lnTo>
                  <a:lnTo>
                    <a:pt x="64985" y="63715"/>
                  </a:lnTo>
                  <a:lnTo>
                    <a:pt x="94234" y="114046"/>
                  </a:lnTo>
                  <a:lnTo>
                    <a:pt x="99949" y="115697"/>
                  </a:lnTo>
                  <a:lnTo>
                    <a:pt x="109093" y="110363"/>
                  </a:lnTo>
                  <a:lnTo>
                    <a:pt x="110617" y="104521"/>
                  </a:lnTo>
                  <a:close/>
                </a:path>
                <a:path w="1918970" h="762635">
                  <a:moveTo>
                    <a:pt x="710311" y="94996"/>
                  </a:moveTo>
                  <a:lnTo>
                    <a:pt x="666064" y="18923"/>
                  </a:lnTo>
                  <a:lnTo>
                    <a:pt x="655066" y="0"/>
                  </a:lnTo>
                  <a:lnTo>
                    <a:pt x="599567" y="94742"/>
                  </a:lnTo>
                  <a:lnTo>
                    <a:pt x="601091" y="100584"/>
                  </a:lnTo>
                  <a:lnTo>
                    <a:pt x="605866" y="103378"/>
                  </a:lnTo>
                  <a:lnTo>
                    <a:pt x="610108" y="105918"/>
                  </a:lnTo>
                  <a:lnTo>
                    <a:pt x="615454" y="104521"/>
                  </a:lnTo>
                  <a:lnTo>
                    <a:pt x="615873" y="104521"/>
                  </a:lnTo>
                  <a:lnTo>
                    <a:pt x="618617" y="99822"/>
                  </a:lnTo>
                  <a:lnTo>
                    <a:pt x="645452" y="54140"/>
                  </a:lnTo>
                  <a:lnTo>
                    <a:pt x="643890" y="762127"/>
                  </a:lnTo>
                  <a:lnTo>
                    <a:pt x="662940" y="762127"/>
                  </a:lnTo>
                  <a:lnTo>
                    <a:pt x="664387" y="106045"/>
                  </a:lnTo>
                  <a:lnTo>
                    <a:pt x="664502" y="54140"/>
                  </a:lnTo>
                  <a:lnTo>
                    <a:pt x="655053" y="37820"/>
                  </a:lnTo>
                  <a:lnTo>
                    <a:pt x="664527" y="54140"/>
                  </a:lnTo>
                  <a:lnTo>
                    <a:pt x="693801" y="104521"/>
                  </a:lnTo>
                  <a:lnTo>
                    <a:pt x="699643" y="106045"/>
                  </a:lnTo>
                  <a:lnTo>
                    <a:pt x="704088" y="103378"/>
                  </a:lnTo>
                  <a:lnTo>
                    <a:pt x="708660" y="100838"/>
                  </a:lnTo>
                  <a:lnTo>
                    <a:pt x="710311" y="94996"/>
                  </a:lnTo>
                  <a:close/>
                </a:path>
                <a:path w="1918970" h="762635">
                  <a:moveTo>
                    <a:pt x="1319403" y="94869"/>
                  </a:moveTo>
                  <a:lnTo>
                    <a:pt x="1316736" y="90424"/>
                  </a:lnTo>
                  <a:lnTo>
                    <a:pt x="1275156" y="18923"/>
                  </a:lnTo>
                  <a:lnTo>
                    <a:pt x="1264158" y="0"/>
                  </a:lnTo>
                  <a:lnTo>
                    <a:pt x="1208659" y="94742"/>
                  </a:lnTo>
                  <a:lnTo>
                    <a:pt x="1210208" y="100711"/>
                  </a:lnTo>
                  <a:lnTo>
                    <a:pt x="1210398" y="100711"/>
                  </a:lnTo>
                  <a:lnTo>
                    <a:pt x="1219327" y="105918"/>
                  </a:lnTo>
                  <a:lnTo>
                    <a:pt x="1224673" y="104521"/>
                  </a:lnTo>
                  <a:lnTo>
                    <a:pt x="1225092" y="104521"/>
                  </a:lnTo>
                  <a:lnTo>
                    <a:pt x="1254556" y="54229"/>
                  </a:lnTo>
                  <a:lnTo>
                    <a:pt x="1254633" y="18923"/>
                  </a:lnTo>
                  <a:lnTo>
                    <a:pt x="1254569" y="54229"/>
                  </a:lnTo>
                  <a:lnTo>
                    <a:pt x="1253490" y="762127"/>
                  </a:lnTo>
                  <a:lnTo>
                    <a:pt x="1272540" y="762127"/>
                  </a:lnTo>
                  <a:lnTo>
                    <a:pt x="1273543" y="106045"/>
                  </a:lnTo>
                  <a:lnTo>
                    <a:pt x="1273619" y="54229"/>
                  </a:lnTo>
                  <a:lnTo>
                    <a:pt x="1302893" y="104521"/>
                  </a:lnTo>
                  <a:lnTo>
                    <a:pt x="1308735" y="106045"/>
                  </a:lnTo>
                  <a:lnTo>
                    <a:pt x="1317879" y="100711"/>
                  </a:lnTo>
                  <a:lnTo>
                    <a:pt x="1319403" y="94869"/>
                  </a:lnTo>
                  <a:close/>
                </a:path>
                <a:path w="1918970" h="762635">
                  <a:moveTo>
                    <a:pt x="1918970" y="94869"/>
                  </a:moveTo>
                  <a:lnTo>
                    <a:pt x="1874735" y="18923"/>
                  </a:lnTo>
                  <a:lnTo>
                    <a:pt x="1863725" y="0"/>
                  </a:lnTo>
                  <a:lnTo>
                    <a:pt x="1810893" y="90297"/>
                  </a:lnTo>
                  <a:lnTo>
                    <a:pt x="1808226" y="94742"/>
                  </a:lnTo>
                  <a:lnTo>
                    <a:pt x="1809775" y="100711"/>
                  </a:lnTo>
                  <a:lnTo>
                    <a:pt x="1809965" y="100711"/>
                  </a:lnTo>
                  <a:lnTo>
                    <a:pt x="1818894" y="105918"/>
                  </a:lnTo>
                  <a:lnTo>
                    <a:pt x="1824240" y="104521"/>
                  </a:lnTo>
                  <a:lnTo>
                    <a:pt x="1824659" y="104521"/>
                  </a:lnTo>
                  <a:lnTo>
                    <a:pt x="1854022" y="54267"/>
                  </a:lnTo>
                  <a:lnTo>
                    <a:pt x="1854073" y="18923"/>
                  </a:lnTo>
                  <a:lnTo>
                    <a:pt x="1854047" y="54267"/>
                  </a:lnTo>
                  <a:lnTo>
                    <a:pt x="1853565" y="762127"/>
                  </a:lnTo>
                  <a:lnTo>
                    <a:pt x="1872615" y="762127"/>
                  </a:lnTo>
                  <a:lnTo>
                    <a:pt x="1873173" y="106045"/>
                  </a:lnTo>
                  <a:lnTo>
                    <a:pt x="1873211" y="54267"/>
                  </a:lnTo>
                  <a:lnTo>
                    <a:pt x="1902460" y="104521"/>
                  </a:lnTo>
                  <a:lnTo>
                    <a:pt x="1908302" y="106045"/>
                  </a:lnTo>
                  <a:lnTo>
                    <a:pt x="1917446" y="100711"/>
                  </a:lnTo>
                  <a:lnTo>
                    <a:pt x="1918970" y="94869"/>
                  </a:lnTo>
                  <a:close/>
                </a:path>
              </a:pathLst>
            </a:custGeom>
            <a:solidFill>
              <a:srgbClr val="7E7E7E"/>
            </a:solidFill>
          </p:spPr>
          <p:txBody>
            <a:bodyPr wrap="square" lIns="0" tIns="0" rIns="0" bIns="0" rtlCol="0"/>
            <a:lstStyle/>
            <a:p>
              <a:endParaRPr/>
            </a:p>
          </p:txBody>
        </p:sp>
      </p:grpSp>
      <p:sp>
        <p:nvSpPr>
          <p:cNvPr id="24" name="object 24"/>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25" name="object 25"/>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26" name="object 26"/>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27" name="object 27"/>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28" name="object 28"/>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9" name="object 29"/>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30" name="object 30"/>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31" name="object 31"/>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32" name="object 32"/>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33" name="object 33"/>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34" name="object 34"/>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35" name="object 35"/>
          <p:cNvSpPr txBox="1"/>
          <p:nvPr/>
        </p:nvSpPr>
        <p:spPr>
          <a:xfrm>
            <a:off x="3738626" y="1404607"/>
            <a:ext cx="3400425" cy="923925"/>
          </a:xfrm>
          <a:prstGeom prst="rect">
            <a:avLst/>
          </a:prstGeom>
          <a:ln w="28582">
            <a:solidFill>
              <a:srgbClr val="5D4A3B"/>
            </a:solidFill>
          </a:ln>
        </p:spPr>
        <p:txBody>
          <a:bodyPr vert="horz" wrap="square" lIns="0" tIns="20320" rIns="0" bIns="0" rtlCol="0">
            <a:spAutoFit/>
          </a:bodyPr>
          <a:lstStyle/>
          <a:p>
            <a:pPr marL="90170" marR="323850">
              <a:lnSpc>
                <a:spcPct val="100800"/>
              </a:lnSpc>
              <a:spcBef>
                <a:spcPts val="160"/>
              </a:spcBef>
            </a:pPr>
            <a:r>
              <a:rPr sz="1800" dirty="0">
                <a:solidFill>
                  <a:srgbClr val="7E7E7E"/>
                </a:solidFill>
                <a:latin typeface="Calibri"/>
                <a:cs typeface="Calibri"/>
              </a:rPr>
              <a:t>On</a:t>
            </a:r>
            <a:r>
              <a:rPr sz="1800" spc="-65" dirty="0">
                <a:solidFill>
                  <a:srgbClr val="7E7E7E"/>
                </a:solidFill>
                <a:latin typeface="Calibri"/>
                <a:cs typeface="Calibri"/>
              </a:rPr>
              <a:t> </a:t>
            </a:r>
            <a:r>
              <a:rPr sz="1800" dirty="0">
                <a:solidFill>
                  <a:srgbClr val="7E7E7E"/>
                </a:solidFill>
                <a:latin typeface="Calibri"/>
                <a:cs typeface="Calibri"/>
              </a:rPr>
              <a:t>this</a:t>
            </a:r>
            <a:r>
              <a:rPr sz="1800" spc="-45" dirty="0">
                <a:solidFill>
                  <a:srgbClr val="7E7E7E"/>
                </a:solidFill>
                <a:latin typeface="Calibri"/>
                <a:cs typeface="Calibri"/>
              </a:rPr>
              <a:t> </a:t>
            </a:r>
            <a:r>
              <a:rPr sz="1800" dirty="0">
                <a:solidFill>
                  <a:srgbClr val="7E7E7E"/>
                </a:solidFill>
                <a:latin typeface="Calibri"/>
                <a:cs typeface="Calibri"/>
              </a:rPr>
              <a:t>decoder</a:t>
            </a:r>
            <a:r>
              <a:rPr sz="1800" spc="-45" dirty="0">
                <a:solidFill>
                  <a:srgbClr val="7E7E7E"/>
                </a:solidFill>
                <a:latin typeface="Calibri"/>
                <a:cs typeface="Calibri"/>
              </a:rPr>
              <a:t> </a:t>
            </a:r>
            <a:r>
              <a:rPr sz="1800" dirty="0">
                <a:solidFill>
                  <a:srgbClr val="7E7E7E"/>
                </a:solidFill>
                <a:latin typeface="Calibri"/>
                <a:cs typeface="Calibri"/>
              </a:rPr>
              <a:t>timestep,</a:t>
            </a:r>
            <a:r>
              <a:rPr sz="1800" spc="-20" dirty="0">
                <a:solidFill>
                  <a:srgbClr val="7E7E7E"/>
                </a:solidFill>
                <a:latin typeface="Calibri"/>
                <a:cs typeface="Calibri"/>
              </a:rPr>
              <a:t> we’re </a:t>
            </a:r>
            <a:r>
              <a:rPr sz="1800" dirty="0">
                <a:solidFill>
                  <a:srgbClr val="7E7E7E"/>
                </a:solidFill>
                <a:latin typeface="Calibri"/>
                <a:cs typeface="Calibri"/>
              </a:rPr>
              <a:t>mostly</a:t>
            </a:r>
            <a:r>
              <a:rPr sz="1800" spc="15" dirty="0">
                <a:solidFill>
                  <a:srgbClr val="7E7E7E"/>
                </a:solidFill>
                <a:latin typeface="Calibri"/>
                <a:cs typeface="Calibri"/>
              </a:rPr>
              <a:t> </a:t>
            </a:r>
            <a:r>
              <a:rPr sz="1800" spc="-10" dirty="0">
                <a:solidFill>
                  <a:srgbClr val="7E7E7E"/>
                </a:solidFill>
                <a:latin typeface="Calibri"/>
                <a:cs typeface="Calibri"/>
              </a:rPr>
              <a:t>focusing</a:t>
            </a:r>
            <a:r>
              <a:rPr sz="1800" spc="-80" dirty="0">
                <a:solidFill>
                  <a:srgbClr val="7E7E7E"/>
                </a:solidFill>
                <a:latin typeface="Calibri"/>
                <a:cs typeface="Calibri"/>
              </a:rPr>
              <a:t> </a:t>
            </a:r>
            <a:r>
              <a:rPr sz="1800" dirty="0">
                <a:solidFill>
                  <a:srgbClr val="7E7E7E"/>
                </a:solidFill>
                <a:latin typeface="Calibri"/>
                <a:cs typeface="Calibri"/>
              </a:rPr>
              <a:t>on</a:t>
            </a:r>
            <a:r>
              <a:rPr sz="1800" spc="-30" dirty="0">
                <a:solidFill>
                  <a:srgbClr val="7E7E7E"/>
                </a:solidFill>
                <a:latin typeface="Calibri"/>
                <a:cs typeface="Calibri"/>
              </a:rPr>
              <a:t> </a:t>
            </a:r>
            <a:r>
              <a:rPr sz="1800" dirty="0">
                <a:solidFill>
                  <a:srgbClr val="7E7E7E"/>
                </a:solidFill>
                <a:latin typeface="Calibri"/>
                <a:cs typeface="Calibri"/>
              </a:rPr>
              <a:t>the</a:t>
            </a:r>
            <a:r>
              <a:rPr sz="1800" spc="-50" dirty="0">
                <a:solidFill>
                  <a:srgbClr val="7E7E7E"/>
                </a:solidFill>
                <a:latin typeface="Calibri"/>
                <a:cs typeface="Calibri"/>
              </a:rPr>
              <a:t> </a:t>
            </a:r>
            <a:r>
              <a:rPr sz="1800" spc="-20" dirty="0">
                <a:solidFill>
                  <a:srgbClr val="7E7E7E"/>
                </a:solidFill>
                <a:latin typeface="Calibri"/>
                <a:cs typeface="Calibri"/>
              </a:rPr>
              <a:t>first </a:t>
            </a:r>
            <a:r>
              <a:rPr sz="1800" dirty="0">
                <a:solidFill>
                  <a:srgbClr val="7E7E7E"/>
                </a:solidFill>
                <a:latin typeface="Calibri"/>
                <a:cs typeface="Calibri"/>
              </a:rPr>
              <a:t>encoder</a:t>
            </a:r>
            <a:r>
              <a:rPr sz="1800" spc="-90" dirty="0">
                <a:solidFill>
                  <a:srgbClr val="7E7E7E"/>
                </a:solidFill>
                <a:latin typeface="Calibri"/>
                <a:cs typeface="Calibri"/>
              </a:rPr>
              <a:t> </a:t>
            </a:r>
            <a:r>
              <a:rPr sz="1800" dirty="0">
                <a:solidFill>
                  <a:srgbClr val="7E7E7E"/>
                </a:solidFill>
                <a:latin typeface="Calibri"/>
                <a:cs typeface="Calibri"/>
              </a:rPr>
              <a:t>hidden</a:t>
            </a:r>
            <a:r>
              <a:rPr sz="1800" spc="-30" dirty="0">
                <a:solidFill>
                  <a:srgbClr val="7E7E7E"/>
                </a:solidFill>
                <a:latin typeface="Calibri"/>
                <a:cs typeface="Calibri"/>
              </a:rPr>
              <a:t> </a:t>
            </a:r>
            <a:r>
              <a:rPr sz="1800" spc="-10" dirty="0">
                <a:solidFill>
                  <a:srgbClr val="7E7E7E"/>
                </a:solidFill>
                <a:latin typeface="Calibri"/>
                <a:cs typeface="Calibri"/>
              </a:rPr>
              <a:t>state</a:t>
            </a:r>
            <a:r>
              <a:rPr sz="1800" spc="-50" dirty="0">
                <a:solidFill>
                  <a:srgbClr val="7E7E7E"/>
                </a:solidFill>
                <a:latin typeface="Calibri"/>
                <a:cs typeface="Calibri"/>
              </a:rPr>
              <a:t> </a:t>
            </a:r>
            <a:r>
              <a:rPr sz="1800" spc="-10" dirty="0">
                <a:solidFill>
                  <a:srgbClr val="7E7E7E"/>
                </a:solidFill>
                <a:latin typeface="Calibri"/>
                <a:cs typeface="Calibri"/>
              </a:rPr>
              <a:t>(</a:t>
            </a:r>
            <a:r>
              <a:rPr sz="1800" i="1" spc="-10" dirty="0">
                <a:solidFill>
                  <a:srgbClr val="7E7E7E"/>
                </a:solidFill>
                <a:latin typeface="Calibri"/>
                <a:cs typeface="Calibri"/>
              </a:rPr>
              <a:t>”he”</a:t>
            </a:r>
            <a:r>
              <a:rPr sz="1800" spc="-10" dirty="0">
                <a:solidFill>
                  <a:srgbClr val="7E7E7E"/>
                </a:solidFill>
                <a:latin typeface="Calibri"/>
                <a:cs typeface="Calibri"/>
              </a:rPr>
              <a:t>)</a:t>
            </a:r>
            <a:endParaRPr sz="1800" dirty="0">
              <a:latin typeface="Calibri"/>
              <a:cs typeface="Calibri"/>
            </a:endParaRPr>
          </a:p>
        </p:txBody>
      </p:sp>
      <p:sp>
        <p:nvSpPr>
          <p:cNvPr id="36" name="object 36"/>
          <p:cNvSpPr/>
          <p:nvPr/>
        </p:nvSpPr>
        <p:spPr>
          <a:xfrm>
            <a:off x="2785998" y="1848866"/>
            <a:ext cx="959485" cy="483234"/>
          </a:xfrm>
          <a:custGeom>
            <a:avLst/>
            <a:gdLst/>
            <a:ahLst/>
            <a:cxnLst/>
            <a:rect l="l" t="t" r="r" b="b"/>
            <a:pathLst>
              <a:path w="959485" h="483235">
                <a:moveTo>
                  <a:pt x="58038" y="405892"/>
                </a:moveTo>
                <a:lnTo>
                  <a:pt x="0" y="482219"/>
                </a:lnTo>
                <a:lnTo>
                  <a:pt x="95884" y="482854"/>
                </a:lnTo>
                <a:lnTo>
                  <a:pt x="86392" y="463550"/>
                </a:lnTo>
                <a:lnTo>
                  <a:pt x="70484" y="463550"/>
                </a:lnTo>
                <a:lnTo>
                  <a:pt x="57784" y="437896"/>
                </a:lnTo>
                <a:lnTo>
                  <a:pt x="70657" y="431551"/>
                </a:lnTo>
                <a:lnTo>
                  <a:pt x="58038" y="405892"/>
                </a:lnTo>
                <a:close/>
              </a:path>
              <a:path w="959485" h="483235">
                <a:moveTo>
                  <a:pt x="70657" y="431551"/>
                </a:moveTo>
                <a:lnTo>
                  <a:pt x="57784" y="437896"/>
                </a:lnTo>
                <a:lnTo>
                  <a:pt x="70484" y="463550"/>
                </a:lnTo>
                <a:lnTo>
                  <a:pt x="83289" y="457239"/>
                </a:lnTo>
                <a:lnTo>
                  <a:pt x="70657" y="431551"/>
                </a:lnTo>
                <a:close/>
              </a:path>
              <a:path w="959485" h="483235">
                <a:moveTo>
                  <a:pt x="83289" y="457239"/>
                </a:moveTo>
                <a:lnTo>
                  <a:pt x="70484" y="463550"/>
                </a:lnTo>
                <a:lnTo>
                  <a:pt x="86392" y="463550"/>
                </a:lnTo>
                <a:lnTo>
                  <a:pt x="83289" y="457239"/>
                </a:lnTo>
                <a:close/>
              </a:path>
              <a:path w="959485" h="483235">
                <a:moveTo>
                  <a:pt x="946276" y="0"/>
                </a:moveTo>
                <a:lnTo>
                  <a:pt x="70657" y="431551"/>
                </a:lnTo>
                <a:lnTo>
                  <a:pt x="83289" y="457239"/>
                </a:lnTo>
                <a:lnTo>
                  <a:pt x="958976" y="25654"/>
                </a:lnTo>
                <a:lnTo>
                  <a:pt x="946276" y="0"/>
                </a:lnTo>
                <a:close/>
              </a:path>
            </a:pathLst>
          </a:custGeom>
          <a:solidFill>
            <a:srgbClr val="5D4A3B"/>
          </a:solidFill>
        </p:spPr>
        <p:txBody>
          <a:bodyPr wrap="square" lIns="0" tIns="0" rIns="0" bIns="0" rtlCol="0"/>
          <a:lstStyle/>
          <a:p>
            <a:endParaRPr/>
          </a:p>
        </p:txBody>
      </p:sp>
      <p:sp>
        <p:nvSpPr>
          <p:cNvPr id="37" name="object 37"/>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38" name="object 38"/>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39" name="object 39"/>
          <p:cNvSpPr txBox="1"/>
          <p:nvPr/>
        </p:nvSpPr>
        <p:spPr>
          <a:xfrm>
            <a:off x="5729223" y="2766225"/>
            <a:ext cx="3143250" cy="647700"/>
          </a:xfrm>
          <a:prstGeom prst="rect">
            <a:avLst/>
          </a:prstGeom>
          <a:ln w="28582">
            <a:solidFill>
              <a:srgbClr val="5D4A3B"/>
            </a:solidFill>
          </a:ln>
        </p:spPr>
        <p:txBody>
          <a:bodyPr vert="horz" wrap="square" lIns="0" tIns="20320" rIns="0" bIns="0" rtlCol="0">
            <a:spAutoFit/>
          </a:bodyPr>
          <a:lstStyle/>
          <a:p>
            <a:pPr marL="210185" marR="114935" indent="-95885">
              <a:lnSpc>
                <a:spcPct val="100800"/>
              </a:lnSpc>
              <a:spcBef>
                <a:spcPts val="160"/>
              </a:spcBef>
            </a:pPr>
            <a:r>
              <a:rPr sz="1800" spc="-45" dirty="0">
                <a:solidFill>
                  <a:srgbClr val="7E7E7E"/>
                </a:solidFill>
                <a:latin typeface="Calibri"/>
                <a:cs typeface="Calibri"/>
              </a:rPr>
              <a:t>Take</a:t>
            </a:r>
            <a:r>
              <a:rPr sz="1800" spc="10" dirty="0">
                <a:solidFill>
                  <a:srgbClr val="7E7E7E"/>
                </a:solidFill>
                <a:latin typeface="Calibri"/>
                <a:cs typeface="Calibri"/>
              </a:rPr>
              <a:t> </a:t>
            </a:r>
            <a:r>
              <a:rPr sz="1800" dirty="0">
                <a:solidFill>
                  <a:srgbClr val="7E7E7E"/>
                </a:solidFill>
                <a:latin typeface="Calibri"/>
                <a:cs typeface="Calibri"/>
              </a:rPr>
              <a:t>softmax</a:t>
            </a:r>
            <a:r>
              <a:rPr sz="1800" spc="-50" dirty="0">
                <a:solidFill>
                  <a:srgbClr val="7E7E7E"/>
                </a:solidFill>
                <a:latin typeface="Calibri"/>
                <a:cs typeface="Calibri"/>
              </a:rPr>
              <a:t> </a:t>
            </a:r>
            <a:r>
              <a:rPr sz="1800" dirty="0">
                <a:solidFill>
                  <a:srgbClr val="7E7E7E"/>
                </a:solidFill>
                <a:latin typeface="Calibri"/>
                <a:cs typeface="Calibri"/>
              </a:rPr>
              <a:t>to</a:t>
            </a:r>
            <a:r>
              <a:rPr sz="1800" spc="-30" dirty="0">
                <a:solidFill>
                  <a:srgbClr val="7E7E7E"/>
                </a:solidFill>
                <a:latin typeface="Calibri"/>
                <a:cs typeface="Calibri"/>
              </a:rPr>
              <a:t> </a:t>
            </a:r>
            <a:r>
              <a:rPr sz="1800" dirty="0">
                <a:solidFill>
                  <a:srgbClr val="7E7E7E"/>
                </a:solidFill>
                <a:latin typeface="Calibri"/>
                <a:cs typeface="Calibri"/>
              </a:rPr>
              <a:t>turn</a:t>
            </a:r>
            <a:r>
              <a:rPr sz="1800" spc="-30" dirty="0">
                <a:solidFill>
                  <a:srgbClr val="7E7E7E"/>
                </a:solidFill>
                <a:latin typeface="Calibri"/>
                <a:cs typeface="Calibri"/>
              </a:rPr>
              <a:t> </a:t>
            </a:r>
            <a:r>
              <a:rPr sz="1800" dirty="0">
                <a:solidFill>
                  <a:srgbClr val="7E7E7E"/>
                </a:solidFill>
                <a:latin typeface="Calibri"/>
                <a:cs typeface="Calibri"/>
              </a:rPr>
              <a:t>the</a:t>
            </a:r>
            <a:r>
              <a:rPr sz="1800" spc="-50" dirty="0">
                <a:solidFill>
                  <a:srgbClr val="7E7E7E"/>
                </a:solidFill>
                <a:latin typeface="Calibri"/>
                <a:cs typeface="Calibri"/>
              </a:rPr>
              <a:t> </a:t>
            </a:r>
            <a:r>
              <a:rPr sz="1800" spc="-10" dirty="0">
                <a:solidFill>
                  <a:srgbClr val="7E7E7E"/>
                </a:solidFill>
                <a:latin typeface="Calibri"/>
                <a:cs typeface="Calibri"/>
              </a:rPr>
              <a:t>scores </a:t>
            </a:r>
            <a:r>
              <a:rPr sz="1800" dirty="0">
                <a:solidFill>
                  <a:srgbClr val="7E7E7E"/>
                </a:solidFill>
                <a:latin typeface="Calibri"/>
                <a:cs typeface="Calibri"/>
              </a:rPr>
              <a:t>into</a:t>
            </a:r>
            <a:r>
              <a:rPr sz="1800" spc="-45" dirty="0">
                <a:solidFill>
                  <a:srgbClr val="7E7E7E"/>
                </a:solidFill>
                <a:latin typeface="Calibri"/>
                <a:cs typeface="Calibri"/>
              </a:rPr>
              <a:t> </a:t>
            </a:r>
            <a:r>
              <a:rPr sz="1800" dirty="0">
                <a:solidFill>
                  <a:srgbClr val="7E7E7E"/>
                </a:solidFill>
                <a:latin typeface="Calibri"/>
                <a:cs typeface="Calibri"/>
              </a:rPr>
              <a:t>a</a:t>
            </a:r>
            <a:r>
              <a:rPr sz="1800" spc="-25" dirty="0">
                <a:solidFill>
                  <a:srgbClr val="7E7E7E"/>
                </a:solidFill>
                <a:latin typeface="Calibri"/>
                <a:cs typeface="Calibri"/>
              </a:rPr>
              <a:t> </a:t>
            </a:r>
            <a:r>
              <a:rPr sz="1800" dirty="0">
                <a:solidFill>
                  <a:srgbClr val="7E7E7E"/>
                </a:solidFill>
                <a:latin typeface="Calibri"/>
                <a:cs typeface="Calibri"/>
              </a:rPr>
              <a:t>probability</a:t>
            </a:r>
            <a:r>
              <a:rPr sz="1800" spc="-55" dirty="0">
                <a:solidFill>
                  <a:srgbClr val="7E7E7E"/>
                </a:solidFill>
                <a:latin typeface="Calibri"/>
                <a:cs typeface="Calibri"/>
              </a:rPr>
              <a:t> </a:t>
            </a:r>
            <a:r>
              <a:rPr sz="1800" spc="-10" dirty="0">
                <a:solidFill>
                  <a:srgbClr val="7E7E7E"/>
                </a:solidFill>
                <a:latin typeface="Calibri"/>
                <a:cs typeface="Calibri"/>
              </a:rPr>
              <a:t>distribution</a:t>
            </a:r>
            <a:endParaRPr sz="1800" dirty="0">
              <a:latin typeface="Calibri"/>
              <a:cs typeface="Calibri"/>
            </a:endParaRPr>
          </a:p>
        </p:txBody>
      </p:sp>
      <p:sp>
        <p:nvSpPr>
          <p:cNvPr id="40" name="object 40"/>
          <p:cNvSpPr/>
          <p:nvPr/>
        </p:nvSpPr>
        <p:spPr>
          <a:xfrm>
            <a:off x="4948301" y="3048126"/>
            <a:ext cx="772795" cy="85725"/>
          </a:xfrm>
          <a:custGeom>
            <a:avLst/>
            <a:gdLst/>
            <a:ahLst/>
            <a:cxnLst/>
            <a:rect l="l" t="t" r="r" b="b"/>
            <a:pathLst>
              <a:path w="772795" h="85725">
                <a:moveTo>
                  <a:pt x="85598" y="0"/>
                </a:moveTo>
                <a:lnTo>
                  <a:pt x="0" y="42925"/>
                </a:lnTo>
                <a:lnTo>
                  <a:pt x="85725" y="85725"/>
                </a:lnTo>
                <a:lnTo>
                  <a:pt x="85682" y="57150"/>
                </a:lnTo>
                <a:lnTo>
                  <a:pt x="71374" y="57150"/>
                </a:lnTo>
                <a:lnTo>
                  <a:pt x="71374" y="28575"/>
                </a:lnTo>
                <a:lnTo>
                  <a:pt x="85640" y="28575"/>
                </a:lnTo>
                <a:lnTo>
                  <a:pt x="85598" y="0"/>
                </a:lnTo>
                <a:close/>
              </a:path>
              <a:path w="772795" h="85725">
                <a:moveTo>
                  <a:pt x="772287" y="27686"/>
                </a:moveTo>
                <a:lnTo>
                  <a:pt x="71374" y="28575"/>
                </a:lnTo>
                <a:lnTo>
                  <a:pt x="71374" y="57150"/>
                </a:lnTo>
                <a:lnTo>
                  <a:pt x="85682" y="57150"/>
                </a:lnTo>
                <a:lnTo>
                  <a:pt x="85640" y="28575"/>
                </a:lnTo>
                <a:lnTo>
                  <a:pt x="772290" y="28575"/>
                </a:lnTo>
                <a:lnTo>
                  <a:pt x="772287" y="27686"/>
                </a:lnTo>
                <a:close/>
              </a:path>
              <a:path w="772795" h="85725">
                <a:moveTo>
                  <a:pt x="772290" y="28575"/>
                </a:moveTo>
                <a:lnTo>
                  <a:pt x="85640" y="28575"/>
                </a:lnTo>
                <a:lnTo>
                  <a:pt x="85682" y="57150"/>
                </a:lnTo>
                <a:lnTo>
                  <a:pt x="71373" y="57150"/>
                </a:lnTo>
                <a:lnTo>
                  <a:pt x="772413" y="56261"/>
                </a:lnTo>
                <a:lnTo>
                  <a:pt x="772290" y="28575"/>
                </a:lnTo>
                <a:close/>
              </a:path>
            </a:pathLst>
          </a:custGeom>
          <a:solidFill>
            <a:srgbClr val="5D4A3B"/>
          </a:solidFill>
        </p:spPr>
        <p:txBody>
          <a:bodyPr wrap="square" lIns="0" tIns="0" rIns="0" bIns="0" rtlCol="0"/>
          <a:lstStyle/>
          <a:p>
            <a:endParaRPr/>
          </a:p>
        </p:txBody>
      </p:sp>
      <p:sp>
        <p:nvSpPr>
          <p:cNvPr id="41" name="object 41"/>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42" name="object 42"/>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18</a:t>
            </a:fld>
            <a:endParaRPr spc="-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495550" y="1095118"/>
            <a:ext cx="3409950" cy="4599940"/>
            <a:chOff x="2495550" y="1095118"/>
            <a:chExt cx="3409950" cy="4599940"/>
          </a:xfrm>
        </p:grpSpPr>
        <p:pic>
          <p:nvPicPr>
            <p:cNvPr id="4" name="object 4"/>
            <p:cNvPicPr/>
            <p:nvPr/>
          </p:nvPicPr>
          <p:blipFill>
            <a:blip r:embed="rId3" cstate="print"/>
            <a:stretch>
              <a:fillRect/>
            </a:stretch>
          </p:blipFill>
          <p:spPr>
            <a:xfrm>
              <a:off x="2590797" y="4370829"/>
              <a:ext cx="123830" cy="123830"/>
            </a:xfrm>
            <a:prstGeom prst="rect">
              <a:avLst/>
            </a:prstGeom>
          </p:spPr>
        </p:pic>
        <p:pic>
          <p:nvPicPr>
            <p:cNvPr id="5" name="object 5"/>
            <p:cNvPicPr/>
            <p:nvPr/>
          </p:nvPicPr>
          <p:blipFill>
            <a:blip r:embed="rId4" cstate="print"/>
            <a:stretch>
              <a:fillRect/>
            </a:stretch>
          </p:blipFill>
          <p:spPr>
            <a:xfrm>
              <a:off x="2590797" y="4532754"/>
              <a:ext cx="123830" cy="133228"/>
            </a:xfrm>
            <a:prstGeom prst="rect">
              <a:avLst/>
            </a:prstGeom>
          </p:spPr>
        </p:pic>
        <p:pic>
          <p:nvPicPr>
            <p:cNvPr id="6" name="object 6"/>
            <p:cNvPicPr/>
            <p:nvPr/>
          </p:nvPicPr>
          <p:blipFill>
            <a:blip r:embed="rId5" cstate="print"/>
            <a:stretch>
              <a:fillRect/>
            </a:stretch>
          </p:blipFill>
          <p:spPr>
            <a:xfrm>
              <a:off x="2590797" y="4704077"/>
              <a:ext cx="123830" cy="133355"/>
            </a:xfrm>
            <a:prstGeom prst="rect">
              <a:avLst/>
            </a:prstGeom>
          </p:spPr>
        </p:pic>
        <p:pic>
          <p:nvPicPr>
            <p:cNvPr id="7" name="object 7"/>
            <p:cNvPicPr/>
            <p:nvPr/>
          </p:nvPicPr>
          <p:blipFill>
            <a:blip r:embed="rId6"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7" cstate="print"/>
            <a:stretch>
              <a:fillRect/>
            </a:stretch>
          </p:blipFill>
          <p:spPr>
            <a:xfrm>
              <a:off x="3114672" y="4285104"/>
              <a:ext cx="2790830" cy="1399999"/>
            </a:xfrm>
            <a:prstGeom prst="rect">
              <a:avLst/>
            </a:prstGeom>
          </p:spPr>
        </p:pic>
        <p:sp>
          <p:nvSpPr>
            <p:cNvPr id="11" name="object 11"/>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sp>
          <p:nvSpPr>
            <p:cNvPr id="12" name="object 12"/>
            <p:cNvSpPr/>
            <p:nvPr/>
          </p:nvSpPr>
          <p:spPr>
            <a:xfrm>
              <a:off x="2590800" y="2294889"/>
              <a:ext cx="133350" cy="476250"/>
            </a:xfrm>
            <a:custGeom>
              <a:avLst/>
              <a:gdLst/>
              <a:ahLst/>
              <a:cxnLst/>
              <a:rect l="l" t="t" r="r" b="b"/>
              <a:pathLst>
                <a:path w="133350" h="476250">
                  <a:moveTo>
                    <a:pt x="133350" y="0"/>
                  </a:moveTo>
                  <a:lnTo>
                    <a:pt x="0" y="0"/>
                  </a:lnTo>
                  <a:lnTo>
                    <a:pt x="0" y="476123"/>
                  </a:lnTo>
                  <a:lnTo>
                    <a:pt x="133350" y="476123"/>
                  </a:lnTo>
                  <a:lnTo>
                    <a:pt x="133350" y="0"/>
                  </a:lnTo>
                  <a:close/>
                </a:path>
              </a:pathLst>
            </a:custGeom>
            <a:solidFill>
              <a:srgbClr val="FFACF8"/>
            </a:solidFill>
          </p:spPr>
          <p:txBody>
            <a:bodyPr wrap="square" lIns="0" tIns="0" rIns="0" bIns="0" rtlCol="0"/>
            <a:lstStyle/>
            <a:p>
              <a:endParaRPr/>
            </a:p>
          </p:txBody>
        </p:sp>
        <p:sp>
          <p:nvSpPr>
            <p:cNvPr id="13" name="object 13"/>
            <p:cNvSpPr/>
            <p:nvPr/>
          </p:nvSpPr>
          <p:spPr>
            <a:xfrm>
              <a:off x="2590800" y="2294889"/>
              <a:ext cx="133350" cy="476250"/>
            </a:xfrm>
            <a:custGeom>
              <a:avLst/>
              <a:gdLst/>
              <a:ahLst/>
              <a:cxnLst/>
              <a:rect l="l" t="t" r="r" b="b"/>
              <a:pathLst>
                <a:path w="133350" h="476250">
                  <a:moveTo>
                    <a:pt x="0" y="476123"/>
                  </a:moveTo>
                  <a:lnTo>
                    <a:pt x="133350" y="476123"/>
                  </a:lnTo>
                  <a:lnTo>
                    <a:pt x="133350" y="0"/>
                  </a:lnTo>
                  <a:lnTo>
                    <a:pt x="0" y="0"/>
                  </a:lnTo>
                  <a:lnTo>
                    <a:pt x="0" y="476123"/>
                  </a:lnTo>
                  <a:close/>
                </a:path>
              </a:pathLst>
            </a:custGeom>
            <a:ln w="19055">
              <a:solidFill>
                <a:srgbClr val="3986FF"/>
              </a:solidFill>
            </a:ln>
          </p:spPr>
          <p:txBody>
            <a:bodyPr wrap="square" lIns="0" tIns="0" rIns="0" bIns="0" rtlCol="0"/>
            <a:lstStyle/>
            <a:p>
              <a:endParaRPr/>
            </a:p>
          </p:txBody>
        </p:sp>
        <p:sp>
          <p:nvSpPr>
            <p:cNvPr id="14" name="object 14"/>
            <p:cNvSpPr/>
            <p:nvPr/>
          </p:nvSpPr>
          <p:spPr>
            <a:xfrm>
              <a:off x="3190875" y="2713874"/>
              <a:ext cx="142875" cy="47625"/>
            </a:xfrm>
            <a:custGeom>
              <a:avLst/>
              <a:gdLst/>
              <a:ahLst/>
              <a:cxnLst/>
              <a:rect l="l" t="t" r="r" b="b"/>
              <a:pathLst>
                <a:path w="142875" h="47625">
                  <a:moveTo>
                    <a:pt x="142875" y="0"/>
                  </a:moveTo>
                  <a:lnTo>
                    <a:pt x="0" y="0"/>
                  </a:lnTo>
                  <a:lnTo>
                    <a:pt x="0" y="47613"/>
                  </a:lnTo>
                  <a:lnTo>
                    <a:pt x="142875" y="47613"/>
                  </a:lnTo>
                  <a:lnTo>
                    <a:pt x="142875" y="0"/>
                  </a:lnTo>
                  <a:close/>
                </a:path>
              </a:pathLst>
            </a:custGeom>
            <a:solidFill>
              <a:srgbClr val="FFACF8"/>
            </a:solidFill>
          </p:spPr>
          <p:txBody>
            <a:bodyPr wrap="square" lIns="0" tIns="0" rIns="0" bIns="0" rtlCol="0"/>
            <a:lstStyle/>
            <a:p>
              <a:endParaRPr/>
            </a:p>
          </p:txBody>
        </p:sp>
        <p:sp>
          <p:nvSpPr>
            <p:cNvPr id="15" name="object 15"/>
            <p:cNvSpPr/>
            <p:nvPr/>
          </p:nvSpPr>
          <p:spPr>
            <a:xfrm>
              <a:off x="3190875" y="2713874"/>
              <a:ext cx="142875" cy="47625"/>
            </a:xfrm>
            <a:custGeom>
              <a:avLst/>
              <a:gdLst/>
              <a:ahLst/>
              <a:cxnLst/>
              <a:rect l="l" t="t" r="r" b="b"/>
              <a:pathLst>
                <a:path w="142875" h="47625">
                  <a:moveTo>
                    <a:pt x="0" y="47613"/>
                  </a:moveTo>
                  <a:lnTo>
                    <a:pt x="142875" y="47613"/>
                  </a:lnTo>
                  <a:lnTo>
                    <a:pt x="142875" y="0"/>
                  </a:lnTo>
                  <a:lnTo>
                    <a:pt x="0" y="0"/>
                  </a:lnTo>
                  <a:lnTo>
                    <a:pt x="0" y="47613"/>
                  </a:lnTo>
                  <a:close/>
                </a:path>
              </a:pathLst>
            </a:custGeom>
            <a:ln w="19055">
              <a:solidFill>
                <a:srgbClr val="3986FF"/>
              </a:solidFill>
            </a:ln>
          </p:spPr>
          <p:txBody>
            <a:bodyPr wrap="square" lIns="0" tIns="0" rIns="0" bIns="0" rtlCol="0"/>
            <a:lstStyle/>
            <a:p>
              <a:endParaRPr/>
            </a:p>
          </p:txBody>
        </p:sp>
        <p:sp>
          <p:nvSpPr>
            <p:cNvPr id="16" name="object 16"/>
            <p:cNvSpPr/>
            <p:nvPr/>
          </p:nvSpPr>
          <p:spPr>
            <a:xfrm>
              <a:off x="3800475" y="2713874"/>
              <a:ext cx="133350" cy="47625"/>
            </a:xfrm>
            <a:custGeom>
              <a:avLst/>
              <a:gdLst/>
              <a:ahLst/>
              <a:cxnLst/>
              <a:rect l="l" t="t" r="r" b="b"/>
              <a:pathLst>
                <a:path w="133350" h="47625">
                  <a:moveTo>
                    <a:pt x="133350" y="0"/>
                  </a:moveTo>
                  <a:lnTo>
                    <a:pt x="0" y="0"/>
                  </a:lnTo>
                  <a:lnTo>
                    <a:pt x="0" y="47613"/>
                  </a:lnTo>
                  <a:lnTo>
                    <a:pt x="133350" y="47613"/>
                  </a:lnTo>
                  <a:lnTo>
                    <a:pt x="133350" y="0"/>
                  </a:lnTo>
                  <a:close/>
                </a:path>
              </a:pathLst>
            </a:custGeom>
            <a:solidFill>
              <a:srgbClr val="FFACF8"/>
            </a:solidFill>
          </p:spPr>
          <p:txBody>
            <a:bodyPr wrap="square" lIns="0" tIns="0" rIns="0" bIns="0" rtlCol="0"/>
            <a:lstStyle/>
            <a:p>
              <a:endParaRPr/>
            </a:p>
          </p:txBody>
        </p:sp>
        <p:sp>
          <p:nvSpPr>
            <p:cNvPr id="17" name="object 17"/>
            <p:cNvSpPr/>
            <p:nvPr/>
          </p:nvSpPr>
          <p:spPr>
            <a:xfrm>
              <a:off x="3800475" y="2713874"/>
              <a:ext cx="133350" cy="47625"/>
            </a:xfrm>
            <a:custGeom>
              <a:avLst/>
              <a:gdLst/>
              <a:ahLst/>
              <a:cxnLst/>
              <a:rect l="l" t="t" r="r" b="b"/>
              <a:pathLst>
                <a:path w="133350" h="47625">
                  <a:moveTo>
                    <a:pt x="0" y="47613"/>
                  </a:moveTo>
                  <a:lnTo>
                    <a:pt x="133350" y="47613"/>
                  </a:lnTo>
                  <a:lnTo>
                    <a:pt x="133350" y="0"/>
                  </a:lnTo>
                  <a:lnTo>
                    <a:pt x="0" y="0"/>
                  </a:lnTo>
                  <a:lnTo>
                    <a:pt x="0" y="47613"/>
                  </a:lnTo>
                  <a:close/>
                </a:path>
              </a:pathLst>
            </a:custGeom>
            <a:ln w="19055">
              <a:solidFill>
                <a:srgbClr val="3986FF"/>
              </a:solidFill>
            </a:ln>
          </p:spPr>
          <p:txBody>
            <a:bodyPr wrap="square" lIns="0" tIns="0" rIns="0" bIns="0" rtlCol="0"/>
            <a:lstStyle/>
            <a:p>
              <a:endParaRPr/>
            </a:p>
          </p:txBody>
        </p:sp>
        <p:sp>
          <p:nvSpPr>
            <p:cNvPr id="18" name="object 18"/>
            <p:cNvSpPr/>
            <p:nvPr/>
          </p:nvSpPr>
          <p:spPr>
            <a:xfrm>
              <a:off x="4400550" y="2713874"/>
              <a:ext cx="133350" cy="47625"/>
            </a:xfrm>
            <a:custGeom>
              <a:avLst/>
              <a:gdLst/>
              <a:ahLst/>
              <a:cxnLst/>
              <a:rect l="l" t="t" r="r" b="b"/>
              <a:pathLst>
                <a:path w="133350" h="47625">
                  <a:moveTo>
                    <a:pt x="133350" y="0"/>
                  </a:moveTo>
                  <a:lnTo>
                    <a:pt x="0" y="0"/>
                  </a:lnTo>
                  <a:lnTo>
                    <a:pt x="0" y="47613"/>
                  </a:lnTo>
                  <a:lnTo>
                    <a:pt x="133350" y="47613"/>
                  </a:lnTo>
                  <a:lnTo>
                    <a:pt x="133350" y="0"/>
                  </a:lnTo>
                  <a:close/>
                </a:path>
              </a:pathLst>
            </a:custGeom>
            <a:solidFill>
              <a:srgbClr val="FFACF8"/>
            </a:solidFill>
          </p:spPr>
          <p:txBody>
            <a:bodyPr wrap="square" lIns="0" tIns="0" rIns="0" bIns="0" rtlCol="0"/>
            <a:lstStyle/>
            <a:p>
              <a:endParaRPr/>
            </a:p>
          </p:txBody>
        </p:sp>
        <p:sp>
          <p:nvSpPr>
            <p:cNvPr id="19" name="object 19"/>
            <p:cNvSpPr/>
            <p:nvPr/>
          </p:nvSpPr>
          <p:spPr>
            <a:xfrm>
              <a:off x="4400550" y="2713874"/>
              <a:ext cx="133350" cy="47625"/>
            </a:xfrm>
            <a:custGeom>
              <a:avLst/>
              <a:gdLst/>
              <a:ahLst/>
              <a:cxnLst/>
              <a:rect l="l" t="t" r="r" b="b"/>
              <a:pathLst>
                <a:path w="133350" h="47625">
                  <a:moveTo>
                    <a:pt x="0" y="47613"/>
                  </a:moveTo>
                  <a:lnTo>
                    <a:pt x="133350" y="47613"/>
                  </a:lnTo>
                  <a:lnTo>
                    <a:pt x="133350" y="0"/>
                  </a:lnTo>
                  <a:lnTo>
                    <a:pt x="0" y="0"/>
                  </a:lnTo>
                  <a:lnTo>
                    <a:pt x="0" y="47613"/>
                  </a:lnTo>
                  <a:close/>
                </a:path>
              </a:pathLst>
            </a:custGeom>
            <a:ln w="19055">
              <a:solidFill>
                <a:srgbClr val="3986FF"/>
              </a:solidFill>
            </a:ln>
          </p:spPr>
          <p:txBody>
            <a:bodyPr wrap="square" lIns="0" tIns="0" rIns="0" bIns="0" rtlCol="0"/>
            <a:lstStyle/>
            <a:p>
              <a:endParaRPr/>
            </a:p>
          </p:txBody>
        </p:sp>
        <p:sp>
          <p:nvSpPr>
            <p:cNvPr id="20" name="object 20"/>
            <p:cNvSpPr/>
            <p:nvPr/>
          </p:nvSpPr>
          <p:spPr>
            <a:xfrm>
              <a:off x="2598674" y="3628008"/>
              <a:ext cx="1920875" cy="675005"/>
            </a:xfrm>
            <a:custGeom>
              <a:avLst/>
              <a:gdLst/>
              <a:ahLst/>
              <a:cxnLst/>
              <a:rect l="l" t="t" r="r" b="b"/>
              <a:pathLst>
                <a:path w="1920875" h="675004">
                  <a:moveTo>
                    <a:pt x="110617" y="95504"/>
                  </a:moveTo>
                  <a:lnTo>
                    <a:pt x="108077" y="90932"/>
                  </a:lnTo>
                  <a:lnTo>
                    <a:pt x="66967" y="18796"/>
                  </a:lnTo>
                  <a:lnTo>
                    <a:pt x="56261" y="0"/>
                  </a:lnTo>
                  <a:lnTo>
                    <a:pt x="0" y="94234"/>
                  </a:lnTo>
                  <a:lnTo>
                    <a:pt x="1422" y="100330"/>
                  </a:lnTo>
                  <a:lnTo>
                    <a:pt x="1612" y="100330"/>
                  </a:lnTo>
                  <a:lnTo>
                    <a:pt x="5969" y="102870"/>
                  </a:lnTo>
                  <a:lnTo>
                    <a:pt x="10414" y="105537"/>
                  </a:lnTo>
                  <a:lnTo>
                    <a:pt x="16383" y="104013"/>
                  </a:lnTo>
                  <a:lnTo>
                    <a:pt x="46228" y="54051"/>
                  </a:lnTo>
                  <a:lnTo>
                    <a:pt x="39738" y="675005"/>
                  </a:lnTo>
                  <a:lnTo>
                    <a:pt x="58801" y="675005"/>
                  </a:lnTo>
                  <a:lnTo>
                    <a:pt x="65278" y="54419"/>
                  </a:lnTo>
                  <a:lnTo>
                    <a:pt x="65608" y="23876"/>
                  </a:lnTo>
                  <a:lnTo>
                    <a:pt x="65290" y="54051"/>
                  </a:lnTo>
                  <a:lnTo>
                    <a:pt x="65278" y="54419"/>
                  </a:lnTo>
                  <a:lnTo>
                    <a:pt x="91440" y="100330"/>
                  </a:lnTo>
                  <a:lnTo>
                    <a:pt x="94107" y="104902"/>
                  </a:lnTo>
                  <a:lnTo>
                    <a:pt x="99949" y="106426"/>
                  </a:lnTo>
                  <a:lnTo>
                    <a:pt x="104521" y="103886"/>
                  </a:lnTo>
                  <a:lnTo>
                    <a:pt x="109093" y="101219"/>
                  </a:lnTo>
                  <a:lnTo>
                    <a:pt x="110617" y="95504"/>
                  </a:lnTo>
                  <a:close/>
                </a:path>
                <a:path w="1920875" h="675004">
                  <a:moveTo>
                    <a:pt x="717423" y="95123"/>
                  </a:moveTo>
                  <a:lnTo>
                    <a:pt x="714743" y="90678"/>
                  </a:lnTo>
                  <a:lnTo>
                    <a:pt x="673544" y="18923"/>
                  </a:lnTo>
                  <a:lnTo>
                    <a:pt x="671969" y="16179"/>
                  </a:lnTo>
                  <a:lnTo>
                    <a:pt x="671969" y="37757"/>
                  </a:lnTo>
                  <a:lnTo>
                    <a:pt x="671880" y="54000"/>
                  </a:lnTo>
                  <a:lnTo>
                    <a:pt x="671753" y="53797"/>
                  </a:lnTo>
                  <a:lnTo>
                    <a:pt x="671969" y="37757"/>
                  </a:lnTo>
                  <a:lnTo>
                    <a:pt x="671969" y="16179"/>
                  </a:lnTo>
                  <a:lnTo>
                    <a:pt x="662686" y="0"/>
                  </a:lnTo>
                  <a:lnTo>
                    <a:pt x="609473" y="90043"/>
                  </a:lnTo>
                  <a:lnTo>
                    <a:pt x="606806" y="94615"/>
                  </a:lnTo>
                  <a:lnTo>
                    <a:pt x="608012" y="99695"/>
                  </a:lnTo>
                  <a:lnTo>
                    <a:pt x="608101" y="100076"/>
                  </a:lnTo>
                  <a:lnTo>
                    <a:pt x="608203" y="100457"/>
                  </a:lnTo>
                  <a:lnTo>
                    <a:pt x="617347" y="105791"/>
                  </a:lnTo>
                  <a:lnTo>
                    <a:pt x="623189" y="104267"/>
                  </a:lnTo>
                  <a:lnTo>
                    <a:pt x="625856" y="99695"/>
                  </a:lnTo>
                  <a:lnTo>
                    <a:pt x="652830" y="54000"/>
                  </a:lnTo>
                  <a:lnTo>
                    <a:pt x="649351" y="669036"/>
                  </a:lnTo>
                  <a:lnTo>
                    <a:pt x="668401" y="669036"/>
                  </a:lnTo>
                  <a:lnTo>
                    <a:pt x="671880" y="54216"/>
                  </a:lnTo>
                  <a:lnTo>
                    <a:pt x="698246" y="100076"/>
                  </a:lnTo>
                  <a:lnTo>
                    <a:pt x="700913" y="104648"/>
                  </a:lnTo>
                  <a:lnTo>
                    <a:pt x="706742" y="106299"/>
                  </a:lnTo>
                  <a:lnTo>
                    <a:pt x="715899" y="100965"/>
                  </a:lnTo>
                  <a:lnTo>
                    <a:pt x="717423" y="95123"/>
                  </a:lnTo>
                  <a:close/>
                </a:path>
                <a:path w="1920875" h="675004">
                  <a:moveTo>
                    <a:pt x="1316101" y="95885"/>
                  </a:moveTo>
                  <a:lnTo>
                    <a:pt x="1273111" y="18796"/>
                  </a:lnTo>
                  <a:lnTo>
                    <a:pt x="1262634" y="0"/>
                  </a:lnTo>
                  <a:lnTo>
                    <a:pt x="1208151" y="89281"/>
                  </a:lnTo>
                  <a:lnTo>
                    <a:pt x="1205484" y="93726"/>
                  </a:lnTo>
                  <a:lnTo>
                    <a:pt x="1206779" y="99187"/>
                  </a:lnTo>
                  <a:lnTo>
                    <a:pt x="1206881" y="99568"/>
                  </a:lnTo>
                  <a:lnTo>
                    <a:pt x="1215771" y="105156"/>
                  </a:lnTo>
                  <a:lnTo>
                    <a:pt x="1221740" y="103632"/>
                  </a:lnTo>
                  <a:lnTo>
                    <a:pt x="1224407" y="99187"/>
                  </a:lnTo>
                  <a:lnTo>
                    <a:pt x="1252029" y="53936"/>
                  </a:lnTo>
                  <a:lnTo>
                    <a:pt x="1239901" y="668909"/>
                  </a:lnTo>
                  <a:lnTo>
                    <a:pt x="1258951" y="669163"/>
                  </a:lnTo>
                  <a:lnTo>
                    <a:pt x="1271079" y="54394"/>
                  </a:lnTo>
                  <a:lnTo>
                    <a:pt x="1296924" y="100584"/>
                  </a:lnTo>
                  <a:lnTo>
                    <a:pt x="1299387" y="105156"/>
                  </a:lnTo>
                  <a:lnTo>
                    <a:pt x="1299464" y="105283"/>
                  </a:lnTo>
                  <a:lnTo>
                    <a:pt x="1305179" y="106807"/>
                  </a:lnTo>
                  <a:lnTo>
                    <a:pt x="1309878" y="104267"/>
                  </a:lnTo>
                  <a:lnTo>
                    <a:pt x="1314450" y="101727"/>
                  </a:lnTo>
                  <a:lnTo>
                    <a:pt x="1316101" y="95885"/>
                  </a:lnTo>
                  <a:close/>
                </a:path>
                <a:path w="1920875" h="675004">
                  <a:moveTo>
                    <a:pt x="1920494" y="95504"/>
                  </a:moveTo>
                  <a:lnTo>
                    <a:pt x="1917827" y="90932"/>
                  </a:lnTo>
                  <a:lnTo>
                    <a:pt x="1876818" y="18796"/>
                  </a:lnTo>
                  <a:lnTo>
                    <a:pt x="1866138" y="0"/>
                  </a:lnTo>
                  <a:lnTo>
                    <a:pt x="1812544" y="89789"/>
                  </a:lnTo>
                  <a:lnTo>
                    <a:pt x="1809750" y="94234"/>
                  </a:lnTo>
                  <a:lnTo>
                    <a:pt x="1811274" y="100076"/>
                  </a:lnTo>
                  <a:lnTo>
                    <a:pt x="1815846" y="102870"/>
                  </a:lnTo>
                  <a:lnTo>
                    <a:pt x="1820291" y="105537"/>
                  </a:lnTo>
                  <a:lnTo>
                    <a:pt x="1826133" y="104013"/>
                  </a:lnTo>
                  <a:lnTo>
                    <a:pt x="1856105" y="53987"/>
                  </a:lnTo>
                  <a:lnTo>
                    <a:pt x="1849488" y="666242"/>
                  </a:lnTo>
                  <a:lnTo>
                    <a:pt x="1868551" y="666242"/>
                  </a:lnTo>
                  <a:lnTo>
                    <a:pt x="1875142" y="54394"/>
                  </a:lnTo>
                  <a:lnTo>
                    <a:pt x="1875472" y="23876"/>
                  </a:lnTo>
                  <a:lnTo>
                    <a:pt x="1875155" y="53987"/>
                  </a:lnTo>
                  <a:lnTo>
                    <a:pt x="1875142" y="54394"/>
                  </a:lnTo>
                  <a:lnTo>
                    <a:pt x="1901317" y="100330"/>
                  </a:lnTo>
                  <a:lnTo>
                    <a:pt x="1903857" y="104902"/>
                  </a:lnTo>
                  <a:lnTo>
                    <a:pt x="1909699" y="106426"/>
                  </a:lnTo>
                  <a:lnTo>
                    <a:pt x="1914271" y="103886"/>
                  </a:lnTo>
                  <a:lnTo>
                    <a:pt x="1918843" y="101219"/>
                  </a:lnTo>
                  <a:lnTo>
                    <a:pt x="1920494" y="95504"/>
                  </a:lnTo>
                  <a:close/>
                </a:path>
              </a:pathLst>
            </a:custGeom>
            <a:solidFill>
              <a:srgbClr val="7E7E7E"/>
            </a:solidFill>
          </p:spPr>
          <p:txBody>
            <a:bodyPr wrap="square" lIns="0" tIns="0" rIns="0" bIns="0" rtlCol="0"/>
            <a:lstStyle/>
            <a:p>
              <a:endParaRPr/>
            </a:p>
          </p:txBody>
        </p:sp>
        <p:pic>
          <p:nvPicPr>
            <p:cNvPr id="21" name="object 21"/>
            <p:cNvPicPr/>
            <p:nvPr/>
          </p:nvPicPr>
          <p:blipFill>
            <a:blip r:embed="rId8" cstate="print"/>
            <a:stretch>
              <a:fillRect/>
            </a:stretch>
          </p:blipFill>
          <p:spPr>
            <a:xfrm>
              <a:off x="2590797" y="3513833"/>
              <a:ext cx="133355" cy="123830"/>
            </a:xfrm>
            <a:prstGeom prst="rect">
              <a:avLst/>
            </a:prstGeom>
          </p:spPr>
        </p:pic>
        <p:pic>
          <p:nvPicPr>
            <p:cNvPr id="22" name="object 22"/>
            <p:cNvPicPr/>
            <p:nvPr/>
          </p:nvPicPr>
          <p:blipFill>
            <a:blip r:embed="rId8" cstate="print"/>
            <a:stretch>
              <a:fillRect/>
            </a:stretch>
          </p:blipFill>
          <p:spPr>
            <a:xfrm>
              <a:off x="3190872" y="3513833"/>
              <a:ext cx="133355" cy="123830"/>
            </a:xfrm>
            <a:prstGeom prst="rect">
              <a:avLst/>
            </a:prstGeom>
          </p:spPr>
        </p:pic>
        <p:pic>
          <p:nvPicPr>
            <p:cNvPr id="23" name="object 23"/>
            <p:cNvPicPr/>
            <p:nvPr/>
          </p:nvPicPr>
          <p:blipFill>
            <a:blip r:embed="rId8" cstate="print"/>
            <a:stretch>
              <a:fillRect/>
            </a:stretch>
          </p:blipFill>
          <p:spPr>
            <a:xfrm>
              <a:off x="3800472" y="3513833"/>
              <a:ext cx="133355" cy="123830"/>
            </a:xfrm>
            <a:prstGeom prst="rect">
              <a:avLst/>
            </a:prstGeom>
          </p:spPr>
        </p:pic>
        <p:pic>
          <p:nvPicPr>
            <p:cNvPr id="24" name="object 24"/>
            <p:cNvPicPr/>
            <p:nvPr/>
          </p:nvPicPr>
          <p:blipFill>
            <a:blip r:embed="rId8" cstate="print"/>
            <a:stretch>
              <a:fillRect/>
            </a:stretch>
          </p:blipFill>
          <p:spPr>
            <a:xfrm>
              <a:off x="4400547" y="3513833"/>
              <a:ext cx="133355" cy="123830"/>
            </a:xfrm>
            <a:prstGeom prst="rect">
              <a:avLst/>
            </a:prstGeom>
          </p:spPr>
        </p:pic>
        <p:sp>
          <p:nvSpPr>
            <p:cNvPr id="25" name="object 25"/>
            <p:cNvSpPr/>
            <p:nvPr/>
          </p:nvSpPr>
          <p:spPr>
            <a:xfrm>
              <a:off x="2604135" y="2761487"/>
              <a:ext cx="3170555" cy="1538605"/>
            </a:xfrm>
            <a:custGeom>
              <a:avLst/>
              <a:gdLst/>
              <a:ahLst/>
              <a:cxnLst/>
              <a:rect l="l" t="t" r="r" b="b"/>
              <a:pathLst>
                <a:path w="3170554" h="1538604">
                  <a:moveTo>
                    <a:pt x="110617" y="104521"/>
                  </a:moveTo>
                  <a:lnTo>
                    <a:pt x="108077" y="99949"/>
                  </a:lnTo>
                  <a:lnTo>
                    <a:pt x="66598" y="28448"/>
                  </a:lnTo>
                  <a:lnTo>
                    <a:pt x="55626" y="9525"/>
                  </a:lnTo>
                  <a:lnTo>
                    <a:pt x="2667" y="99695"/>
                  </a:lnTo>
                  <a:lnTo>
                    <a:pt x="0" y="104140"/>
                  </a:lnTo>
                  <a:lnTo>
                    <a:pt x="1524" y="109982"/>
                  </a:lnTo>
                  <a:lnTo>
                    <a:pt x="5969" y="112649"/>
                  </a:lnTo>
                  <a:lnTo>
                    <a:pt x="10541" y="115316"/>
                  </a:lnTo>
                  <a:lnTo>
                    <a:pt x="16383" y="113792"/>
                  </a:lnTo>
                  <a:lnTo>
                    <a:pt x="19050" y="109347"/>
                  </a:lnTo>
                  <a:lnTo>
                    <a:pt x="45859" y="63715"/>
                  </a:lnTo>
                  <a:lnTo>
                    <a:pt x="45859" y="63588"/>
                  </a:lnTo>
                  <a:lnTo>
                    <a:pt x="55486" y="47345"/>
                  </a:lnTo>
                  <a:lnTo>
                    <a:pt x="45935" y="63588"/>
                  </a:lnTo>
                  <a:lnTo>
                    <a:pt x="45859" y="63715"/>
                  </a:lnTo>
                  <a:lnTo>
                    <a:pt x="43815" y="762381"/>
                  </a:lnTo>
                  <a:lnTo>
                    <a:pt x="62865" y="762381"/>
                  </a:lnTo>
                  <a:lnTo>
                    <a:pt x="64757" y="115697"/>
                  </a:lnTo>
                  <a:lnTo>
                    <a:pt x="64808" y="99695"/>
                  </a:lnTo>
                  <a:lnTo>
                    <a:pt x="64909" y="63588"/>
                  </a:lnTo>
                  <a:lnTo>
                    <a:pt x="64998" y="33274"/>
                  </a:lnTo>
                  <a:lnTo>
                    <a:pt x="65024" y="28448"/>
                  </a:lnTo>
                  <a:lnTo>
                    <a:pt x="64985" y="63715"/>
                  </a:lnTo>
                  <a:lnTo>
                    <a:pt x="94234" y="114046"/>
                  </a:lnTo>
                  <a:lnTo>
                    <a:pt x="99949" y="115697"/>
                  </a:lnTo>
                  <a:lnTo>
                    <a:pt x="109093" y="110363"/>
                  </a:lnTo>
                  <a:lnTo>
                    <a:pt x="110617" y="104521"/>
                  </a:lnTo>
                  <a:close/>
                </a:path>
                <a:path w="3170554" h="1538604">
                  <a:moveTo>
                    <a:pt x="710311" y="94996"/>
                  </a:moveTo>
                  <a:lnTo>
                    <a:pt x="666064" y="18923"/>
                  </a:lnTo>
                  <a:lnTo>
                    <a:pt x="655066" y="0"/>
                  </a:lnTo>
                  <a:lnTo>
                    <a:pt x="599567" y="94742"/>
                  </a:lnTo>
                  <a:lnTo>
                    <a:pt x="601091" y="100584"/>
                  </a:lnTo>
                  <a:lnTo>
                    <a:pt x="605866" y="103378"/>
                  </a:lnTo>
                  <a:lnTo>
                    <a:pt x="610108" y="105918"/>
                  </a:lnTo>
                  <a:lnTo>
                    <a:pt x="615454" y="104521"/>
                  </a:lnTo>
                  <a:lnTo>
                    <a:pt x="615873" y="104521"/>
                  </a:lnTo>
                  <a:lnTo>
                    <a:pt x="618617" y="99822"/>
                  </a:lnTo>
                  <a:lnTo>
                    <a:pt x="645452" y="54140"/>
                  </a:lnTo>
                  <a:lnTo>
                    <a:pt x="643890" y="762127"/>
                  </a:lnTo>
                  <a:lnTo>
                    <a:pt x="662940" y="762127"/>
                  </a:lnTo>
                  <a:lnTo>
                    <a:pt x="664387" y="106045"/>
                  </a:lnTo>
                  <a:lnTo>
                    <a:pt x="664502" y="54140"/>
                  </a:lnTo>
                  <a:lnTo>
                    <a:pt x="655053" y="37820"/>
                  </a:lnTo>
                  <a:lnTo>
                    <a:pt x="664527" y="54140"/>
                  </a:lnTo>
                  <a:lnTo>
                    <a:pt x="693801" y="104521"/>
                  </a:lnTo>
                  <a:lnTo>
                    <a:pt x="699643" y="106045"/>
                  </a:lnTo>
                  <a:lnTo>
                    <a:pt x="704088" y="103378"/>
                  </a:lnTo>
                  <a:lnTo>
                    <a:pt x="708660" y="100838"/>
                  </a:lnTo>
                  <a:lnTo>
                    <a:pt x="710311" y="94996"/>
                  </a:lnTo>
                  <a:close/>
                </a:path>
                <a:path w="3170554" h="1538604">
                  <a:moveTo>
                    <a:pt x="1319403" y="94869"/>
                  </a:moveTo>
                  <a:lnTo>
                    <a:pt x="1316736" y="90424"/>
                  </a:lnTo>
                  <a:lnTo>
                    <a:pt x="1275156" y="18923"/>
                  </a:lnTo>
                  <a:lnTo>
                    <a:pt x="1264158" y="0"/>
                  </a:lnTo>
                  <a:lnTo>
                    <a:pt x="1208659" y="94742"/>
                  </a:lnTo>
                  <a:lnTo>
                    <a:pt x="1210208" y="100711"/>
                  </a:lnTo>
                  <a:lnTo>
                    <a:pt x="1210398" y="100711"/>
                  </a:lnTo>
                  <a:lnTo>
                    <a:pt x="1219327" y="105918"/>
                  </a:lnTo>
                  <a:lnTo>
                    <a:pt x="1224673" y="104521"/>
                  </a:lnTo>
                  <a:lnTo>
                    <a:pt x="1225092" y="104521"/>
                  </a:lnTo>
                  <a:lnTo>
                    <a:pt x="1254556" y="54229"/>
                  </a:lnTo>
                  <a:lnTo>
                    <a:pt x="1254633" y="18923"/>
                  </a:lnTo>
                  <a:lnTo>
                    <a:pt x="1254569" y="54229"/>
                  </a:lnTo>
                  <a:lnTo>
                    <a:pt x="1253490" y="762127"/>
                  </a:lnTo>
                  <a:lnTo>
                    <a:pt x="1272540" y="762127"/>
                  </a:lnTo>
                  <a:lnTo>
                    <a:pt x="1273543" y="106045"/>
                  </a:lnTo>
                  <a:lnTo>
                    <a:pt x="1273619" y="54229"/>
                  </a:lnTo>
                  <a:lnTo>
                    <a:pt x="1302893" y="104521"/>
                  </a:lnTo>
                  <a:lnTo>
                    <a:pt x="1308735" y="106045"/>
                  </a:lnTo>
                  <a:lnTo>
                    <a:pt x="1317879" y="100711"/>
                  </a:lnTo>
                  <a:lnTo>
                    <a:pt x="1319403" y="94869"/>
                  </a:lnTo>
                  <a:close/>
                </a:path>
                <a:path w="3170554" h="1538604">
                  <a:moveTo>
                    <a:pt x="1918970" y="94869"/>
                  </a:moveTo>
                  <a:lnTo>
                    <a:pt x="1874735" y="18923"/>
                  </a:lnTo>
                  <a:lnTo>
                    <a:pt x="1863725" y="0"/>
                  </a:lnTo>
                  <a:lnTo>
                    <a:pt x="1810893" y="90297"/>
                  </a:lnTo>
                  <a:lnTo>
                    <a:pt x="1808226" y="94742"/>
                  </a:lnTo>
                  <a:lnTo>
                    <a:pt x="1809775" y="100711"/>
                  </a:lnTo>
                  <a:lnTo>
                    <a:pt x="1809965" y="100711"/>
                  </a:lnTo>
                  <a:lnTo>
                    <a:pt x="1818894" y="105918"/>
                  </a:lnTo>
                  <a:lnTo>
                    <a:pt x="1824240" y="104521"/>
                  </a:lnTo>
                  <a:lnTo>
                    <a:pt x="1824659" y="104521"/>
                  </a:lnTo>
                  <a:lnTo>
                    <a:pt x="1854022" y="54267"/>
                  </a:lnTo>
                  <a:lnTo>
                    <a:pt x="1854073" y="18923"/>
                  </a:lnTo>
                  <a:lnTo>
                    <a:pt x="1854047" y="54267"/>
                  </a:lnTo>
                  <a:lnTo>
                    <a:pt x="1853565" y="762127"/>
                  </a:lnTo>
                  <a:lnTo>
                    <a:pt x="1872615" y="762127"/>
                  </a:lnTo>
                  <a:lnTo>
                    <a:pt x="1873173" y="106045"/>
                  </a:lnTo>
                  <a:lnTo>
                    <a:pt x="1873211" y="54267"/>
                  </a:lnTo>
                  <a:lnTo>
                    <a:pt x="1902460" y="104521"/>
                  </a:lnTo>
                  <a:lnTo>
                    <a:pt x="1908302" y="106045"/>
                  </a:lnTo>
                  <a:lnTo>
                    <a:pt x="1917446" y="100711"/>
                  </a:lnTo>
                  <a:lnTo>
                    <a:pt x="1918970" y="94869"/>
                  </a:lnTo>
                  <a:close/>
                </a:path>
                <a:path w="3170554" h="1538604">
                  <a:moveTo>
                    <a:pt x="2034286" y="813320"/>
                  </a:moveTo>
                  <a:lnTo>
                    <a:pt x="2031619" y="810641"/>
                  </a:lnTo>
                  <a:lnTo>
                    <a:pt x="2030095" y="809117"/>
                  </a:lnTo>
                  <a:lnTo>
                    <a:pt x="1920240" y="809383"/>
                  </a:lnTo>
                  <a:lnTo>
                    <a:pt x="1971929" y="900303"/>
                  </a:lnTo>
                  <a:lnTo>
                    <a:pt x="1974596" y="904875"/>
                  </a:lnTo>
                  <a:lnTo>
                    <a:pt x="1980438" y="906399"/>
                  </a:lnTo>
                  <a:lnTo>
                    <a:pt x="1985010" y="903859"/>
                  </a:lnTo>
                  <a:lnTo>
                    <a:pt x="1962315" y="844829"/>
                  </a:lnTo>
                  <a:lnTo>
                    <a:pt x="1936623" y="828433"/>
                  </a:lnTo>
                  <a:lnTo>
                    <a:pt x="1952929" y="828395"/>
                  </a:lnTo>
                  <a:lnTo>
                    <a:pt x="1944878" y="814197"/>
                  </a:lnTo>
                  <a:lnTo>
                    <a:pt x="1952955" y="828395"/>
                  </a:lnTo>
                  <a:lnTo>
                    <a:pt x="1971840" y="828344"/>
                  </a:lnTo>
                  <a:lnTo>
                    <a:pt x="1972017" y="828433"/>
                  </a:lnTo>
                  <a:lnTo>
                    <a:pt x="1971865" y="828344"/>
                  </a:lnTo>
                  <a:lnTo>
                    <a:pt x="2030095" y="828167"/>
                  </a:lnTo>
                  <a:lnTo>
                    <a:pt x="2034286" y="823849"/>
                  </a:lnTo>
                  <a:lnTo>
                    <a:pt x="2034286" y="813320"/>
                  </a:lnTo>
                  <a:close/>
                </a:path>
                <a:path w="3170554" h="1538604">
                  <a:moveTo>
                    <a:pt x="3170174" y="1519809"/>
                  </a:moveTo>
                  <a:lnTo>
                    <a:pt x="3157512" y="1514881"/>
                  </a:lnTo>
                  <a:lnTo>
                    <a:pt x="1972017" y="828433"/>
                  </a:lnTo>
                  <a:lnTo>
                    <a:pt x="1952980" y="828433"/>
                  </a:lnTo>
                  <a:lnTo>
                    <a:pt x="1962315" y="844829"/>
                  </a:lnTo>
                  <a:lnTo>
                    <a:pt x="3041319" y="1469631"/>
                  </a:lnTo>
                  <a:lnTo>
                    <a:pt x="1374000" y="820229"/>
                  </a:lnTo>
                  <a:lnTo>
                    <a:pt x="1426337" y="811911"/>
                  </a:lnTo>
                  <a:lnTo>
                    <a:pt x="1431544" y="811149"/>
                  </a:lnTo>
                  <a:lnTo>
                    <a:pt x="1434185" y="807466"/>
                  </a:lnTo>
                  <a:lnTo>
                    <a:pt x="1435100" y="806208"/>
                  </a:lnTo>
                  <a:lnTo>
                    <a:pt x="1434338" y="801116"/>
                  </a:lnTo>
                  <a:lnTo>
                    <a:pt x="1433449" y="795909"/>
                  </a:lnTo>
                  <a:lnTo>
                    <a:pt x="1428623" y="792353"/>
                  </a:lnTo>
                  <a:lnTo>
                    <a:pt x="1423416" y="793115"/>
                  </a:lnTo>
                  <a:lnTo>
                    <a:pt x="1320165" y="809498"/>
                  </a:lnTo>
                  <a:lnTo>
                    <a:pt x="1385189" y="891286"/>
                  </a:lnTo>
                  <a:lnTo>
                    <a:pt x="1388491" y="895477"/>
                  </a:lnTo>
                  <a:lnTo>
                    <a:pt x="1394460" y="896112"/>
                  </a:lnTo>
                  <a:lnTo>
                    <a:pt x="1398524" y="892810"/>
                  </a:lnTo>
                  <a:lnTo>
                    <a:pt x="1402715" y="889508"/>
                  </a:lnTo>
                  <a:lnTo>
                    <a:pt x="1403350" y="883539"/>
                  </a:lnTo>
                  <a:lnTo>
                    <a:pt x="1400048" y="879475"/>
                  </a:lnTo>
                  <a:lnTo>
                    <a:pt x="1367002" y="837882"/>
                  </a:lnTo>
                  <a:lnTo>
                    <a:pt x="3012503" y="1478864"/>
                  </a:lnTo>
                  <a:lnTo>
                    <a:pt x="746175" y="852792"/>
                  </a:lnTo>
                  <a:lnTo>
                    <a:pt x="781608" y="843419"/>
                  </a:lnTo>
                  <a:lnTo>
                    <a:pt x="797433" y="839216"/>
                  </a:lnTo>
                  <a:lnTo>
                    <a:pt x="802513" y="837958"/>
                  </a:lnTo>
                  <a:lnTo>
                    <a:pt x="805561" y="832612"/>
                  </a:lnTo>
                  <a:lnTo>
                    <a:pt x="804164" y="827544"/>
                  </a:lnTo>
                  <a:lnTo>
                    <a:pt x="802894" y="822452"/>
                  </a:lnTo>
                  <a:lnTo>
                    <a:pt x="797687" y="819404"/>
                  </a:lnTo>
                  <a:lnTo>
                    <a:pt x="691515" y="847598"/>
                  </a:lnTo>
                  <a:lnTo>
                    <a:pt x="764540" y="922401"/>
                  </a:lnTo>
                  <a:lnTo>
                    <a:pt x="768350" y="926211"/>
                  </a:lnTo>
                  <a:lnTo>
                    <a:pt x="774192" y="926211"/>
                  </a:lnTo>
                  <a:lnTo>
                    <a:pt x="778002" y="922528"/>
                  </a:lnTo>
                  <a:lnTo>
                    <a:pt x="781685" y="918845"/>
                  </a:lnTo>
                  <a:lnTo>
                    <a:pt x="781812" y="912876"/>
                  </a:lnTo>
                  <a:lnTo>
                    <a:pt x="741032" y="871067"/>
                  </a:lnTo>
                  <a:lnTo>
                    <a:pt x="2780804" y="1434553"/>
                  </a:lnTo>
                  <a:lnTo>
                    <a:pt x="146469" y="849947"/>
                  </a:lnTo>
                  <a:lnTo>
                    <a:pt x="170548" y="842264"/>
                  </a:lnTo>
                  <a:lnTo>
                    <a:pt x="196850" y="833894"/>
                  </a:lnTo>
                  <a:lnTo>
                    <a:pt x="201803" y="832243"/>
                  </a:lnTo>
                  <a:lnTo>
                    <a:pt x="204597" y="826897"/>
                  </a:lnTo>
                  <a:lnTo>
                    <a:pt x="202946" y="821817"/>
                  </a:lnTo>
                  <a:lnTo>
                    <a:pt x="201422" y="816864"/>
                  </a:lnTo>
                  <a:lnTo>
                    <a:pt x="195961" y="814082"/>
                  </a:lnTo>
                  <a:lnTo>
                    <a:pt x="191008" y="815733"/>
                  </a:lnTo>
                  <a:lnTo>
                    <a:pt x="91440" y="847598"/>
                  </a:lnTo>
                  <a:lnTo>
                    <a:pt x="168148" y="918591"/>
                  </a:lnTo>
                  <a:lnTo>
                    <a:pt x="172085" y="922147"/>
                  </a:lnTo>
                  <a:lnTo>
                    <a:pt x="178054" y="921893"/>
                  </a:lnTo>
                  <a:lnTo>
                    <a:pt x="181610" y="917956"/>
                  </a:lnTo>
                  <a:lnTo>
                    <a:pt x="185166" y="914146"/>
                  </a:lnTo>
                  <a:lnTo>
                    <a:pt x="184912" y="908177"/>
                  </a:lnTo>
                  <a:lnTo>
                    <a:pt x="181102" y="904494"/>
                  </a:lnTo>
                  <a:lnTo>
                    <a:pt x="142227" y="868603"/>
                  </a:lnTo>
                  <a:lnTo>
                    <a:pt x="3138703" y="1533423"/>
                  </a:lnTo>
                  <a:lnTo>
                    <a:pt x="3156585" y="1538351"/>
                  </a:lnTo>
                  <a:lnTo>
                    <a:pt x="3156826" y="1537436"/>
                  </a:lnTo>
                  <a:lnTo>
                    <a:pt x="3161538" y="1538478"/>
                  </a:lnTo>
                  <a:lnTo>
                    <a:pt x="3161855" y="1537030"/>
                  </a:lnTo>
                  <a:lnTo>
                    <a:pt x="3163316" y="1537589"/>
                  </a:lnTo>
                  <a:lnTo>
                    <a:pt x="3170174" y="1519809"/>
                  </a:lnTo>
                  <a:close/>
                </a:path>
              </a:pathLst>
            </a:custGeom>
            <a:solidFill>
              <a:srgbClr val="7E7E7E"/>
            </a:solidFill>
          </p:spPr>
          <p:txBody>
            <a:bodyPr wrap="square" lIns="0" tIns="0" rIns="0" bIns="0" rtlCol="0"/>
            <a:lstStyle/>
            <a:p>
              <a:endParaRPr/>
            </a:p>
          </p:txBody>
        </p:sp>
        <p:pic>
          <p:nvPicPr>
            <p:cNvPr id="26" name="object 26"/>
            <p:cNvPicPr/>
            <p:nvPr/>
          </p:nvPicPr>
          <p:blipFill>
            <a:blip r:embed="rId9" cstate="print"/>
            <a:stretch>
              <a:fillRect/>
            </a:stretch>
          </p:blipFill>
          <p:spPr>
            <a:xfrm>
              <a:off x="2653919" y="1095118"/>
              <a:ext cx="1827530" cy="1625602"/>
            </a:xfrm>
            <a:prstGeom prst="rect">
              <a:avLst/>
            </a:prstGeom>
          </p:spPr>
        </p:pic>
      </p:grpSp>
      <p:sp>
        <p:nvSpPr>
          <p:cNvPr id="27" name="object 27"/>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28" name="object 28"/>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29" name="object 29"/>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30" name="object 30"/>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31" name="object 31"/>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32" name="object 32"/>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33" name="object 33"/>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34" name="object 34"/>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35" name="object 35"/>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36" name="object 36"/>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37" name="object 37"/>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38" name="object 38"/>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39" name="object 39"/>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40" name="object 40"/>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sp>
        <p:nvSpPr>
          <p:cNvPr id="41" name="object 41"/>
          <p:cNvSpPr txBox="1"/>
          <p:nvPr/>
        </p:nvSpPr>
        <p:spPr>
          <a:xfrm>
            <a:off x="6205473" y="1242694"/>
            <a:ext cx="4495800" cy="2371090"/>
          </a:xfrm>
          <a:prstGeom prst="rect">
            <a:avLst/>
          </a:prstGeom>
          <a:ln w="28582">
            <a:solidFill>
              <a:srgbClr val="5D4A3B"/>
            </a:solidFill>
          </a:ln>
        </p:spPr>
        <p:txBody>
          <a:bodyPr vert="horz" wrap="square" lIns="0" tIns="24765" rIns="0" bIns="0" rtlCol="0">
            <a:spAutoFit/>
          </a:bodyPr>
          <a:lstStyle/>
          <a:p>
            <a:pPr marL="87630">
              <a:lnSpc>
                <a:spcPct val="100000"/>
              </a:lnSpc>
              <a:spcBef>
                <a:spcPts val="195"/>
              </a:spcBef>
            </a:pPr>
            <a:r>
              <a:rPr sz="1800" dirty="0">
                <a:solidFill>
                  <a:srgbClr val="7E7E7E"/>
                </a:solidFill>
                <a:latin typeface="Calibri"/>
                <a:cs typeface="Calibri"/>
              </a:rPr>
              <a:t>Use</a:t>
            </a:r>
            <a:r>
              <a:rPr sz="1800" spc="-65" dirty="0">
                <a:solidFill>
                  <a:srgbClr val="7E7E7E"/>
                </a:solidFill>
                <a:latin typeface="Calibri"/>
                <a:cs typeface="Calibri"/>
              </a:rPr>
              <a:t> </a:t>
            </a:r>
            <a:r>
              <a:rPr sz="1800" dirty="0">
                <a:solidFill>
                  <a:srgbClr val="7E7E7E"/>
                </a:solidFill>
                <a:latin typeface="Calibri"/>
                <a:cs typeface="Calibri"/>
              </a:rPr>
              <a:t>the</a:t>
            </a:r>
            <a:r>
              <a:rPr sz="1800" spc="-50" dirty="0">
                <a:solidFill>
                  <a:srgbClr val="7E7E7E"/>
                </a:solidFill>
                <a:latin typeface="Calibri"/>
                <a:cs typeface="Calibri"/>
              </a:rPr>
              <a:t> </a:t>
            </a:r>
            <a:r>
              <a:rPr sz="1800" spc="-10" dirty="0">
                <a:solidFill>
                  <a:srgbClr val="4285F4"/>
                </a:solidFill>
                <a:latin typeface="Calibri"/>
                <a:cs typeface="Calibri"/>
              </a:rPr>
              <a:t>attention</a:t>
            </a:r>
            <a:r>
              <a:rPr sz="1800" spc="-45" dirty="0">
                <a:solidFill>
                  <a:srgbClr val="4285F4"/>
                </a:solidFill>
                <a:latin typeface="Calibri"/>
                <a:cs typeface="Calibri"/>
              </a:rPr>
              <a:t> </a:t>
            </a:r>
            <a:r>
              <a:rPr sz="1800" dirty="0">
                <a:solidFill>
                  <a:srgbClr val="4285F4"/>
                </a:solidFill>
                <a:latin typeface="Calibri"/>
                <a:cs typeface="Calibri"/>
              </a:rPr>
              <a:t>distribution</a:t>
            </a:r>
            <a:r>
              <a:rPr sz="1800" spc="-15" dirty="0">
                <a:solidFill>
                  <a:srgbClr val="4285F4"/>
                </a:solidFill>
                <a:latin typeface="Calibri"/>
                <a:cs typeface="Calibri"/>
              </a:rPr>
              <a:t> </a:t>
            </a:r>
            <a:r>
              <a:rPr sz="1800" dirty="0">
                <a:solidFill>
                  <a:srgbClr val="7E7E7E"/>
                </a:solidFill>
                <a:latin typeface="Calibri"/>
                <a:cs typeface="Calibri"/>
              </a:rPr>
              <a:t>to</a:t>
            </a:r>
            <a:r>
              <a:rPr sz="1800" spc="-45" dirty="0">
                <a:solidFill>
                  <a:srgbClr val="7E7E7E"/>
                </a:solidFill>
                <a:latin typeface="Calibri"/>
                <a:cs typeface="Calibri"/>
              </a:rPr>
              <a:t> </a:t>
            </a:r>
            <a:r>
              <a:rPr sz="1800" dirty="0">
                <a:solidFill>
                  <a:srgbClr val="7E7E7E"/>
                </a:solidFill>
                <a:latin typeface="Calibri"/>
                <a:cs typeface="Calibri"/>
              </a:rPr>
              <a:t>take </a:t>
            </a:r>
            <a:r>
              <a:rPr sz="1800" spc="-50" dirty="0">
                <a:solidFill>
                  <a:srgbClr val="7E7E7E"/>
                </a:solidFill>
                <a:latin typeface="Calibri"/>
                <a:cs typeface="Calibri"/>
              </a:rPr>
              <a:t>a</a:t>
            </a:r>
            <a:endParaRPr sz="1800" dirty="0">
              <a:latin typeface="Calibri"/>
              <a:cs typeface="Calibri"/>
            </a:endParaRPr>
          </a:p>
          <a:p>
            <a:pPr marL="87630">
              <a:lnSpc>
                <a:spcPct val="100000"/>
              </a:lnSpc>
              <a:spcBef>
                <a:spcPts val="15"/>
              </a:spcBef>
            </a:pPr>
            <a:r>
              <a:rPr sz="1800" b="1" dirty="0">
                <a:solidFill>
                  <a:srgbClr val="4285F4"/>
                </a:solidFill>
                <a:latin typeface="Calibri"/>
                <a:cs typeface="Calibri"/>
              </a:rPr>
              <a:t>weighted</a:t>
            </a:r>
            <a:r>
              <a:rPr sz="1800" b="1" spc="-20" dirty="0">
                <a:solidFill>
                  <a:srgbClr val="4285F4"/>
                </a:solidFill>
                <a:latin typeface="Calibri"/>
                <a:cs typeface="Calibri"/>
              </a:rPr>
              <a:t> </a:t>
            </a:r>
            <a:r>
              <a:rPr sz="1800" b="1" dirty="0">
                <a:solidFill>
                  <a:srgbClr val="4285F4"/>
                </a:solidFill>
                <a:latin typeface="Calibri"/>
                <a:cs typeface="Calibri"/>
              </a:rPr>
              <a:t>sum</a:t>
            </a:r>
            <a:r>
              <a:rPr sz="1800" b="1" spc="-55" dirty="0">
                <a:solidFill>
                  <a:srgbClr val="4285F4"/>
                </a:solidFill>
                <a:latin typeface="Calibri"/>
                <a:cs typeface="Calibri"/>
              </a:rPr>
              <a:t> </a:t>
            </a:r>
            <a:r>
              <a:rPr sz="1800" dirty="0">
                <a:solidFill>
                  <a:srgbClr val="7E7E7E"/>
                </a:solidFill>
                <a:latin typeface="Calibri"/>
                <a:cs typeface="Calibri"/>
              </a:rPr>
              <a:t>of</a:t>
            </a:r>
            <a:r>
              <a:rPr sz="1800" spc="-45" dirty="0">
                <a:solidFill>
                  <a:srgbClr val="7E7E7E"/>
                </a:solidFill>
                <a:latin typeface="Calibri"/>
                <a:cs typeface="Calibri"/>
              </a:rPr>
              <a:t> </a:t>
            </a:r>
            <a:r>
              <a:rPr sz="1800" dirty="0">
                <a:solidFill>
                  <a:srgbClr val="7E7E7E"/>
                </a:solidFill>
                <a:latin typeface="Calibri"/>
                <a:cs typeface="Calibri"/>
              </a:rPr>
              <a:t>the</a:t>
            </a:r>
            <a:r>
              <a:rPr sz="1800" spc="-25" dirty="0">
                <a:solidFill>
                  <a:srgbClr val="7E7E7E"/>
                </a:solidFill>
                <a:latin typeface="Calibri"/>
                <a:cs typeface="Calibri"/>
              </a:rPr>
              <a:t> </a:t>
            </a:r>
            <a:r>
              <a:rPr sz="1800" dirty="0">
                <a:solidFill>
                  <a:srgbClr val="C00000"/>
                </a:solidFill>
                <a:latin typeface="Calibri"/>
                <a:cs typeface="Calibri"/>
              </a:rPr>
              <a:t>encoder</a:t>
            </a:r>
            <a:r>
              <a:rPr sz="1800" spc="-45" dirty="0">
                <a:solidFill>
                  <a:srgbClr val="C00000"/>
                </a:solidFill>
                <a:latin typeface="Calibri"/>
                <a:cs typeface="Calibri"/>
              </a:rPr>
              <a:t> </a:t>
            </a:r>
            <a:r>
              <a:rPr sz="1800" dirty="0">
                <a:solidFill>
                  <a:srgbClr val="C00000"/>
                </a:solidFill>
                <a:latin typeface="Calibri"/>
                <a:cs typeface="Calibri"/>
              </a:rPr>
              <a:t>hidden</a:t>
            </a:r>
            <a:r>
              <a:rPr sz="1800" spc="5" dirty="0">
                <a:solidFill>
                  <a:srgbClr val="C00000"/>
                </a:solidFill>
                <a:latin typeface="Calibri"/>
                <a:cs typeface="Calibri"/>
              </a:rPr>
              <a:t> </a:t>
            </a:r>
            <a:r>
              <a:rPr sz="1800" spc="-10" dirty="0">
                <a:solidFill>
                  <a:srgbClr val="C00000"/>
                </a:solidFill>
                <a:latin typeface="Calibri"/>
                <a:cs typeface="Calibri"/>
              </a:rPr>
              <a:t>states</a:t>
            </a:r>
            <a:r>
              <a:rPr sz="1800" spc="-10" dirty="0">
                <a:solidFill>
                  <a:srgbClr val="7E7E7E"/>
                </a:solidFill>
                <a:latin typeface="Calibri"/>
                <a:cs typeface="Calibri"/>
              </a:rPr>
              <a:t>.</a:t>
            </a:r>
            <a:endParaRPr sz="1800" dirty="0">
              <a:latin typeface="Calibri"/>
              <a:cs typeface="Calibri"/>
            </a:endParaRPr>
          </a:p>
          <a:p>
            <a:pPr>
              <a:lnSpc>
                <a:spcPct val="100000"/>
              </a:lnSpc>
              <a:spcBef>
                <a:spcPts val="1635"/>
              </a:spcBef>
            </a:pPr>
            <a:endParaRPr sz="1800" dirty="0">
              <a:latin typeface="Calibri"/>
              <a:cs typeface="Calibri"/>
            </a:endParaRPr>
          </a:p>
          <a:p>
            <a:pPr marL="87630" marR="702310">
              <a:lnSpc>
                <a:spcPct val="100800"/>
              </a:lnSpc>
            </a:pPr>
            <a:r>
              <a:rPr sz="1800" dirty="0">
                <a:solidFill>
                  <a:srgbClr val="7E7E7E"/>
                </a:solidFill>
                <a:latin typeface="Calibri"/>
                <a:cs typeface="Calibri"/>
              </a:rPr>
              <a:t>The</a:t>
            </a:r>
            <a:r>
              <a:rPr sz="1800" spc="-20" dirty="0">
                <a:solidFill>
                  <a:srgbClr val="7E7E7E"/>
                </a:solidFill>
                <a:latin typeface="Calibri"/>
                <a:cs typeface="Calibri"/>
              </a:rPr>
              <a:t> </a:t>
            </a:r>
            <a:r>
              <a:rPr sz="1800" spc="-10" dirty="0">
                <a:solidFill>
                  <a:srgbClr val="4285F4"/>
                </a:solidFill>
                <a:latin typeface="Calibri"/>
                <a:cs typeface="Calibri"/>
              </a:rPr>
              <a:t>attention</a:t>
            </a:r>
            <a:r>
              <a:rPr sz="1800" spc="-55" dirty="0">
                <a:solidFill>
                  <a:srgbClr val="4285F4"/>
                </a:solidFill>
                <a:latin typeface="Calibri"/>
                <a:cs typeface="Calibri"/>
              </a:rPr>
              <a:t> </a:t>
            </a:r>
            <a:r>
              <a:rPr sz="1800" dirty="0">
                <a:solidFill>
                  <a:srgbClr val="4285F4"/>
                </a:solidFill>
                <a:latin typeface="Calibri"/>
                <a:cs typeface="Calibri"/>
              </a:rPr>
              <a:t>output</a:t>
            </a:r>
            <a:r>
              <a:rPr sz="1800" spc="-20" dirty="0">
                <a:solidFill>
                  <a:srgbClr val="4285F4"/>
                </a:solidFill>
                <a:latin typeface="Calibri"/>
                <a:cs typeface="Calibri"/>
              </a:rPr>
              <a:t> </a:t>
            </a:r>
            <a:r>
              <a:rPr sz="1800" dirty="0">
                <a:solidFill>
                  <a:srgbClr val="7E7E7E"/>
                </a:solidFill>
                <a:latin typeface="Calibri"/>
                <a:cs typeface="Calibri"/>
              </a:rPr>
              <a:t>mostly</a:t>
            </a:r>
            <a:r>
              <a:rPr sz="1800" spc="-5" dirty="0">
                <a:solidFill>
                  <a:srgbClr val="7E7E7E"/>
                </a:solidFill>
                <a:latin typeface="Calibri"/>
                <a:cs typeface="Calibri"/>
              </a:rPr>
              <a:t> </a:t>
            </a:r>
            <a:r>
              <a:rPr sz="1800" spc="-10" dirty="0">
                <a:solidFill>
                  <a:srgbClr val="7E7E7E"/>
                </a:solidFill>
                <a:latin typeface="Calibri"/>
                <a:cs typeface="Calibri"/>
              </a:rPr>
              <a:t>contains </a:t>
            </a:r>
            <a:r>
              <a:rPr sz="1800" dirty="0">
                <a:solidFill>
                  <a:srgbClr val="7E7E7E"/>
                </a:solidFill>
                <a:latin typeface="Calibri"/>
                <a:cs typeface="Calibri"/>
              </a:rPr>
              <a:t>information</a:t>
            </a:r>
            <a:r>
              <a:rPr sz="1800" spc="5" dirty="0">
                <a:solidFill>
                  <a:srgbClr val="7E7E7E"/>
                </a:solidFill>
                <a:latin typeface="Calibri"/>
                <a:cs typeface="Calibri"/>
              </a:rPr>
              <a:t> </a:t>
            </a:r>
            <a:r>
              <a:rPr sz="1800" dirty="0">
                <a:solidFill>
                  <a:srgbClr val="7E7E7E"/>
                </a:solidFill>
                <a:latin typeface="Calibri"/>
                <a:cs typeface="Calibri"/>
              </a:rPr>
              <a:t>from</a:t>
            </a:r>
            <a:r>
              <a:rPr sz="1800" spc="-95" dirty="0">
                <a:solidFill>
                  <a:srgbClr val="7E7E7E"/>
                </a:solidFill>
                <a:latin typeface="Calibri"/>
                <a:cs typeface="Calibri"/>
              </a:rPr>
              <a:t> </a:t>
            </a:r>
            <a:r>
              <a:rPr sz="1800" dirty="0">
                <a:solidFill>
                  <a:srgbClr val="7E7E7E"/>
                </a:solidFill>
                <a:latin typeface="Calibri"/>
                <a:cs typeface="Calibri"/>
              </a:rPr>
              <a:t>the</a:t>
            </a:r>
            <a:r>
              <a:rPr sz="1800" spc="-70" dirty="0">
                <a:solidFill>
                  <a:srgbClr val="7E7E7E"/>
                </a:solidFill>
                <a:latin typeface="Calibri"/>
                <a:cs typeface="Calibri"/>
              </a:rPr>
              <a:t> </a:t>
            </a:r>
            <a:r>
              <a:rPr sz="1800" dirty="0">
                <a:solidFill>
                  <a:srgbClr val="C00000"/>
                </a:solidFill>
                <a:latin typeface="Calibri"/>
                <a:cs typeface="Calibri"/>
              </a:rPr>
              <a:t>hidden</a:t>
            </a:r>
            <a:r>
              <a:rPr sz="1800" spc="-55" dirty="0">
                <a:solidFill>
                  <a:srgbClr val="C00000"/>
                </a:solidFill>
                <a:latin typeface="Calibri"/>
                <a:cs typeface="Calibri"/>
              </a:rPr>
              <a:t> </a:t>
            </a:r>
            <a:r>
              <a:rPr sz="1800" spc="-10" dirty="0">
                <a:solidFill>
                  <a:srgbClr val="C00000"/>
                </a:solidFill>
                <a:latin typeface="Calibri"/>
                <a:cs typeface="Calibri"/>
              </a:rPr>
              <a:t>states</a:t>
            </a:r>
            <a:r>
              <a:rPr sz="1800" spc="-25" dirty="0">
                <a:solidFill>
                  <a:srgbClr val="C00000"/>
                </a:solidFill>
                <a:latin typeface="Calibri"/>
                <a:cs typeface="Calibri"/>
              </a:rPr>
              <a:t> </a:t>
            </a:r>
            <a:r>
              <a:rPr sz="1800" spc="-20" dirty="0">
                <a:solidFill>
                  <a:srgbClr val="7E7E7E"/>
                </a:solidFill>
                <a:latin typeface="Calibri"/>
                <a:cs typeface="Calibri"/>
              </a:rPr>
              <a:t>that </a:t>
            </a:r>
            <a:r>
              <a:rPr sz="1800" dirty="0">
                <a:solidFill>
                  <a:srgbClr val="7E7E7E"/>
                </a:solidFill>
                <a:latin typeface="Calibri"/>
                <a:cs typeface="Calibri"/>
              </a:rPr>
              <a:t>received</a:t>
            </a:r>
            <a:r>
              <a:rPr sz="1800" spc="-35" dirty="0">
                <a:solidFill>
                  <a:srgbClr val="7E7E7E"/>
                </a:solidFill>
                <a:latin typeface="Calibri"/>
                <a:cs typeface="Calibri"/>
              </a:rPr>
              <a:t> </a:t>
            </a:r>
            <a:r>
              <a:rPr sz="1800" dirty="0">
                <a:solidFill>
                  <a:srgbClr val="4285F4"/>
                </a:solidFill>
                <a:latin typeface="Calibri"/>
                <a:cs typeface="Calibri"/>
              </a:rPr>
              <a:t>high</a:t>
            </a:r>
            <a:r>
              <a:rPr sz="1800" spc="-65" dirty="0">
                <a:solidFill>
                  <a:srgbClr val="4285F4"/>
                </a:solidFill>
                <a:latin typeface="Calibri"/>
                <a:cs typeface="Calibri"/>
              </a:rPr>
              <a:t> </a:t>
            </a:r>
            <a:r>
              <a:rPr sz="1800" spc="-10" dirty="0">
                <a:solidFill>
                  <a:srgbClr val="4285F4"/>
                </a:solidFill>
                <a:latin typeface="Calibri"/>
                <a:cs typeface="Calibri"/>
              </a:rPr>
              <a:t>attention</a:t>
            </a:r>
            <a:r>
              <a:rPr sz="1800" spc="-10" dirty="0">
                <a:solidFill>
                  <a:srgbClr val="7E7E7E"/>
                </a:solidFill>
                <a:latin typeface="Calibri"/>
                <a:cs typeface="Calibri"/>
              </a:rPr>
              <a:t>.</a:t>
            </a:r>
            <a:endParaRPr sz="1800" dirty="0">
              <a:latin typeface="Calibri"/>
              <a:cs typeface="Calibri"/>
            </a:endParaRPr>
          </a:p>
        </p:txBody>
      </p:sp>
      <p:sp>
        <p:nvSpPr>
          <p:cNvPr id="42" name="object 42"/>
          <p:cNvSpPr/>
          <p:nvPr/>
        </p:nvSpPr>
        <p:spPr>
          <a:xfrm>
            <a:off x="4948301" y="1380744"/>
            <a:ext cx="1261745" cy="85725"/>
          </a:xfrm>
          <a:custGeom>
            <a:avLst/>
            <a:gdLst/>
            <a:ahLst/>
            <a:cxnLst/>
            <a:rect l="l" t="t" r="r" b="b"/>
            <a:pathLst>
              <a:path w="1261745" h="85725">
                <a:moveTo>
                  <a:pt x="85725" y="0"/>
                </a:moveTo>
                <a:lnTo>
                  <a:pt x="0" y="42925"/>
                </a:lnTo>
                <a:lnTo>
                  <a:pt x="85725" y="85725"/>
                </a:lnTo>
                <a:lnTo>
                  <a:pt x="85725" y="57150"/>
                </a:lnTo>
                <a:lnTo>
                  <a:pt x="71374" y="57150"/>
                </a:lnTo>
                <a:lnTo>
                  <a:pt x="71374" y="28575"/>
                </a:lnTo>
                <a:lnTo>
                  <a:pt x="85725" y="28575"/>
                </a:lnTo>
                <a:lnTo>
                  <a:pt x="85725" y="0"/>
                </a:lnTo>
                <a:close/>
              </a:path>
              <a:path w="1261745" h="85725">
                <a:moveTo>
                  <a:pt x="85725" y="28575"/>
                </a:moveTo>
                <a:lnTo>
                  <a:pt x="71374" y="28575"/>
                </a:lnTo>
                <a:lnTo>
                  <a:pt x="71374" y="57150"/>
                </a:lnTo>
                <a:lnTo>
                  <a:pt x="85725" y="57150"/>
                </a:lnTo>
                <a:lnTo>
                  <a:pt x="85725" y="28575"/>
                </a:lnTo>
                <a:close/>
              </a:path>
              <a:path w="1261745" h="85725">
                <a:moveTo>
                  <a:pt x="1261364" y="28575"/>
                </a:moveTo>
                <a:lnTo>
                  <a:pt x="85725" y="28575"/>
                </a:lnTo>
                <a:lnTo>
                  <a:pt x="85725" y="57150"/>
                </a:lnTo>
                <a:lnTo>
                  <a:pt x="1261364" y="57150"/>
                </a:lnTo>
                <a:lnTo>
                  <a:pt x="1261364" y="28575"/>
                </a:lnTo>
                <a:close/>
              </a:path>
            </a:pathLst>
          </a:custGeom>
          <a:solidFill>
            <a:srgbClr val="5D4A3B"/>
          </a:solidFill>
        </p:spPr>
        <p:txBody>
          <a:bodyPr wrap="square" lIns="0" tIns="0" rIns="0" bIns="0" rtlCol="0"/>
          <a:lstStyle/>
          <a:p>
            <a:endParaRPr/>
          </a:p>
        </p:txBody>
      </p:sp>
      <p:sp>
        <p:nvSpPr>
          <p:cNvPr id="43" name="object 43"/>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44" name="object 44"/>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19</a:t>
            </a:fld>
            <a:endParaRPr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13CD1-3AFA-D06D-C2DA-94FDB3141EC7}"/>
              </a:ext>
            </a:extLst>
          </p:cNvPr>
          <p:cNvSpPr>
            <a:spLocks noGrp="1"/>
          </p:cNvSpPr>
          <p:nvPr>
            <p:ph type="title"/>
          </p:nvPr>
        </p:nvSpPr>
        <p:spPr/>
        <p:txBody>
          <a:bodyPr/>
          <a:lstStyle/>
          <a:p>
            <a:r>
              <a:rPr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E3523F80-A735-5E0F-ADF4-42AE67E79D01}"/>
              </a:ext>
            </a:extLst>
          </p:cNvPr>
          <p:cNvSpPr>
            <a:spLocks noGrp="1"/>
          </p:cNvSpPr>
          <p:nvPr>
            <p:ph idx="1"/>
          </p:nvPr>
        </p:nvSpPr>
        <p:spPr/>
        <p:txBody>
          <a:bodyPr/>
          <a:lstStyle/>
          <a:p>
            <a:r>
              <a:rPr kumimoji="1" lang="en-US" altLang="ja-JP" dirty="0"/>
              <a:t>(</a:t>
            </a:r>
            <a:r>
              <a:rPr kumimoji="1" lang="en-US" altLang="ja-JP" dirty="0" err="1"/>
              <a:t>Lec</a:t>
            </a:r>
            <a:r>
              <a:rPr kumimoji="1" lang="en-US" altLang="ja-JP" dirty="0"/>
              <a:t> 4) Neural Machine Translation/Sec2Sec</a:t>
            </a:r>
          </a:p>
          <a:p>
            <a:r>
              <a:rPr kumimoji="1" lang="en-US" altLang="ja-JP" dirty="0"/>
              <a:t>(</a:t>
            </a:r>
            <a:r>
              <a:rPr kumimoji="1" lang="en-US" altLang="ja-JP" dirty="0" err="1"/>
              <a:t>Lec</a:t>
            </a:r>
            <a:r>
              <a:rPr kumimoji="1" lang="en-US" altLang="ja-JP" dirty="0"/>
              <a:t> 4) Attention</a:t>
            </a:r>
          </a:p>
          <a:p>
            <a:r>
              <a:rPr kumimoji="1" lang="en-US" altLang="ja-JP" dirty="0"/>
              <a:t>Implementing RNN and LSTM, </a:t>
            </a:r>
            <a:r>
              <a:rPr kumimoji="1" lang="en-US" altLang="ja-JP" dirty="0" err="1"/>
              <a:t>BiLSTM</a:t>
            </a:r>
            <a:endParaRPr lang="en-US" altLang="ja-JP" dirty="0"/>
          </a:p>
          <a:p>
            <a:r>
              <a:rPr kumimoji="1" lang="en-US" altLang="ja-JP" dirty="0"/>
              <a:t>Visualization – MDS, t-SNE</a:t>
            </a:r>
            <a:r>
              <a:rPr kumimoji="1" lang="en-US" altLang="ja-JP"/>
              <a:t>, UMAP</a:t>
            </a:r>
            <a:endParaRPr kumimoji="1"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967430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495550" y="1095118"/>
            <a:ext cx="3409950" cy="4599940"/>
            <a:chOff x="2495550" y="1095118"/>
            <a:chExt cx="3409950" cy="4599940"/>
          </a:xfrm>
        </p:grpSpPr>
        <p:pic>
          <p:nvPicPr>
            <p:cNvPr id="4" name="object 4"/>
            <p:cNvPicPr/>
            <p:nvPr/>
          </p:nvPicPr>
          <p:blipFill>
            <a:blip r:embed="rId3" cstate="print"/>
            <a:stretch>
              <a:fillRect/>
            </a:stretch>
          </p:blipFill>
          <p:spPr>
            <a:xfrm>
              <a:off x="2590797" y="4370829"/>
              <a:ext cx="123830" cy="123830"/>
            </a:xfrm>
            <a:prstGeom prst="rect">
              <a:avLst/>
            </a:prstGeom>
          </p:spPr>
        </p:pic>
        <p:pic>
          <p:nvPicPr>
            <p:cNvPr id="5" name="object 5"/>
            <p:cNvPicPr/>
            <p:nvPr/>
          </p:nvPicPr>
          <p:blipFill>
            <a:blip r:embed="rId4" cstate="print"/>
            <a:stretch>
              <a:fillRect/>
            </a:stretch>
          </p:blipFill>
          <p:spPr>
            <a:xfrm>
              <a:off x="2590797" y="4532754"/>
              <a:ext cx="123830" cy="133228"/>
            </a:xfrm>
            <a:prstGeom prst="rect">
              <a:avLst/>
            </a:prstGeom>
          </p:spPr>
        </p:pic>
        <p:pic>
          <p:nvPicPr>
            <p:cNvPr id="6" name="object 6"/>
            <p:cNvPicPr/>
            <p:nvPr/>
          </p:nvPicPr>
          <p:blipFill>
            <a:blip r:embed="rId5" cstate="print"/>
            <a:stretch>
              <a:fillRect/>
            </a:stretch>
          </p:blipFill>
          <p:spPr>
            <a:xfrm>
              <a:off x="2590797" y="4704077"/>
              <a:ext cx="123830" cy="133355"/>
            </a:xfrm>
            <a:prstGeom prst="rect">
              <a:avLst/>
            </a:prstGeom>
          </p:spPr>
        </p:pic>
        <p:pic>
          <p:nvPicPr>
            <p:cNvPr id="7" name="object 7"/>
            <p:cNvPicPr/>
            <p:nvPr/>
          </p:nvPicPr>
          <p:blipFill>
            <a:blip r:embed="rId6"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7" cstate="print"/>
            <a:stretch>
              <a:fillRect/>
            </a:stretch>
          </p:blipFill>
          <p:spPr>
            <a:xfrm>
              <a:off x="3114672" y="4285104"/>
              <a:ext cx="2790830" cy="1399999"/>
            </a:xfrm>
            <a:prstGeom prst="rect">
              <a:avLst/>
            </a:prstGeom>
          </p:spPr>
        </p:pic>
        <p:sp>
          <p:nvSpPr>
            <p:cNvPr id="11" name="object 11"/>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sp>
          <p:nvSpPr>
            <p:cNvPr id="12" name="object 12"/>
            <p:cNvSpPr/>
            <p:nvPr/>
          </p:nvSpPr>
          <p:spPr>
            <a:xfrm>
              <a:off x="2590800" y="2294889"/>
              <a:ext cx="133350" cy="476250"/>
            </a:xfrm>
            <a:custGeom>
              <a:avLst/>
              <a:gdLst/>
              <a:ahLst/>
              <a:cxnLst/>
              <a:rect l="l" t="t" r="r" b="b"/>
              <a:pathLst>
                <a:path w="133350" h="476250">
                  <a:moveTo>
                    <a:pt x="133350" y="0"/>
                  </a:moveTo>
                  <a:lnTo>
                    <a:pt x="0" y="0"/>
                  </a:lnTo>
                  <a:lnTo>
                    <a:pt x="0" y="476123"/>
                  </a:lnTo>
                  <a:lnTo>
                    <a:pt x="133350" y="476123"/>
                  </a:lnTo>
                  <a:lnTo>
                    <a:pt x="133350" y="0"/>
                  </a:lnTo>
                  <a:close/>
                </a:path>
              </a:pathLst>
            </a:custGeom>
            <a:solidFill>
              <a:srgbClr val="FFACF8"/>
            </a:solidFill>
          </p:spPr>
          <p:txBody>
            <a:bodyPr wrap="square" lIns="0" tIns="0" rIns="0" bIns="0" rtlCol="0"/>
            <a:lstStyle/>
            <a:p>
              <a:endParaRPr/>
            </a:p>
          </p:txBody>
        </p:sp>
        <p:sp>
          <p:nvSpPr>
            <p:cNvPr id="13" name="object 13"/>
            <p:cNvSpPr/>
            <p:nvPr/>
          </p:nvSpPr>
          <p:spPr>
            <a:xfrm>
              <a:off x="2590800" y="2294889"/>
              <a:ext cx="133350" cy="476250"/>
            </a:xfrm>
            <a:custGeom>
              <a:avLst/>
              <a:gdLst/>
              <a:ahLst/>
              <a:cxnLst/>
              <a:rect l="l" t="t" r="r" b="b"/>
              <a:pathLst>
                <a:path w="133350" h="476250">
                  <a:moveTo>
                    <a:pt x="0" y="476123"/>
                  </a:moveTo>
                  <a:lnTo>
                    <a:pt x="133350" y="476123"/>
                  </a:lnTo>
                  <a:lnTo>
                    <a:pt x="133350" y="0"/>
                  </a:lnTo>
                  <a:lnTo>
                    <a:pt x="0" y="0"/>
                  </a:lnTo>
                  <a:lnTo>
                    <a:pt x="0" y="476123"/>
                  </a:lnTo>
                  <a:close/>
                </a:path>
              </a:pathLst>
            </a:custGeom>
            <a:ln w="19055">
              <a:solidFill>
                <a:srgbClr val="3986FF"/>
              </a:solidFill>
            </a:ln>
          </p:spPr>
          <p:txBody>
            <a:bodyPr wrap="square" lIns="0" tIns="0" rIns="0" bIns="0" rtlCol="0"/>
            <a:lstStyle/>
            <a:p>
              <a:endParaRPr/>
            </a:p>
          </p:txBody>
        </p:sp>
        <p:sp>
          <p:nvSpPr>
            <p:cNvPr id="14" name="object 14"/>
            <p:cNvSpPr/>
            <p:nvPr/>
          </p:nvSpPr>
          <p:spPr>
            <a:xfrm>
              <a:off x="3190875" y="2713874"/>
              <a:ext cx="142875" cy="47625"/>
            </a:xfrm>
            <a:custGeom>
              <a:avLst/>
              <a:gdLst/>
              <a:ahLst/>
              <a:cxnLst/>
              <a:rect l="l" t="t" r="r" b="b"/>
              <a:pathLst>
                <a:path w="142875" h="47625">
                  <a:moveTo>
                    <a:pt x="142875" y="0"/>
                  </a:moveTo>
                  <a:lnTo>
                    <a:pt x="0" y="0"/>
                  </a:lnTo>
                  <a:lnTo>
                    <a:pt x="0" y="47613"/>
                  </a:lnTo>
                  <a:lnTo>
                    <a:pt x="142875" y="47613"/>
                  </a:lnTo>
                  <a:lnTo>
                    <a:pt x="142875" y="0"/>
                  </a:lnTo>
                  <a:close/>
                </a:path>
              </a:pathLst>
            </a:custGeom>
            <a:solidFill>
              <a:srgbClr val="FFACF8"/>
            </a:solidFill>
          </p:spPr>
          <p:txBody>
            <a:bodyPr wrap="square" lIns="0" tIns="0" rIns="0" bIns="0" rtlCol="0"/>
            <a:lstStyle/>
            <a:p>
              <a:endParaRPr/>
            </a:p>
          </p:txBody>
        </p:sp>
        <p:sp>
          <p:nvSpPr>
            <p:cNvPr id="15" name="object 15"/>
            <p:cNvSpPr/>
            <p:nvPr/>
          </p:nvSpPr>
          <p:spPr>
            <a:xfrm>
              <a:off x="3190875" y="2713874"/>
              <a:ext cx="142875" cy="47625"/>
            </a:xfrm>
            <a:custGeom>
              <a:avLst/>
              <a:gdLst/>
              <a:ahLst/>
              <a:cxnLst/>
              <a:rect l="l" t="t" r="r" b="b"/>
              <a:pathLst>
                <a:path w="142875" h="47625">
                  <a:moveTo>
                    <a:pt x="0" y="47613"/>
                  </a:moveTo>
                  <a:lnTo>
                    <a:pt x="142875" y="47613"/>
                  </a:lnTo>
                  <a:lnTo>
                    <a:pt x="142875" y="0"/>
                  </a:lnTo>
                  <a:lnTo>
                    <a:pt x="0" y="0"/>
                  </a:lnTo>
                  <a:lnTo>
                    <a:pt x="0" y="47613"/>
                  </a:lnTo>
                  <a:close/>
                </a:path>
              </a:pathLst>
            </a:custGeom>
            <a:ln w="19055">
              <a:solidFill>
                <a:srgbClr val="3986FF"/>
              </a:solidFill>
            </a:ln>
          </p:spPr>
          <p:txBody>
            <a:bodyPr wrap="square" lIns="0" tIns="0" rIns="0" bIns="0" rtlCol="0"/>
            <a:lstStyle/>
            <a:p>
              <a:endParaRPr/>
            </a:p>
          </p:txBody>
        </p:sp>
        <p:sp>
          <p:nvSpPr>
            <p:cNvPr id="16" name="object 16"/>
            <p:cNvSpPr/>
            <p:nvPr/>
          </p:nvSpPr>
          <p:spPr>
            <a:xfrm>
              <a:off x="3800475" y="2713874"/>
              <a:ext cx="133350" cy="47625"/>
            </a:xfrm>
            <a:custGeom>
              <a:avLst/>
              <a:gdLst/>
              <a:ahLst/>
              <a:cxnLst/>
              <a:rect l="l" t="t" r="r" b="b"/>
              <a:pathLst>
                <a:path w="133350" h="47625">
                  <a:moveTo>
                    <a:pt x="133350" y="0"/>
                  </a:moveTo>
                  <a:lnTo>
                    <a:pt x="0" y="0"/>
                  </a:lnTo>
                  <a:lnTo>
                    <a:pt x="0" y="47613"/>
                  </a:lnTo>
                  <a:lnTo>
                    <a:pt x="133350" y="47613"/>
                  </a:lnTo>
                  <a:lnTo>
                    <a:pt x="133350" y="0"/>
                  </a:lnTo>
                  <a:close/>
                </a:path>
              </a:pathLst>
            </a:custGeom>
            <a:solidFill>
              <a:srgbClr val="FFACF8"/>
            </a:solidFill>
          </p:spPr>
          <p:txBody>
            <a:bodyPr wrap="square" lIns="0" tIns="0" rIns="0" bIns="0" rtlCol="0"/>
            <a:lstStyle/>
            <a:p>
              <a:endParaRPr/>
            </a:p>
          </p:txBody>
        </p:sp>
        <p:sp>
          <p:nvSpPr>
            <p:cNvPr id="17" name="object 17"/>
            <p:cNvSpPr/>
            <p:nvPr/>
          </p:nvSpPr>
          <p:spPr>
            <a:xfrm>
              <a:off x="3800475" y="2713874"/>
              <a:ext cx="133350" cy="47625"/>
            </a:xfrm>
            <a:custGeom>
              <a:avLst/>
              <a:gdLst/>
              <a:ahLst/>
              <a:cxnLst/>
              <a:rect l="l" t="t" r="r" b="b"/>
              <a:pathLst>
                <a:path w="133350" h="47625">
                  <a:moveTo>
                    <a:pt x="0" y="47613"/>
                  </a:moveTo>
                  <a:lnTo>
                    <a:pt x="133350" y="47613"/>
                  </a:lnTo>
                  <a:lnTo>
                    <a:pt x="133350" y="0"/>
                  </a:lnTo>
                  <a:lnTo>
                    <a:pt x="0" y="0"/>
                  </a:lnTo>
                  <a:lnTo>
                    <a:pt x="0" y="47613"/>
                  </a:lnTo>
                  <a:close/>
                </a:path>
              </a:pathLst>
            </a:custGeom>
            <a:ln w="19055">
              <a:solidFill>
                <a:srgbClr val="3986FF"/>
              </a:solidFill>
            </a:ln>
          </p:spPr>
          <p:txBody>
            <a:bodyPr wrap="square" lIns="0" tIns="0" rIns="0" bIns="0" rtlCol="0"/>
            <a:lstStyle/>
            <a:p>
              <a:endParaRPr/>
            </a:p>
          </p:txBody>
        </p:sp>
        <p:sp>
          <p:nvSpPr>
            <p:cNvPr id="18" name="object 18"/>
            <p:cNvSpPr/>
            <p:nvPr/>
          </p:nvSpPr>
          <p:spPr>
            <a:xfrm>
              <a:off x="4400550" y="2713874"/>
              <a:ext cx="133350" cy="47625"/>
            </a:xfrm>
            <a:custGeom>
              <a:avLst/>
              <a:gdLst/>
              <a:ahLst/>
              <a:cxnLst/>
              <a:rect l="l" t="t" r="r" b="b"/>
              <a:pathLst>
                <a:path w="133350" h="47625">
                  <a:moveTo>
                    <a:pt x="133350" y="0"/>
                  </a:moveTo>
                  <a:lnTo>
                    <a:pt x="0" y="0"/>
                  </a:lnTo>
                  <a:lnTo>
                    <a:pt x="0" y="47613"/>
                  </a:lnTo>
                  <a:lnTo>
                    <a:pt x="133350" y="47613"/>
                  </a:lnTo>
                  <a:lnTo>
                    <a:pt x="133350" y="0"/>
                  </a:lnTo>
                  <a:close/>
                </a:path>
              </a:pathLst>
            </a:custGeom>
            <a:solidFill>
              <a:srgbClr val="FFACF8"/>
            </a:solidFill>
          </p:spPr>
          <p:txBody>
            <a:bodyPr wrap="square" lIns="0" tIns="0" rIns="0" bIns="0" rtlCol="0"/>
            <a:lstStyle/>
            <a:p>
              <a:endParaRPr/>
            </a:p>
          </p:txBody>
        </p:sp>
        <p:sp>
          <p:nvSpPr>
            <p:cNvPr id="19" name="object 19"/>
            <p:cNvSpPr/>
            <p:nvPr/>
          </p:nvSpPr>
          <p:spPr>
            <a:xfrm>
              <a:off x="4400550" y="2713874"/>
              <a:ext cx="133350" cy="47625"/>
            </a:xfrm>
            <a:custGeom>
              <a:avLst/>
              <a:gdLst/>
              <a:ahLst/>
              <a:cxnLst/>
              <a:rect l="l" t="t" r="r" b="b"/>
              <a:pathLst>
                <a:path w="133350" h="47625">
                  <a:moveTo>
                    <a:pt x="0" y="47613"/>
                  </a:moveTo>
                  <a:lnTo>
                    <a:pt x="133350" y="47613"/>
                  </a:lnTo>
                  <a:lnTo>
                    <a:pt x="133350" y="0"/>
                  </a:lnTo>
                  <a:lnTo>
                    <a:pt x="0" y="0"/>
                  </a:lnTo>
                  <a:lnTo>
                    <a:pt x="0" y="47613"/>
                  </a:lnTo>
                  <a:close/>
                </a:path>
              </a:pathLst>
            </a:custGeom>
            <a:ln w="19055">
              <a:solidFill>
                <a:srgbClr val="3986FF"/>
              </a:solidFill>
            </a:ln>
          </p:spPr>
          <p:txBody>
            <a:bodyPr wrap="square" lIns="0" tIns="0" rIns="0" bIns="0" rtlCol="0"/>
            <a:lstStyle/>
            <a:p>
              <a:endParaRPr/>
            </a:p>
          </p:txBody>
        </p:sp>
        <p:sp>
          <p:nvSpPr>
            <p:cNvPr id="20" name="object 20"/>
            <p:cNvSpPr/>
            <p:nvPr/>
          </p:nvSpPr>
          <p:spPr>
            <a:xfrm>
              <a:off x="2598674" y="3628008"/>
              <a:ext cx="1920875" cy="675005"/>
            </a:xfrm>
            <a:custGeom>
              <a:avLst/>
              <a:gdLst/>
              <a:ahLst/>
              <a:cxnLst/>
              <a:rect l="l" t="t" r="r" b="b"/>
              <a:pathLst>
                <a:path w="1920875" h="675004">
                  <a:moveTo>
                    <a:pt x="110617" y="95504"/>
                  </a:moveTo>
                  <a:lnTo>
                    <a:pt x="108077" y="90932"/>
                  </a:lnTo>
                  <a:lnTo>
                    <a:pt x="66967" y="18796"/>
                  </a:lnTo>
                  <a:lnTo>
                    <a:pt x="56261" y="0"/>
                  </a:lnTo>
                  <a:lnTo>
                    <a:pt x="0" y="94234"/>
                  </a:lnTo>
                  <a:lnTo>
                    <a:pt x="1422" y="100330"/>
                  </a:lnTo>
                  <a:lnTo>
                    <a:pt x="1612" y="100330"/>
                  </a:lnTo>
                  <a:lnTo>
                    <a:pt x="5969" y="102870"/>
                  </a:lnTo>
                  <a:lnTo>
                    <a:pt x="10414" y="105537"/>
                  </a:lnTo>
                  <a:lnTo>
                    <a:pt x="16383" y="104013"/>
                  </a:lnTo>
                  <a:lnTo>
                    <a:pt x="46228" y="54051"/>
                  </a:lnTo>
                  <a:lnTo>
                    <a:pt x="39738" y="675005"/>
                  </a:lnTo>
                  <a:lnTo>
                    <a:pt x="58801" y="675005"/>
                  </a:lnTo>
                  <a:lnTo>
                    <a:pt x="65278" y="54419"/>
                  </a:lnTo>
                  <a:lnTo>
                    <a:pt x="65608" y="23876"/>
                  </a:lnTo>
                  <a:lnTo>
                    <a:pt x="65290" y="54051"/>
                  </a:lnTo>
                  <a:lnTo>
                    <a:pt x="65278" y="54419"/>
                  </a:lnTo>
                  <a:lnTo>
                    <a:pt x="91440" y="100330"/>
                  </a:lnTo>
                  <a:lnTo>
                    <a:pt x="94107" y="104902"/>
                  </a:lnTo>
                  <a:lnTo>
                    <a:pt x="99949" y="106426"/>
                  </a:lnTo>
                  <a:lnTo>
                    <a:pt x="104521" y="103886"/>
                  </a:lnTo>
                  <a:lnTo>
                    <a:pt x="109093" y="101219"/>
                  </a:lnTo>
                  <a:lnTo>
                    <a:pt x="110617" y="95504"/>
                  </a:lnTo>
                  <a:close/>
                </a:path>
                <a:path w="1920875" h="675004">
                  <a:moveTo>
                    <a:pt x="717423" y="95123"/>
                  </a:moveTo>
                  <a:lnTo>
                    <a:pt x="714743" y="90678"/>
                  </a:lnTo>
                  <a:lnTo>
                    <a:pt x="673544" y="18923"/>
                  </a:lnTo>
                  <a:lnTo>
                    <a:pt x="671969" y="16179"/>
                  </a:lnTo>
                  <a:lnTo>
                    <a:pt x="671969" y="37757"/>
                  </a:lnTo>
                  <a:lnTo>
                    <a:pt x="671880" y="54000"/>
                  </a:lnTo>
                  <a:lnTo>
                    <a:pt x="671753" y="53797"/>
                  </a:lnTo>
                  <a:lnTo>
                    <a:pt x="671969" y="37757"/>
                  </a:lnTo>
                  <a:lnTo>
                    <a:pt x="671969" y="16179"/>
                  </a:lnTo>
                  <a:lnTo>
                    <a:pt x="662686" y="0"/>
                  </a:lnTo>
                  <a:lnTo>
                    <a:pt x="609473" y="90043"/>
                  </a:lnTo>
                  <a:lnTo>
                    <a:pt x="606806" y="94615"/>
                  </a:lnTo>
                  <a:lnTo>
                    <a:pt x="608012" y="99695"/>
                  </a:lnTo>
                  <a:lnTo>
                    <a:pt x="608101" y="100076"/>
                  </a:lnTo>
                  <a:lnTo>
                    <a:pt x="608203" y="100457"/>
                  </a:lnTo>
                  <a:lnTo>
                    <a:pt x="617347" y="105791"/>
                  </a:lnTo>
                  <a:lnTo>
                    <a:pt x="623189" y="104267"/>
                  </a:lnTo>
                  <a:lnTo>
                    <a:pt x="625856" y="99695"/>
                  </a:lnTo>
                  <a:lnTo>
                    <a:pt x="652830" y="54000"/>
                  </a:lnTo>
                  <a:lnTo>
                    <a:pt x="649351" y="669036"/>
                  </a:lnTo>
                  <a:lnTo>
                    <a:pt x="668401" y="669036"/>
                  </a:lnTo>
                  <a:lnTo>
                    <a:pt x="671880" y="54216"/>
                  </a:lnTo>
                  <a:lnTo>
                    <a:pt x="698246" y="100076"/>
                  </a:lnTo>
                  <a:lnTo>
                    <a:pt x="700913" y="104648"/>
                  </a:lnTo>
                  <a:lnTo>
                    <a:pt x="706742" y="106299"/>
                  </a:lnTo>
                  <a:lnTo>
                    <a:pt x="715899" y="100965"/>
                  </a:lnTo>
                  <a:lnTo>
                    <a:pt x="717423" y="95123"/>
                  </a:lnTo>
                  <a:close/>
                </a:path>
                <a:path w="1920875" h="675004">
                  <a:moveTo>
                    <a:pt x="1316101" y="95885"/>
                  </a:moveTo>
                  <a:lnTo>
                    <a:pt x="1273111" y="18796"/>
                  </a:lnTo>
                  <a:lnTo>
                    <a:pt x="1262634" y="0"/>
                  </a:lnTo>
                  <a:lnTo>
                    <a:pt x="1208151" y="89281"/>
                  </a:lnTo>
                  <a:lnTo>
                    <a:pt x="1205484" y="93726"/>
                  </a:lnTo>
                  <a:lnTo>
                    <a:pt x="1206779" y="99187"/>
                  </a:lnTo>
                  <a:lnTo>
                    <a:pt x="1206881" y="99568"/>
                  </a:lnTo>
                  <a:lnTo>
                    <a:pt x="1215771" y="105156"/>
                  </a:lnTo>
                  <a:lnTo>
                    <a:pt x="1221740" y="103632"/>
                  </a:lnTo>
                  <a:lnTo>
                    <a:pt x="1224407" y="99187"/>
                  </a:lnTo>
                  <a:lnTo>
                    <a:pt x="1252029" y="53936"/>
                  </a:lnTo>
                  <a:lnTo>
                    <a:pt x="1239901" y="668909"/>
                  </a:lnTo>
                  <a:lnTo>
                    <a:pt x="1258951" y="669163"/>
                  </a:lnTo>
                  <a:lnTo>
                    <a:pt x="1271079" y="54394"/>
                  </a:lnTo>
                  <a:lnTo>
                    <a:pt x="1296924" y="100584"/>
                  </a:lnTo>
                  <a:lnTo>
                    <a:pt x="1299387" y="105156"/>
                  </a:lnTo>
                  <a:lnTo>
                    <a:pt x="1299464" y="105283"/>
                  </a:lnTo>
                  <a:lnTo>
                    <a:pt x="1305179" y="106807"/>
                  </a:lnTo>
                  <a:lnTo>
                    <a:pt x="1309878" y="104267"/>
                  </a:lnTo>
                  <a:lnTo>
                    <a:pt x="1314450" y="101727"/>
                  </a:lnTo>
                  <a:lnTo>
                    <a:pt x="1316101" y="95885"/>
                  </a:lnTo>
                  <a:close/>
                </a:path>
                <a:path w="1920875" h="675004">
                  <a:moveTo>
                    <a:pt x="1920494" y="95504"/>
                  </a:moveTo>
                  <a:lnTo>
                    <a:pt x="1917827" y="90932"/>
                  </a:lnTo>
                  <a:lnTo>
                    <a:pt x="1876818" y="18796"/>
                  </a:lnTo>
                  <a:lnTo>
                    <a:pt x="1866138" y="0"/>
                  </a:lnTo>
                  <a:lnTo>
                    <a:pt x="1812544" y="89789"/>
                  </a:lnTo>
                  <a:lnTo>
                    <a:pt x="1809750" y="94234"/>
                  </a:lnTo>
                  <a:lnTo>
                    <a:pt x="1811274" y="100076"/>
                  </a:lnTo>
                  <a:lnTo>
                    <a:pt x="1815846" y="102870"/>
                  </a:lnTo>
                  <a:lnTo>
                    <a:pt x="1820291" y="105537"/>
                  </a:lnTo>
                  <a:lnTo>
                    <a:pt x="1826133" y="104013"/>
                  </a:lnTo>
                  <a:lnTo>
                    <a:pt x="1856105" y="53987"/>
                  </a:lnTo>
                  <a:lnTo>
                    <a:pt x="1849488" y="666242"/>
                  </a:lnTo>
                  <a:lnTo>
                    <a:pt x="1868551" y="666242"/>
                  </a:lnTo>
                  <a:lnTo>
                    <a:pt x="1875142" y="54394"/>
                  </a:lnTo>
                  <a:lnTo>
                    <a:pt x="1875472" y="23876"/>
                  </a:lnTo>
                  <a:lnTo>
                    <a:pt x="1875155" y="53987"/>
                  </a:lnTo>
                  <a:lnTo>
                    <a:pt x="1875142" y="54394"/>
                  </a:lnTo>
                  <a:lnTo>
                    <a:pt x="1901317" y="100330"/>
                  </a:lnTo>
                  <a:lnTo>
                    <a:pt x="1903857" y="104902"/>
                  </a:lnTo>
                  <a:lnTo>
                    <a:pt x="1909699" y="106426"/>
                  </a:lnTo>
                  <a:lnTo>
                    <a:pt x="1914271" y="103886"/>
                  </a:lnTo>
                  <a:lnTo>
                    <a:pt x="1918843" y="101219"/>
                  </a:lnTo>
                  <a:lnTo>
                    <a:pt x="1920494" y="95504"/>
                  </a:lnTo>
                  <a:close/>
                </a:path>
              </a:pathLst>
            </a:custGeom>
            <a:solidFill>
              <a:srgbClr val="7E7E7E"/>
            </a:solidFill>
          </p:spPr>
          <p:txBody>
            <a:bodyPr wrap="square" lIns="0" tIns="0" rIns="0" bIns="0" rtlCol="0"/>
            <a:lstStyle/>
            <a:p>
              <a:endParaRPr/>
            </a:p>
          </p:txBody>
        </p:sp>
        <p:pic>
          <p:nvPicPr>
            <p:cNvPr id="21" name="object 21"/>
            <p:cNvPicPr/>
            <p:nvPr/>
          </p:nvPicPr>
          <p:blipFill>
            <a:blip r:embed="rId8" cstate="print"/>
            <a:stretch>
              <a:fillRect/>
            </a:stretch>
          </p:blipFill>
          <p:spPr>
            <a:xfrm>
              <a:off x="2590797" y="3513833"/>
              <a:ext cx="133355" cy="123830"/>
            </a:xfrm>
            <a:prstGeom prst="rect">
              <a:avLst/>
            </a:prstGeom>
          </p:spPr>
        </p:pic>
        <p:pic>
          <p:nvPicPr>
            <p:cNvPr id="22" name="object 22"/>
            <p:cNvPicPr/>
            <p:nvPr/>
          </p:nvPicPr>
          <p:blipFill>
            <a:blip r:embed="rId8" cstate="print"/>
            <a:stretch>
              <a:fillRect/>
            </a:stretch>
          </p:blipFill>
          <p:spPr>
            <a:xfrm>
              <a:off x="3190872" y="3513833"/>
              <a:ext cx="133355" cy="123830"/>
            </a:xfrm>
            <a:prstGeom prst="rect">
              <a:avLst/>
            </a:prstGeom>
          </p:spPr>
        </p:pic>
        <p:pic>
          <p:nvPicPr>
            <p:cNvPr id="23" name="object 23"/>
            <p:cNvPicPr/>
            <p:nvPr/>
          </p:nvPicPr>
          <p:blipFill>
            <a:blip r:embed="rId8" cstate="print"/>
            <a:stretch>
              <a:fillRect/>
            </a:stretch>
          </p:blipFill>
          <p:spPr>
            <a:xfrm>
              <a:off x="3800472" y="3513833"/>
              <a:ext cx="133355" cy="123830"/>
            </a:xfrm>
            <a:prstGeom prst="rect">
              <a:avLst/>
            </a:prstGeom>
          </p:spPr>
        </p:pic>
        <p:pic>
          <p:nvPicPr>
            <p:cNvPr id="24" name="object 24"/>
            <p:cNvPicPr/>
            <p:nvPr/>
          </p:nvPicPr>
          <p:blipFill>
            <a:blip r:embed="rId8" cstate="print"/>
            <a:stretch>
              <a:fillRect/>
            </a:stretch>
          </p:blipFill>
          <p:spPr>
            <a:xfrm>
              <a:off x="4400547" y="3513833"/>
              <a:ext cx="133355" cy="123830"/>
            </a:xfrm>
            <a:prstGeom prst="rect">
              <a:avLst/>
            </a:prstGeom>
          </p:spPr>
        </p:pic>
        <p:sp>
          <p:nvSpPr>
            <p:cNvPr id="25" name="object 25"/>
            <p:cNvSpPr/>
            <p:nvPr/>
          </p:nvSpPr>
          <p:spPr>
            <a:xfrm>
              <a:off x="2604135" y="2761487"/>
              <a:ext cx="3170555" cy="1538605"/>
            </a:xfrm>
            <a:custGeom>
              <a:avLst/>
              <a:gdLst/>
              <a:ahLst/>
              <a:cxnLst/>
              <a:rect l="l" t="t" r="r" b="b"/>
              <a:pathLst>
                <a:path w="3170554" h="1538604">
                  <a:moveTo>
                    <a:pt x="110617" y="104521"/>
                  </a:moveTo>
                  <a:lnTo>
                    <a:pt x="108077" y="99949"/>
                  </a:lnTo>
                  <a:lnTo>
                    <a:pt x="66598" y="28448"/>
                  </a:lnTo>
                  <a:lnTo>
                    <a:pt x="55626" y="9525"/>
                  </a:lnTo>
                  <a:lnTo>
                    <a:pt x="2667" y="99695"/>
                  </a:lnTo>
                  <a:lnTo>
                    <a:pt x="0" y="104140"/>
                  </a:lnTo>
                  <a:lnTo>
                    <a:pt x="1524" y="109982"/>
                  </a:lnTo>
                  <a:lnTo>
                    <a:pt x="5969" y="112649"/>
                  </a:lnTo>
                  <a:lnTo>
                    <a:pt x="10541" y="115316"/>
                  </a:lnTo>
                  <a:lnTo>
                    <a:pt x="16383" y="113792"/>
                  </a:lnTo>
                  <a:lnTo>
                    <a:pt x="19050" y="109347"/>
                  </a:lnTo>
                  <a:lnTo>
                    <a:pt x="45859" y="63715"/>
                  </a:lnTo>
                  <a:lnTo>
                    <a:pt x="45859" y="63588"/>
                  </a:lnTo>
                  <a:lnTo>
                    <a:pt x="55486" y="47345"/>
                  </a:lnTo>
                  <a:lnTo>
                    <a:pt x="45935" y="63588"/>
                  </a:lnTo>
                  <a:lnTo>
                    <a:pt x="45859" y="63715"/>
                  </a:lnTo>
                  <a:lnTo>
                    <a:pt x="43815" y="762381"/>
                  </a:lnTo>
                  <a:lnTo>
                    <a:pt x="62865" y="762381"/>
                  </a:lnTo>
                  <a:lnTo>
                    <a:pt x="64757" y="115697"/>
                  </a:lnTo>
                  <a:lnTo>
                    <a:pt x="64808" y="99695"/>
                  </a:lnTo>
                  <a:lnTo>
                    <a:pt x="64909" y="63588"/>
                  </a:lnTo>
                  <a:lnTo>
                    <a:pt x="64998" y="33274"/>
                  </a:lnTo>
                  <a:lnTo>
                    <a:pt x="65024" y="28448"/>
                  </a:lnTo>
                  <a:lnTo>
                    <a:pt x="64985" y="63715"/>
                  </a:lnTo>
                  <a:lnTo>
                    <a:pt x="94234" y="114046"/>
                  </a:lnTo>
                  <a:lnTo>
                    <a:pt x="99949" y="115697"/>
                  </a:lnTo>
                  <a:lnTo>
                    <a:pt x="109093" y="110363"/>
                  </a:lnTo>
                  <a:lnTo>
                    <a:pt x="110617" y="104521"/>
                  </a:lnTo>
                  <a:close/>
                </a:path>
                <a:path w="3170554" h="1538604">
                  <a:moveTo>
                    <a:pt x="710311" y="94996"/>
                  </a:moveTo>
                  <a:lnTo>
                    <a:pt x="666064" y="18923"/>
                  </a:lnTo>
                  <a:lnTo>
                    <a:pt x="655066" y="0"/>
                  </a:lnTo>
                  <a:lnTo>
                    <a:pt x="599567" y="94742"/>
                  </a:lnTo>
                  <a:lnTo>
                    <a:pt x="601091" y="100584"/>
                  </a:lnTo>
                  <a:lnTo>
                    <a:pt x="605866" y="103378"/>
                  </a:lnTo>
                  <a:lnTo>
                    <a:pt x="610108" y="105918"/>
                  </a:lnTo>
                  <a:lnTo>
                    <a:pt x="615454" y="104521"/>
                  </a:lnTo>
                  <a:lnTo>
                    <a:pt x="615873" y="104521"/>
                  </a:lnTo>
                  <a:lnTo>
                    <a:pt x="618617" y="99822"/>
                  </a:lnTo>
                  <a:lnTo>
                    <a:pt x="645452" y="54140"/>
                  </a:lnTo>
                  <a:lnTo>
                    <a:pt x="643890" y="762127"/>
                  </a:lnTo>
                  <a:lnTo>
                    <a:pt x="662940" y="762127"/>
                  </a:lnTo>
                  <a:lnTo>
                    <a:pt x="664387" y="106045"/>
                  </a:lnTo>
                  <a:lnTo>
                    <a:pt x="664502" y="54140"/>
                  </a:lnTo>
                  <a:lnTo>
                    <a:pt x="655053" y="37820"/>
                  </a:lnTo>
                  <a:lnTo>
                    <a:pt x="664527" y="54140"/>
                  </a:lnTo>
                  <a:lnTo>
                    <a:pt x="693801" y="104521"/>
                  </a:lnTo>
                  <a:lnTo>
                    <a:pt x="699643" y="106045"/>
                  </a:lnTo>
                  <a:lnTo>
                    <a:pt x="704088" y="103378"/>
                  </a:lnTo>
                  <a:lnTo>
                    <a:pt x="708660" y="100838"/>
                  </a:lnTo>
                  <a:lnTo>
                    <a:pt x="710311" y="94996"/>
                  </a:lnTo>
                  <a:close/>
                </a:path>
                <a:path w="3170554" h="1538604">
                  <a:moveTo>
                    <a:pt x="1319403" y="94869"/>
                  </a:moveTo>
                  <a:lnTo>
                    <a:pt x="1316736" y="90424"/>
                  </a:lnTo>
                  <a:lnTo>
                    <a:pt x="1275156" y="18923"/>
                  </a:lnTo>
                  <a:lnTo>
                    <a:pt x="1264158" y="0"/>
                  </a:lnTo>
                  <a:lnTo>
                    <a:pt x="1208659" y="94742"/>
                  </a:lnTo>
                  <a:lnTo>
                    <a:pt x="1210208" y="100711"/>
                  </a:lnTo>
                  <a:lnTo>
                    <a:pt x="1210398" y="100711"/>
                  </a:lnTo>
                  <a:lnTo>
                    <a:pt x="1219327" y="105918"/>
                  </a:lnTo>
                  <a:lnTo>
                    <a:pt x="1224673" y="104521"/>
                  </a:lnTo>
                  <a:lnTo>
                    <a:pt x="1225092" y="104521"/>
                  </a:lnTo>
                  <a:lnTo>
                    <a:pt x="1254556" y="54229"/>
                  </a:lnTo>
                  <a:lnTo>
                    <a:pt x="1254633" y="18923"/>
                  </a:lnTo>
                  <a:lnTo>
                    <a:pt x="1254569" y="54229"/>
                  </a:lnTo>
                  <a:lnTo>
                    <a:pt x="1253490" y="762127"/>
                  </a:lnTo>
                  <a:lnTo>
                    <a:pt x="1272540" y="762127"/>
                  </a:lnTo>
                  <a:lnTo>
                    <a:pt x="1273543" y="106045"/>
                  </a:lnTo>
                  <a:lnTo>
                    <a:pt x="1273619" y="54229"/>
                  </a:lnTo>
                  <a:lnTo>
                    <a:pt x="1302893" y="104521"/>
                  </a:lnTo>
                  <a:lnTo>
                    <a:pt x="1308735" y="106045"/>
                  </a:lnTo>
                  <a:lnTo>
                    <a:pt x="1317879" y="100711"/>
                  </a:lnTo>
                  <a:lnTo>
                    <a:pt x="1319403" y="94869"/>
                  </a:lnTo>
                  <a:close/>
                </a:path>
                <a:path w="3170554" h="1538604">
                  <a:moveTo>
                    <a:pt x="1918970" y="94869"/>
                  </a:moveTo>
                  <a:lnTo>
                    <a:pt x="1874735" y="18923"/>
                  </a:lnTo>
                  <a:lnTo>
                    <a:pt x="1863725" y="0"/>
                  </a:lnTo>
                  <a:lnTo>
                    <a:pt x="1810893" y="90297"/>
                  </a:lnTo>
                  <a:lnTo>
                    <a:pt x="1808226" y="94742"/>
                  </a:lnTo>
                  <a:lnTo>
                    <a:pt x="1809775" y="100711"/>
                  </a:lnTo>
                  <a:lnTo>
                    <a:pt x="1809965" y="100711"/>
                  </a:lnTo>
                  <a:lnTo>
                    <a:pt x="1818894" y="105918"/>
                  </a:lnTo>
                  <a:lnTo>
                    <a:pt x="1824240" y="104521"/>
                  </a:lnTo>
                  <a:lnTo>
                    <a:pt x="1824659" y="104521"/>
                  </a:lnTo>
                  <a:lnTo>
                    <a:pt x="1854022" y="54267"/>
                  </a:lnTo>
                  <a:lnTo>
                    <a:pt x="1854073" y="18923"/>
                  </a:lnTo>
                  <a:lnTo>
                    <a:pt x="1854047" y="54267"/>
                  </a:lnTo>
                  <a:lnTo>
                    <a:pt x="1853565" y="762127"/>
                  </a:lnTo>
                  <a:lnTo>
                    <a:pt x="1872615" y="762127"/>
                  </a:lnTo>
                  <a:lnTo>
                    <a:pt x="1873173" y="106045"/>
                  </a:lnTo>
                  <a:lnTo>
                    <a:pt x="1873211" y="54267"/>
                  </a:lnTo>
                  <a:lnTo>
                    <a:pt x="1902460" y="104521"/>
                  </a:lnTo>
                  <a:lnTo>
                    <a:pt x="1908302" y="106045"/>
                  </a:lnTo>
                  <a:lnTo>
                    <a:pt x="1917446" y="100711"/>
                  </a:lnTo>
                  <a:lnTo>
                    <a:pt x="1918970" y="94869"/>
                  </a:lnTo>
                  <a:close/>
                </a:path>
                <a:path w="3170554" h="1538604">
                  <a:moveTo>
                    <a:pt x="2034286" y="813320"/>
                  </a:moveTo>
                  <a:lnTo>
                    <a:pt x="2031619" y="810641"/>
                  </a:lnTo>
                  <a:lnTo>
                    <a:pt x="2030095" y="809117"/>
                  </a:lnTo>
                  <a:lnTo>
                    <a:pt x="1920240" y="809383"/>
                  </a:lnTo>
                  <a:lnTo>
                    <a:pt x="1971929" y="900303"/>
                  </a:lnTo>
                  <a:lnTo>
                    <a:pt x="1974596" y="904875"/>
                  </a:lnTo>
                  <a:lnTo>
                    <a:pt x="1980438" y="906399"/>
                  </a:lnTo>
                  <a:lnTo>
                    <a:pt x="1985010" y="903859"/>
                  </a:lnTo>
                  <a:lnTo>
                    <a:pt x="1962315" y="844829"/>
                  </a:lnTo>
                  <a:lnTo>
                    <a:pt x="1936623" y="828433"/>
                  </a:lnTo>
                  <a:lnTo>
                    <a:pt x="1952929" y="828395"/>
                  </a:lnTo>
                  <a:lnTo>
                    <a:pt x="1944878" y="814197"/>
                  </a:lnTo>
                  <a:lnTo>
                    <a:pt x="1952955" y="828395"/>
                  </a:lnTo>
                  <a:lnTo>
                    <a:pt x="1971840" y="828344"/>
                  </a:lnTo>
                  <a:lnTo>
                    <a:pt x="1972017" y="828433"/>
                  </a:lnTo>
                  <a:lnTo>
                    <a:pt x="1971865" y="828344"/>
                  </a:lnTo>
                  <a:lnTo>
                    <a:pt x="2030095" y="828167"/>
                  </a:lnTo>
                  <a:lnTo>
                    <a:pt x="2034286" y="823849"/>
                  </a:lnTo>
                  <a:lnTo>
                    <a:pt x="2034286" y="813320"/>
                  </a:lnTo>
                  <a:close/>
                </a:path>
                <a:path w="3170554" h="1538604">
                  <a:moveTo>
                    <a:pt x="3170174" y="1519809"/>
                  </a:moveTo>
                  <a:lnTo>
                    <a:pt x="3157512" y="1514881"/>
                  </a:lnTo>
                  <a:lnTo>
                    <a:pt x="1972017" y="828433"/>
                  </a:lnTo>
                  <a:lnTo>
                    <a:pt x="1952980" y="828433"/>
                  </a:lnTo>
                  <a:lnTo>
                    <a:pt x="1962315" y="844829"/>
                  </a:lnTo>
                  <a:lnTo>
                    <a:pt x="3041319" y="1469631"/>
                  </a:lnTo>
                  <a:lnTo>
                    <a:pt x="1374000" y="820229"/>
                  </a:lnTo>
                  <a:lnTo>
                    <a:pt x="1426337" y="811911"/>
                  </a:lnTo>
                  <a:lnTo>
                    <a:pt x="1431544" y="811149"/>
                  </a:lnTo>
                  <a:lnTo>
                    <a:pt x="1434185" y="807466"/>
                  </a:lnTo>
                  <a:lnTo>
                    <a:pt x="1435100" y="806208"/>
                  </a:lnTo>
                  <a:lnTo>
                    <a:pt x="1434338" y="801116"/>
                  </a:lnTo>
                  <a:lnTo>
                    <a:pt x="1433449" y="795909"/>
                  </a:lnTo>
                  <a:lnTo>
                    <a:pt x="1428623" y="792353"/>
                  </a:lnTo>
                  <a:lnTo>
                    <a:pt x="1423416" y="793115"/>
                  </a:lnTo>
                  <a:lnTo>
                    <a:pt x="1320165" y="809498"/>
                  </a:lnTo>
                  <a:lnTo>
                    <a:pt x="1385189" y="891286"/>
                  </a:lnTo>
                  <a:lnTo>
                    <a:pt x="1388491" y="895477"/>
                  </a:lnTo>
                  <a:lnTo>
                    <a:pt x="1394460" y="896112"/>
                  </a:lnTo>
                  <a:lnTo>
                    <a:pt x="1398524" y="892810"/>
                  </a:lnTo>
                  <a:lnTo>
                    <a:pt x="1402715" y="889508"/>
                  </a:lnTo>
                  <a:lnTo>
                    <a:pt x="1403350" y="883539"/>
                  </a:lnTo>
                  <a:lnTo>
                    <a:pt x="1400048" y="879475"/>
                  </a:lnTo>
                  <a:lnTo>
                    <a:pt x="1367002" y="837882"/>
                  </a:lnTo>
                  <a:lnTo>
                    <a:pt x="3012503" y="1478864"/>
                  </a:lnTo>
                  <a:lnTo>
                    <a:pt x="746175" y="852792"/>
                  </a:lnTo>
                  <a:lnTo>
                    <a:pt x="781608" y="843419"/>
                  </a:lnTo>
                  <a:lnTo>
                    <a:pt x="797433" y="839216"/>
                  </a:lnTo>
                  <a:lnTo>
                    <a:pt x="802513" y="837958"/>
                  </a:lnTo>
                  <a:lnTo>
                    <a:pt x="805561" y="832612"/>
                  </a:lnTo>
                  <a:lnTo>
                    <a:pt x="804164" y="827544"/>
                  </a:lnTo>
                  <a:lnTo>
                    <a:pt x="802894" y="822452"/>
                  </a:lnTo>
                  <a:lnTo>
                    <a:pt x="797687" y="819404"/>
                  </a:lnTo>
                  <a:lnTo>
                    <a:pt x="691515" y="847598"/>
                  </a:lnTo>
                  <a:lnTo>
                    <a:pt x="764540" y="922401"/>
                  </a:lnTo>
                  <a:lnTo>
                    <a:pt x="768350" y="926211"/>
                  </a:lnTo>
                  <a:lnTo>
                    <a:pt x="774192" y="926211"/>
                  </a:lnTo>
                  <a:lnTo>
                    <a:pt x="778002" y="922528"/>
                  </a:lnTo>
                  <a:lnTo>
                    <a:pt x="781685" y="918845"/>
                  </a:lnTo>
                  <a:lnTo>
                    <a:pt x="781812" y="912876"/>
                  </a:lnTo>
                  <a:lnTo>
                    <a:pt x="741032" y="871067"/>
                  </a:lnTo>
                  <a:lnTo>
                    <a:pt x="2780804" y="1434553"/>
                  </a:lnTo>
                  <a:lnTo>
                    <a:pt x="146469" y="849947"/>
                  </a:lnTo>
                  <a:lnTo>
                    <a:pt x="170548" y="842264"/>
                  </a:lnTo>
                  <a:lnTo>
                    <a:pt x="196850" y="833894"/>
                  </a:lnTo>
                  <a:lnTo>
                    <a:pt x="201803" y="832243"/>
                  </a:lnTo>
                  <a:lnTo>
                    <a:pt x="204597" y="826897"/>
                  </a:lnTo>
                  <a:lnTo>
                    <a:pt x="202946" y="821817"/>
                  </a:lnTo>
                  <a:lnTo>
                    <a:pt x="201422" y="816864"/>
                  </a:lnTo>
                  <a:lnTo>
                    <a:pt x="195961" y="814082"/>
                  </a:lnTo>
                  <a:lnTo>
                    <a:pt x="191008" y="815733"/>
                  </a:lnTo>
                  <a:lnTo>
                    <a:pt x="91440" y="847598"/>
                  </a:lnTo>
                  <a:lnTo>
                    <a:pt x="168148" y="918591"/>
                  </a:lnTo>
                  <a:lnTo>
                    <a:pt x="172085" y="922147"/>
                  </a:lnTo>
                  <a:lnTo>
                    <a:pt x="178054" y="921893"/>
                  </a:lnTo>
                  <a:lnTo>
                    <a:pt x="181610" y="917956"/>
                  </a:lnTo>
                  <a:lnTo>
                    <a:pt x="185166" y="914146"/>
                  </a:lnTo>
                  <a:lnTo>
                    <a:pt x="184912" y="908177"/>
                  </a:lnTo>
                  <a:lnTo>
                    <a:pt x="181102" y="904494"/>
                  </a:lnTo>
                  <a:lnTo>
                    <a:pt x="142227" y="868603"/>
                  </a:lnTo>
                  <a:lnTo>
                    <a:pt x="3138703" y="1533423"/>
                  </a:lnTo>
                  <a:lnTo>
                    <a:pt x="3156585" y="1538351"/>
                  </a:lnTo>
                  <a:lnTo>
                    <a:pt x="3156826" y="1537436"/>
                  </a:lnTo>
                  <a:lnTo>
                    <a:pt x="3161538" y="1538478"/>
                  </a:lnTo>
                  <a:lnTo>
                    <a:pt x="3161855" y="1537030"/>
                  </a:lnTo>
                  <a:lnTo>
                    <a:pt x="3163316" y="1537589"/>
                  </a:lnTo>
                  <a:lnTo>
                    <a:pt x="3170174" y="1519809"/>
                  </a:lnTo>
                  <a:close/>
                </a:path>
              </a:pathLst>
            </a:custGeom>
            <a:solidFill>
              <a:srgbClr val="7E7E7E"/>
            </a:solidFill>
          </p:spPr>
          <p:txBody>
            <a:bodyPr wrap="square" lIns="0" tIns="0" rIns="0" bIns="0" rtlCol="0"/>
            <a:lstStyle/>
            <a:p>
              <a:endParaRPr/>
            </a:p>
          </p:txBody>
        </p:sp>
        <p:pic>
          <p:nvPicPr>
            <p:cNvPr id="26" name="object 26"/>
            <p:cNvPicPr/>
            <p:nvPr/>
          </p:nvPicPr>
          <p:blipFill>
            <a:blip r:embed="rId9" cstate="print"/>
            <a:stretch>
              <a:fillRect/>
            </a:stretch>
          </p:blipFill>
          <p:spPr>
            <a:xfrm>
              <a:off x="2653919" y="1095118"/>
              <a:ext cx="1827530" cy="1625602"/>
            </a:xfrm>
            <a:prstGeom prst="rect">
              <a:avLst/>
            </a:prstGeom>
          </p:spPr>
        </p:pic>
      </p:grpSp>
      <p:sp>
        <p:nvSpPr>
          <p:cNvPr id="27" name="object 27"/>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28" name="object 28"/>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29" name="object 29"/>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30" name="object 30"/>
          <p:cNvSpPr txBox="1"/>
          <p:nvPr/>
        </p:nvSpPr>
        <p:spPr>
          <a:xfrm>
            <a:off x="5393054" y="5722937"/>
            <a:ext cx="723900" cy="266065"/>
          </a:xfrm>
          <a:prstGeom prst="rect">
            <a:avLst/>
          </a:prstGeom>
        </p:spPr>
        <p:txBody>
          <a:bodyPr vert="horz" wrap="square" lIns="0" tIns="15875" rIns="0" bIns="0" rtlCol="0">
            <a:spAutoFit/>
          </a:bodyPr>
          <a:lstStyle/>
          <a:p>
            <a:pPr marL="12700">
              <a:lnSpc>
                <a:spcPct val="100000"/>
              </a:lnSpc>
              <a:spcBef>
                <a:spcPts val="125"/>
              </a:spcBef>
            </a:pPr>
            <a:r>
              <a:rPr sz="1550" i="1" spc="-10" dirty="0">
                <a:latin typeface="Calibri"/>
                <a:cs typeface="Calibri"/>
              </a:rPr>
              <a:t>&lt;START&gt;</a:t>
            </a:r>
            <a:endParaRPr sz="1550">
              <a:latin typeface="Calibri"/>
              <a:cs typeface="Calibri"/>
            </a:endParaRPr>
          </a:p>
        </p:txBody>
      </p:sp>
      <p:sp>
        <p:nvSpPr>
          <p:cNvPr id="31" name="object 31"/>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32" name="object 32"/>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33" name="object 33"/>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34" name="object 34"/>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35" name="object 35"/>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36" name="object 36"/>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37" name="object 37"/>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38" name="object 38"/>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39" name="object 39"/>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40" name="object 40"/>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sp>
        <p:nvSpPr>
          <p:cNvPr id="41" name="object 41"/>
          <p:cNvSpPr txBox="1"/>
          <p:nvPr/>
        </p:nvSpPr>
        <p:spPr>
          <a:xfrm>
            <a:off x="6710426" y="1623555"/>
            <a:ext cx="3209925" cy="847027"/>
          </a:xfrm>
          <a:prstGeom prst="rect">
            <a:avLst/>
          </a:prstGeom>
          <a:ln w="28582">
            <a:solidFill>
              <a:srgbClr val="5D4A3B"/>
            </a:solidFill>
          </a:ln>
        </p:spPr>
        <p:txBody>
          <a:bodyPr vert="horz" wrap="square" lIns="0" tIns="18415" rIns="0" bIns="0" rtlCol="0">
            <a:spAutoFit/>
          </a:bodyPr>
          <a:lstStyle/>
          <a:p>
            <a:pPr marL="93980" marR="127635">
              <a:lnSpc>
                <a:spcPct val="100800"/>
              </a:lnSpc>
              <a:spcBef>
                <a:spcPts val="145"/>
              </a:spcBef>
            </a:pPr>
            <a:r>
              <a:rPr sz="1800" spc="-10" dirty="0">
                <a:solidFill>
                  <a:srgbClr val="7E7E7E"/>
                </a:solidFill>
                <a:latin typeface="Calibri"/>
                <a:cs typeface="Calibri"/>
              </a:rPr>
              <a:t>Concatenate</a:t>
            </a:r>
            <a:r>
              <a:rPr sz="1800" spc="-60" dirty="0">
                <a:solidFill>
                  <a:srgbClr val="7E7E7E"/>
                </a:solidFill>
                <a:latin typeface="Calibri"/>
                <a:cs typeface="Calibri"/>
              </a:rPr>
              <a:t> </a:t>
            </a:r>
            <a:r>
              <a:rPr sz="1800" spc="-10" dirty="0">
                <a:solidFill>
                  <a:srgbClr val="4285F4"/>
                </a:solidFill>
                <a:latin typeface="Calibri"/>
                <a:cs typeface="Calibri"/>
              </a:rPr>
              <a:t>attention</a:t>
            </a:r>
            <a:r>
              <a:rPr sz="1800" spc="-55" dirty="0">
                <a:solidFill>
                  <a:srgbClr val="4285F4"/>
                </a:solidFill>
                <a:latin typeface="Calibri"/>
                <a:cs typeface="Calibri"/>
              </a:rPr>
              <a:t> </a:t>
            </a:r>
            <a:r>
              <a:rPr sz="1800" spc="-10" dirty="0">
                <a:solidFill>
                  <a:srgbClr val="4285F4"/>
                </a:solidFill>
                <a:latin typeface="Calibri"/>
                <a:cs typeface="Calibri"/>
              </a:rPr>
              <a:t>output </a:t>
            </a:r>
            <a:r>
              <a:rPr sz="1800" dirty="0">
                <a:solidFill>
                  <a:srgbClr val="7E7E7E"/>
                </a:solidFill>
                <a:latin typeface="Calibri"/>
                <a:cs typeface="Calibri"/>
              </a:rPr>
              <a:t>with</a:t>
            </a:r>
            <a:r>
              <a:rPr sz="1800" spc="-80" dirty="0">
                <a:solidFill>
                  <a:srgbClr val="7E7E7E"/>
                </a:solidFill>
                <a:latin typeface="Calibri"/>
                <a:cs typeface="Calibri"/>
              </a:rPr>
              <a:t> </a:t>
            </a:r>
            <a:r>
              <a:rPr sz="1800" dirty="0">
                <a:solidFill>
                  <a:srgbClr val="00AF50"/>
                </a:solidFill>
                <a:latin typeface="Calibri"/>
                <a:cs typeface="Calibri"/>
              </a:rPr>
              <a:t>decoder</a:t>
            </a:r>
            <a:r>
              <a:rPr sz="1800" spc="-45" dirty="0">
                <a:solidFill>
                  <a:srgbClr val="00AF50"/>
                </a:solidFill>
                <a:latin typeface="Calibri"/>
                <a:cs typeface="Calibri"/>
              </a:rPr>
              <a:t> </a:t>
            </a:r>
            <a:r>
              <a:rPr sz="1800" dirty="0">
                <a:solidFill>
                  <a:srgbClr val="00AF50"/>
                </a:solidFill>
                <a:latin typeface="Calibri"/>
                <a:cs typeface="Calibri"/>
              </a:rPr>
              <a:t>hidden</a:t>
            </a:r>
            <a:r>
              <a:rPr sz="1800" spc="-5" dirty="0">
                <a:solidFill>
                  <a:srgbClr val="00AF50"/>
                </a:solidFill>
                <a:latin typeface="Calibri"/>
                <a:cs typeface="Calibri"/>
              </a:rPr>
              <a:t> </a:t>
            </a:r>
            <a:r>
              <a:rPr sz="1800" dirty="0">
                <a:solidFill>
                  <a:srgbClr val="00AF50"/>
                </a:solidFill>
                <a:latin typeface="Calibri"/>
                <a:cs typeface="Calibri"/>
              </a:rPr>
              <a:t>state</a:t>
            </a:r>
            <a:r>
              <a:rPr sz="1800" dirty="0">
                <a:solidFill>
                  <a:srgbClr val="7E7E7E"/>
                </a:solidFill>
                <a:latin typeface="Calibri"/>
                <a:cs typeface="Calibri"/>
              </a:rPr>
              <a:t>,</a:t>
            </a:r>
            <a:r>
              <a:rPr sz="1800" spc="-25" dirty="0">
                <a:solidFill>
                  <a:srgbClr val="7E7E7E"/>
                </a:solidFill>
                <a:latin typeface="Calibri"/>
                <a:cs typeface="Calibri"/>
              </a:rPr>
              <a:t> </a:t>
            </a:r>
            <a:r>
              <a:rPr sz="1800" spc="-20" dirty="0">
                <a:solidFill>
                  <a:srgbClr val="7E7E7E"/>
                </a:solidFill>
                <a:latin typeface="Calibri"/>
                <a:cs typeface="Calibri"/>
              </a:rPr>
              <a:t>then </a:t>
            </a:r>
            <a:r>
              <a:rPr sz="1800" dirty="0">
                <a:solidFill>
                  <a:srgbClr val="7E7E7E"/>
                </a:solidFill>
                <a:latin typeface="Calibri"/>
                <a:cs typeface="Calibri"/>
              </a:rPr>
              <a:t>use</a:t>
            </a:r>
            <a:r>
              <a:rPr sz="1800" spc="-15" dirty="0">
                <a:solidFill>
                  <a:srgbClr val="7E7E7E"/>
                </a:solidFill>
                <a:latin typeface="Calibri"/>
                <a:cs typeface="Calibri"/>
              </a:rPr>
              <a:t> </a:t>
            </a:r>
            <a:r>
              <a:rPr sz="1800" dirty="0">
                <a:solidFill>
                  <a:srgbClr val="7E7E7E"/>
                </a:solidFill>
                <a:latin typeface="Calibri"/>
                <a:cs typeface="Calibri"/>
              </a:rPr>
              <a:t>to</a:t>
            </a:r>
            <a:r>
              <a:rPr sz="1800" spc="-40" dirty="0">
                <a:solidFill>
                  <a:srgbClr val="7E7E7E"/>
                </a:solidFill>
                <a:latin typeface="Calibri"/>
                <a:cs typeface="Calibri"/>
              </a:rPr>
              <a:t> </a:t>
            </a:r>
            <a:r>
              <a:rPr sz="1800" dirty="0">
                <a:solidFill>
                  <a:srgbClr val="7E7E7E"/>
                </a:solidFill>
                <a:latin typeface="Calibri"/>
                <a:cs typeface="Calibri"/>
              </a:rPr>
              <a:t>compute</a:t>
            </a:r>
            <a:r>
              <a:rPr sz="1800" spc="-10" dirty="0">
                <a:solidFill>
                  <a:srgbClr val="7E7E7E"/>
                </a:solidFill>
                <a:latin typeface="Calibri"/>
                <a:cs typeface="Calibri"/>
              </a:rPr>
              <a:t> </a:t>
            </a:r>
            <a:r>
              <a:rPr sz="1800" spc="-505" dirty="0">
                <a:latin typeface="Cambria Math"/>
                <a:cs typeface="Cambria Math"/>
              </a:rPr>
              <a:t>𝑦</a:t>
            </a:r>
            <a:r>
              <a:rPr lang="si-LK" sz="1800" spc="-505" dirty="0">
                <a:latin typeface="Cambria Math"/>
                <a:cs typeface="Cambria Math"/>
              </a:rPr>
              <a:t>ො</a:t>
            </a:r>
            <a:r>
              <a:rPr lang="en-US" altLang="ja-JP" sz="2025" spc="-757" baseline="-14403" dirty="0">
                <a:latin typeface="Cambria Math"/>
                <a:cs typeface="Cambria Math"/>
              </a:rPr>
              <a:t>1</a:t>
            </a:r>
            <a:r>
              <a:rPr lang="ja-JP" altLang="en-US" sz="2025" spc="67" baseline="-14403" dirty="0">
                <a:latin typeface="Cambria Math"/>
                <a:cs typeface="Cambria Math"/>
              </a:rPr>
              <a:t> </a:t>
            </a:r>
            <a:r>
              <a:rPr sz="1800" dirty="0">
                <a:solidFill>
                  <a:srgbClr val="7E7E7E"/>
                </a:solidFill>
                <a:latin typeface="Calibri"/>
                <a:cs typeface="Calibri"/>
              </a:rPr>
              <a:t>as</a:t>
            </a:r>
            <a:r>
              <a:rPr sz="1800" spc="-90" dirty="0">
                <a:solidFill>
                  <a:srgbClr val="7E7E7E"/>
                </a:solidFill>
                <a:latin typeface="Calibri"/>
                <a:cs typeface="Calibri"/>
              </a:rPr>
              <a:t> </a:t>
            </a:r>
            <a:r>
              <a:rPr sz="1800" spc="-10" dirty="0">
                <a:solidFill>
                  <a:srgbClr val="7E7E7E"/>
                </a:solidFill>
                <a:latin typeface="Calibri"/>
                <a:cs typeface="Calibri"/>
              </a:rPr>
              <a:t>before</a:t>
            </a:r>
            <a:endParaRPr sz="1800" dirty="0">
              <a:latin typeface="Calibri"/>
              <a:cs typeface="Calibri"/>
            </a:endParaRPr>
          </a:p>
        </p:txBody>
      </p:sp>
      <p:sp>
        <p:nvSpPr>
          <p:cNvPr id="42" name="object 42"/>
          <p:cNvSpPr/>
          <p:nvPr/>
        </p:nvSpPr>
        <p:spPr>
          <a:xfrm>
            <a:off x="6015101" y="2037842"/>
            <a:ext cx="700405" cy="85725"/>
          </a:xfrm>
          <a:custGeom>
            <a:avLst/>
            <a:gdLst/>
            <a:ahLst/>
            <a:cxnLst/>
            <a:rect l="l" t="t" r="r" b="b"/>
            <a:pathLst>
              <a:path w="700404" h="85725">
                <a:moveTo>
                  <a:pt x="85725" y="0"/>
                </a:moveTo>
                <a:lnTo>
                  <a:pt x="0" y="42799"/>
                </a:lnTo>
                <a:lnTo>
                  <a:pt x="85725" y="85725"/>
                </a:lnTo>
                <a:lnTo>
                  <a:pt x="85725" y="57150"/>
                </a:lnTo>
                <a:lnTo>
                  <a:pt x="71374" y="57150"/>
                </a:lnTo>
                <a:lnTo>
                  <a:pt x="71374" y="28575"/>
                </a:lnTo>
                <a:lnTo>
                  <a:pt x="85725" y="28575"/>
                </a:lnTo>
                <a:lnTo>
                  <a:pt x="85725" y="0"/>
                </a:lnTo>
                <a:close/>
              </a:path>
              <a:path w="700404" h="85725">
                <a:moveTo>
                  <a:pt x="85725" y="28575"/>
                </a:moveTo>
                <a:lnTo>
                  <a:pt x="71374" y="28575"/>
                </a:lnTo>
                <a:lnTo>
                  <a:pt x="71374" y="57150"/>
                </a:lnTo>
                <a:lnTo>
                  <a:pt x="85725" y="57150"/>
                </a:lnTo>
                <a:lnTo>
                  <a:pt x="85725" y="28575"/>
                </a:lnTo>
                <a:close/>
              </a:path>
              <a:path w="700404" h="85725">
                <a:moveTo>
                  <a:pt x="700024" y="28575"/>
                </a:moveTo>
                <a:lnTo>
                  <a:pt x="85725" y="28575"/>
                </a:lnTo>
                <a:lnTo>
                  <a:pt x="85725" y="57150"/>
                </a:lnTo>
                <a:lnTo>
                  <a:pt x="700024" y="57150"/>
                </a:lnTo>
                <a:lnTo>
                  <a:pt x="700024" y="28575"/>
                </a:lnTo>
                <a:close/>
              </a:path>
            </a:pathLst>
          </a:custGeom>
          <a:solidFill>
            <a:srgbClr val="5D4A3B"/>
          </a:solidFill>
        </p:spPr>
        <p:txBody>
          <a:bodyPr wrap="square" lIns="0" tIns="0" rIns="0" bIns="0" rtlCol="0"/>
          <a:lstStyle/>
          <a:p>
            <a:endParaRPr/>
          </a:p>
        </p:txBody>
      </p:sp>
      <p:sp>
        <p:nvSpPr>
          <p:cNvPr id="43" name="object 43"/>
          <p:cNvSpPr/>
          <p:nvPr/>
        </p:nvSpPr>
        <p:spPr>
          <a:xfrm>
            <a:off x="3818128" y="1780793"/>
            <a:ext cx="2009775" cy="2515870"/>
          </a:xfrm>
          <a:custGeom>
            <a:avLst/>
            <a:gdLst/>
            <a:ahLst/>
            <a:cxnLst/>
            <a:rect l="l" t="t" r="r" b="b"/>
            <a:pathLst>
              <a:path w="2009775" h="2515870">
                <a:moveTo>
                  <a:pt x="1714500" y="263906"/>
                </a:moveTo>
                <a:lnTo>
                  <a:pt x="1632839" y="198501"/>
                </a:lnTo>
                <a:lnTo>
                  <a:pt x="1628775" y="195199"/>
                </a:lnTo>
                <a:lnTo>
                  <a:pt x="1622679" y="195834"/>
                </a:lnTo>
                <a:lnTo>
                  <a:pt x="1619504" y="200025"/>
                </a:lnTo>
                <a:lnTo>
                  <a:pt x="1616202" y="204089"/>
                </a:lnTo>
                <a:lnTo>
                  <a:pt x="1616837" y="210058"/>
                </a:lnTo>
                <a:lnTo>
                  <a:pt x="1620901" y="213360"/>
                </a:lnTo>
                <a:lnTo>
                  <a:pt x="1662341" y="246557"/>
                </a:lnTo>
                <a:lnTo>
                  <a:pt x="2794" y="0"/>
                </a:lnTo>
                <a:lnTo>
                  <a:pt x="0" y="18923"/>
                </a:lnTo>
                <a:lnTo>
                  <a:pt x="1659382" y="265328"/>
                </a:lnTo>
                <a:lnTo>
                  <a:pt x="1610233" y="284988"/>
                </a:lnTo>
                <a:lnTo>
                  <a:pt x="1605407" y="287020"/>
                </a:lnTo>
                <a:lnTo>
                  <a:pt x="1602994" y="292481"/>
                </a:lnTo>
                <a:lnTo>
                  <a:pt x="1605026" y="297434"/>
                </a:lnTo>
                <a:lnTo>
                  <a:pt x="1606931" y="302260"/>
                </a:lnTo>
                <a:lnTo>
                  <a:pt x="1612519" y="304673"/>
                </a:lnTo>
                <a:lnTo>
                  <a:pt x="1617345" y="302641"/>
                </a:lnTo>
                <a:lnTo>
                  <a:pt x="1697926" y="270510"/>
                </a:lnTo>
                <a:lnTo>
                  <a:pt x="1714500" y="263906"/>
                </a:lnTo>
                <a:close/>
              </a:path>
              <a:path w="2009775" h="2515870">
                <a:moveTo>
                  <a:pt x="2009394" y="608965"/>
                </a:moveTo>
                <a:lnTo>
                  <a:pt x="1965058" y="533019"/>
                </a:lnTo>
                <a:lnTo>
                  <a:pt x="1954022" y="514096"/>
                </a:lnTo>
                <a:lnTo>
                  <a:pt x="1898650" y="608965"/>
                </a:lnTo>
                <a:lnTo>
                  <a:pt x="1900174" y="614807"/>
                </a:lnTo>
                <a:lnTo>
                  <a:pt x="1904746" y="617474"/>
                </a:lnTo>
                <a:lnTo>
                  <a:pt x="1909318" y="620014"/>
                </a:lnTo>
                <a:lnTo>
                  <a:pt x="1915160" y="618490"/>
                </a:lnTo>
                <a:lnTo>
                  <a:pt x="1917827" y="614045"/>
                </a:lnTo>
                <a:lnTo>
                  <a:pt x="1944497" y="568325"/>
                </a:lnTo>
                <a:lnTo>
                  <a:pt x="1944497" y="2515362"/>
                </a:lnTo>
                <a:lnTo>
                  <a:pt x="1963547" y="2515362"/>
                </a:lnTo>
                <a:lnTo>
                  <a:pt x="1963547" y="568325"/>
                </a:lnTo>
                <a:lnTo>
                  <a:pt x="1990217" y="614045"/>
                </a:lnTo>
                <a:lnTo>
                  <a:pt x="1992884" y="618490"/>
                </a:lnTo>
                <a:lnTo>
                  <a:pt x="1998726" y="620014"/>
                </a:lnTo>
                <a:lnTo>
                  <a:pt x="2003298" y="617474"/>
                </a:lnTo>
                <a:lnTo>
                  <a:pt x="2007870" y="614807"/>
                </a:lnTo>
                <a:lnTo>
                  <a:pt x="2009394" y="608965"/>
                </a:lnTo>
                <a:close/>
              </a:path>
            </a:pathLst>
          </a:custGeom>
          <a:solidFill>
            <a:srgbClr val="7E7E7E"/>
          </a:solidFill>
        </p:spPr>
        <p:txBody>
          <a:bodyPr wrap="square" lIns="0" tIns="0" rIns="0" bIns="0" rtlCol="0"/>
          <a:lstStyle/>
          <a:p>
            <a:endParaRPr/>
          </a:p>
        </p:txBody>
      </p:sp>
      <p:sp>
        <p:nvSpPr>
          <p:cNvPr id="44" name="object 44"/>
          <p:cNvSpPr txBox="1"/>
          <p:nvPr/>
        </p:nvSpPr>
        <p:spPr>
          <a:xfrm>
            <a:off x="5628004" y="1933892"/>
            <a:ext cx="262890" cy="266065"/>
          </a:xfrm>
          <a:prstGeom prst="rect">
            <a:avLst/>
          </a:prstGeom>
        </p:spPr>
        <p:txBody>
          <a:bodyPr vert="horz" wrap="square" lIns="0" tIns="15875" rIns="0" bIns="0" rtlCol="0">
            <a:spAutoFit/>
          </a:bodyPr>
          <a:lstStyle/>
          <a:p>
            <a:pPr marL="38100">
              <a:lnSpc>
                <a:spcPct val="100000"/>
              </a:lnSpc>
              <a:spcBef>
                <a:spcPts val="125"/>
              </a:spcBef>
            </a:pPr>
            <a:r>
              <a:rPr sz="1550" spc="-445" dirty="0">
                <a:latin typeface="Cambria Math"/>
                <a:cs typeface="Cambria Math"/>
              </a:rPr>
              <a:t>𝑦ො</a:t>
            </a:r>
            <a:r>
              <a:rPr sz="1650" spc="-667" baseline="-17676" dirty="0">
                <a:latin typeface="Cambria Math"/>
                <a:cs typeface="Cambria Math"/>
              </a:rPr>
              <a:t>1</a:t>
            </a:r>
            <a:endParaRPr sz="1650" baseline="-17676" dirty="0">
              <a:latin typeface="Cambria Math"/>
              <a:cs typeface="Cambria Math"/>
            </a:endParaRPr>
          </a:p>
        </p:txBody>
      </p:sp>
      <p:sp>
        <p:nvSpPr>
          <p:cNvPr id="45" name="object 45"/>
          <p:cNvSpPr/>
          <p:nvPr/>
        </p:nvSpPr>
        <p:spPr>
          <a:xfrm>
            <a:off x="5717159" y="1561591"/>
            <a:ext cx="111125" cy="347345"/>
          </a:xfrm>
          <a:custGeom>
            <a:avLst/>
            <a:gdLst/>
            <a:ahLst/>
            <a:cxnLst/>
            <a:rect l="l" t="t" r="r" b="b"/>
            <a:pathLst>
              <a:path w="111125" h="347344">
                <a:moveTo>
                  <a:pt x="55126" y="37811"/>
                </a:moveTo>
                <a:lnTo>
                  <a:pt x="45715" y="54214"/>
                </a:lnTo>
                <a:lnTo>
                  <a:pt x="46735" y="346963"/>
                </a:lnTo>
                <a:lnTo>
                  <a:pt x="46736" y="347091"/>
                </a:lnTo>
                <a:lnTo>
                  <a:pt x="65786" y="346963"/>
                </a:lnTo>
                <a:lnTo>
                  <a:pt x="64947" y="106172"/>
                </a:lnTo>
                <a:lnTo>
                  <a:pt x="64891" y="90170"/>
                </a:lnTo>
                <a:lnTo>
                  <a:pt x="64765" y="54214"/>
                </a:lnTo>
                <a:lnTo>
                  <a:pt x="55126" y="37811"/>
                </a:lnTo>
                <a:close/>
              </a:path>
              <a:path w="111125" h="347344">
                <a:moveTo>
                  <a:pt x="54990" y="0"/>
                </a:moveTo>
                <a:lnTo>
                  <a:pt x="2666" y="90550"/>
                </a:lnTo>
                <a:lnTo>
                  <a:pt x="0" y="95123"/>
                </a:lnTo>
                <a:lnTo>
                  <a:pt x="1424" y="100584"/>
                </a:lnTo>
                <a:lnTo>
                  <a:pt x="1524" y="100965"/>
                </a:lnTo>
                <a:lnTo>
                  <a:pt x="6095" y="103632"/>
                </a:lnTo>
                <a:lnTo>
                  <a:pt x="10667" y="106172"/>
                </a:lnTo>
                <a:lnTo>
                  <a:pt x="16510" y="104648"/>
                </a:lnTo>
                <a:lnTo>
                  <a:pt x="19176" y="100075"/>
                </a:lnTo>
                <a:lnTo>
                  <a:pt x="45656" y="54214"/>
                </a:lnTo>
                <a:lnTo>
                  <a:pt x="45592" y="19050"/>
                </a:lnTo>
                <a:lnTo>
                  <a:pt x="66206" y="19050"/>
                </a:lnTo>
                <a:lnTo>
                  <a:pt x="54990" y="0"/>
                </a:lnTo>
                <a:close/>
              </a:path>
              <a:path w="111125" h="347344">
                <a:moveTo>
                  <a:pt x="66206" y="19050"/>
                </a:moveTo>
                <a:lnTo>
                  <a:pt x="64643" y="19050"/>
                </a:lnTo>
                <a:lnTo>
                  <a:pt x="64765" y="54214"/>
                </a:lnTo>
                <a:lnTo>
                  <a:pt x="91566" y="99822"/>
                </a:lnTo>
                <a:lnTo>
                  <a:pt x="94233" y="104394"/>
                </a:lnTo>
                <a:lnTo>
                  <a:pt x="100075" y="105918"/>
                </a:lnTo>
                <a:lnTo>
                  <a:pt x="109219" y="100584"/>
                </a:lnTo>
                <a:lnTo>
                  <a:pt x="110644" y="95123"/>
                </a:lnTo>
                <a:lnTo>
                  <a:pt x="110743" y="94742"/>
                </a:lnTo>
                <a:lnTo>
                  <a:pt x="108076" y="90170"/>
                </a:lnTo>
                <a:lnTo>
                  <a:pt x="66206" y="19050"/>
                </a:lnTo>
                <a:close/>
              </a:path>
              <a:path w="111125" h="347344">
                <a:moveTo>
                  <a:pt x="64643" y="19050"/>
                </a:moveTo>
                <a:lnTo>
                  <a:pt x="45592" y="19050"/>
                </a:lnTo>
                <a:lnTo>
                  <a:pt x="45715" y="54214"/>
                </a:lnTo>
                <a:lnTo>
                  <a:pt x="55126" y="37811"/>
                </a:lnTo>
                <a:lnTo>
                  <a:pt x="46862" y="23749"/>
                </a:lnTo>
                <a:lnTo>
                  <a:pt x="64659" y="23749"/>
                </a:lnTo>
                <a:lnTo>
                  <a:pt x="64643" y="19050"/>
                </a:lnTo>
                <a:close/>
              </a:path>
              <a:path w="111125" h="347344">
                <a:moveTo>
                  <a:pt x="64659" y="23749"/>
                </a:moveTo>
                <a:lnTo>
                  <a:pt x="63245" y="23749"/>
                </a:lnTo>
                <a:lnTo>
                  <a:pt x="55126" y="37811"/>
                </a:lnTo>
                <a:lnTo>
                  <a:pt x="64765" y="54214"/>
                </a:lnTo>
                <a:lnTo>
                  <a:pt x="64659" y="23749"/>
                </a:lnTo>
                <a:close/>
              </a:path>
              <a:path w="111125" h="347344">
                <a:moveTo>
                  <a:pt x="63245" y="23749"/>
                </a:moveTo>
                <a:lnTo>
                  <a:pt x="46862" y="23749"/>
                </a:lnTo>
                <a:lnTo>
                  <a:pt x="55126" y="37811"/>
                </a:lnTo>
                <a:lnTo>
                  <a:pt x="63245" y="23749"/>
                </a:lnTo>
                <a:close/>
              </a:path>
            </a:pathLst>
          </a:custGeom>
          <a:solidFill>
            <a:srgbClr val="7E7E7E"/>
          </a:solidFill>
        </p:spPr>
        <p:txBody>
          <a:bodyPr wrap="square" lIns="0" tIns="0" rIns="0" bIns="0" rtlCol="0"/>
          <a:lstStyle/>
          <a:p>
            <a:endParaRPr/>
          </a:p>
        </p:txBody>
      </p:sp>
      <p:sp>
        <p:nvSpPr>
          <p:cNvPr id="46" name="object 46"/>
          <p:cNvSpPr txBox="1"/>
          <p:nvPr/>
        </p:nvSpPr>
        <p:spPr>
          <a:xfrm>
            <a:off x="5667375" y="1247711"/>
            <a:ext cx="227965"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he</a:t>
            </a:r>
            <a:endParaRPr sz="1550">
              <a:latin typeface="Calibri"/>
              <a:cs typeface="Calibri"/>
            </a:endParaRPr>
          </a:p>
        </p:txBody>
      </p:sp>
      <p:sp>
        <p:nvSpPr>
          <p:cNvPr id="47" name="object 47"/>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48" name="object 48"/>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20</a:t>
            </a:fld>
            <a:endParaRPr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495550" y="1095118"/>
            <a:ext cx="4010025" cy="4599940"/>
            <a:chOff x="2495550" y="1095118"/>
            <a:chExt cx="4010025" cy="4599940"/>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3252472" cy="2171270"/>
            </a:xfrm>
            <a:prstGeom prst="rect">
              <a:avLst/>
            </a:prstGeom>
          </p:spPr>
        </p:pic>
        <p:sp>
          <p:nvSpPr>
            <p:cNvPr id="11" name="object 11"/>
            <p:cNvSpPr/>
            <p:nvPr/>
          </p:nvSpPr>
          <p:spPr>
            <a:xfrm>
              <a:off x="2598673" y="3628008"/>
              <a:ext cx="111125" cy="675005"/>
            </a:xfrm>
            <a:custGeom>
              <a:avLst/>
              <a:gdLst/>
              <a:ahLst/>
              <a:cxnLst/>
              <a:rect l="l" t="t" r="r" b="b"/>
              <a:pathLst>
                <a:path w="111125" h="675004">
                  <a:moveTo>
                    <a:pt x="55883" y="37899"/>
                  </a:moveTo>
                  <a:lnTo>
                    <a:pt x="46240" y="54039"/>
                  </a:lnTo>
                  <a:lnTo>
                    <a:pt x="39749" y="675005"/>
                  </a:lnTo>
                  <a:lnTo>
                    <a:pt x="58800" y="675005"/>
                  </a:lnTo>
                  <a:lnTo>
                    <a:pt x="65289" y="54414"/>
                  </a:lnTo>
                  <a:lnTo>
                    <a:pt x="55883" y="37899"/>
                  </a:lnTo>
                  <a:close/>
                </a:path>
                <a:path w="111125" h="675004">
                  <a:moveTo>
                    <a:pt x="66971" y="18796"/>
                  </a:moveTo>
                  <a:lnTo>
                    <a:pt x="46608" y="18796"/>
                  </a:lnTo>
                  <a:lnTo>
                    <a:pt x="65658" y="19050"/>
                  </a:lnTo>
                  <a:lnTo>
                    <a:pt x="65293" y="54039"/>
                  </a:lnTo>
                  <a:lnTo>
                    <a:pt x="65289" y="54414"/>
                  </a:lnTo>
                  <a:lnTo>
                    <a:pt x="91439" y="100330"/>
                  </a:lnTo>
                  <a:lnTo>
                    <a:pt x="94106" y="104902"/>
                  </a:lnTo>
                  <a:lnTo>
                    <a:pt x="99949" y="106426"/>
                  </a:lnTo>
                  <a:lnTo>
                    <a:pt x="104520" y="103886"/>
                  </a:lnTo>
                  <a:lnTo>
                    <a:pt x="109093" y="101219"/>
                  </a:lnTo>
                  <a:lnTo>
                    <a:pt x="110617" y="95504"/>
                  </a:lnTo>
                  <a:lnTo>
                    <a:pt x="108076" y="90932"/>
                  </a:lnTo>
                  <a:lnTo>
                    <a:pt x="66971" y="18796"/>
                  </a:lnTo>
                  <a:close/>
                </a:path>
                <a:path w="111125" h="675004">
                  <a:moveTo>
                    <a:pt x="56261" y="0"/>
                  </a:moveTo>
                  <a:lnTo>
                    <a:pt x="0" y="94234"/>
                  </a:lnTo>
                  <a:lnTo>
                    <a:pt x="1426" y="100330"/>
                  </a:lnTo>
                  <a:lnTo>
                    <a:pt x="1614" y="100330"/>
                  </a:lnTo>
                  <a:lnTo>
                    <a:pt x="5968" y="102870"/>
                  </a:lnTo>
                  <a:lnTo>
                    <a:pt x="10413" y="105537"/>
                  </a:lnTo>
                  <a:lnTo>
                    <a:pt x="16382" y="104013"/>
                  </a:lnTo>
                  <a:lnTo>
                    <a:pt x="46240" y="54039"/>
                  </a:lnTo>
                  <a:lnTo>
                    <a:pt x="46555" y="23876"/>
                  </a:lnTo>
                  <a:lnTo>
                    <a:pt x="46608" y="18796"/>
                  </a:lnTo>
                  <a:lnTo>
                    <a:pt x="66971" y="18796"/>
                  </a:lnTo>
                  <a:lnTo>
                    <a:pt x="56261" y="0"/>
                  </a:lnTo>
                  <a:close/>
                </a:path>
                <a:path w="111125" h="675004">
                  <a:moveTo>
                    <a:pt x="65611" y="23622"/>
                  </a:moveTo>
                  <a:lnTo>
                    <a:pt x="47751" y="23622"/>
                  </a:lnTo>
                  <a:lnTo>
                    <a:pt x="64262" y="23876"/>
                  </a:lnTo>
                  <a:lnTo>
                    <a:pt x="55883" y="37899"/>
                  </a:lnTo>
                  <a:lnTo>
                    <a:pt x="65289" y="54414"/>
                  </a:lnTo>
                  <a:lnTo>
                    <a:pt x="65608" y="23876"/>
                  </a:lnTo>
                  <a:lnTo>
                    <a:pt x="65611" y="23622"/>
                  </a:lnTo>
                  <a:close/>
                </a:path>
                <a:path w="111125" h="675004">
                  <a:moveTo>
                    <a:pt x="46608" y="18796"/>
                  </a:moveTo>
                  <a:lnTo>
                    <a:pt x="46240" y="54039"/>
                  </a:lnTo>
                  <a:lnTo>
                    <a:pt x="55883" y="37899"/>
                  </a:lnTo>
                  <a:lnTo>
                    <a:pt x="47751" y="23622"/>
                  </a:lnTo>
                  <a:lnTo>
                    <a:pt x="65611" y="23622"/>
                  </a:lnTo>
                  <a:lnTo>
                    <a:pt x="65658" y="19050"/>
                  </a:lnTo>
                  <a:lnTo>
                    <a:pt x="46608" y="18796"/>
                  </a:lnTo>
                  <a:close/>
                </a:path>
                <a:path w="111125" h="675004">
                  <a:moveTo>
                    <a:pt x="47751" y="23622"/>
                  </a:moveTo>
                  <a:lnTo>
                    <a:pt x="55883" y="37899"/>
                  </a:lnTo>
                  <a:lnTo>
                    <a:pt x="64262" y="23876"/>
                  </a:lnTo>
                  <a:lnTo>
                    <a:pt x="47751" y="23622"/>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44696"/>
              <a:ext cx="3675379" cy="755650"/>
            </a:xfrm>
            <a:custGeom>
              <a:avLst/>
              <a:gdLst/>
              <a:ahLst/>
              <a:cxnLst/>
              <a:rect l="l" t="t" r="r" b="b"/>
              <a:pathLst>
                <a:path w="3675379" h="755650">
                  <a:moveTo>
                    <a:pt x="3675126" y="736346"/>
                  </a:moveTo>
                  <a:lnTo>
                    <a:pt x="1283169" y="32385"/>
                  </a:lnTo>
                  <a:lnTo>
                    <a:pt x="1323403" y="22479"/>
                  </a:lnTo>
                  <a:lnTo>
                    <a:pt x="1339850" y="18415"/>
                  </a:lnTo>
                  <a:lnTo>
                    <a:pt x="1343025" y="13347"/>
                  </a:lnTo>
                  <a:lnTo>
                    <a:pt x="1341755" y="8128"/>
                  </a:lnTo>
                  <a:lnTo>
                    <a:pt x="1340485" y="3060"/>
                  </a:lnTo>
                  <a:lnTo>
                    <a:pt x="1335278" y="0"/>
                  </a:lnTo>
                  <a:lnTo>
                    <a:pt x="1330198" y="1143"/>
                  </a:lnTo>
                  <a:lnTo>
                    <a:pt x="1228725" y="26289"/>
                  </a:lnTo>
                  <a:lnTo>
                    <a:pt x="1300480" y="102235"/>
                  </a:lnTo>
                  <a:lnTo>
                    <a:pt x="1304036" y="106045"/>
                  </a:lnTo>
                  <a:lnTo>
                    <a:pt x="1310132" y="106299"/>
                  </a:lnTo>
                  <a:lnTo>
                    <a:pt x="1313942" y="102616"/>
                  </a:lnTo>
                  <a:lnTo>
                    <a:pt x="1317752" y="99060"/>
                  </a:lnTo>
                  <a:lnTo>
                    <a:pt x="1317879" y="92964"/>
                  </a:lnTo>
                  <a:lnTo>
                    <a:pt x="1314323" y="89154"/>
                  </a:lnTo>
                  <a:lnTo>
                    <a:pt x="1278051" y="50774"/>
                  </a:lnTo>
                  <a:lnTo>
                    <a:pt x="3429698" y="683983"/>
                  </a:lnTo>
                  <a:lnTo>
                    <a:pt x="654837" y="66827"/>
                  </a:lnTo>
                  <a:lnTo>
                    <a:pt x="678776" y="59182"/>
                  </a:lnTo>
                  <a:lnTo>
                    <a:pt x="705485" y="50685"/>
                  </a:lnTo>
                  <a:lnTo>
                    <a:pt x="710438" y="49034"/>
                  </a:lnTo>
                  <a:lnTo>
                    <a:pt x="713232" y="43688"/>
                  </a:lnTo>
                  <a:lnTo>
                    <a:pt x="711581" y="38747"/>
                  </a:lnTo>
                  <a:lnTo>
                    <a:pt x="710057" y="33655"/>
                  </a:lnTo>
                  <a:lnTo>
                    <a:pt x="704596" y="30873"/>
                  </a:lnTo>
                  <a:lnTo>
                    <a:pt x="699643" y="32524"/>
                  </a:lnTo>
                  <a:lnTo>
                    <a:pt x="620522" y="57848"/>
                  </a:lnTo>
                  <a:lnTo>
                    <a:pt x="620522" y="59182"/>
                  </a:lnTo>
                  <a:lnTo>
                    <a:pt x="616381" y="77470"/>
                  </a:lnTo>
                  <a:lnTo>
                    <a:pt x="616318" y="77724"/>
                  </a:lnTo>
                  <a:lnTo>
                    <a:pt x="620522" y="59182"/>
                  </a:lnTo>
                  <a:lnTo>
                    <a:pt x="620522" y="57848"/>
                  </a:lnTo>
                  <a:lnTo>
                    <a:pt x="600075" y="64389"/>
                  </a:lnTo>
                  <a:lnTo>
                    <a:pt x="680593" y="138938"/>
                  </a:lnTo>
                  <a:lnTo>
                    <a:pt x="686689" y="138684"/>
                  </a:lnTo>
                  <a:lnTo>
                    <a:pt x="690245" y="134874"/>
                  </a:lnTo>
                  <a:lnTo>
                    <a:pt x="693801" y="130937"/>
                  </a:lnTo>
                  <a:lnTo>
                    <a:pt x="693547" y="124968"/>
                  </a:lnTo>
                  <a:lnTo>
                    <a:pt x="650811" y="85394"/>
                  </a:lnTo>
                  <a:lnTo>
                    <a:pt x="3111500" y="632663"/>
                  </a:lnTo>
                  <a:lnTo>
                    <a:pt x="54825" y="64858"/>
                  </a:lnTo>
                  <a:lnTo>
                    <a:pt x="72809" y="58420"/>
                  </a:lnTo>
                  <a:lnTo>
                    <a:pt x="109728" y="45224"/>
                  </a:lnTo>
                  <a:lnTo>
                    <a:pt x="112395" y="39751"/>
                  </a:lnTo>
                  <a:lnTo>
                    <a:pt x="108839" y="29845"/>
                  </a:lnTo>
                  <a:lnTo>
                    <a:pt x="103378" y="27305"/>
                  </a:lnTo>
                  <a:lnTo>
                    <a:pt x="0" y="64389"/>
                  </a:lnTo>
                  <a:lnTo>
                    <a:pt x="83058" y="136017"/>
                  </a:lnTo>
                  <a:lnTo>
                    <a:pt x="89154" y="135636"/>
                  </a:lnTo>
                  <a:lnTo>
                    <a:pt x="92583" y="131572"/>
                  </a:lnTo>
                  <a:lnTo>
                    <a:pt x="96012" y="127635"/>
                  </a:lnTo>
                  <a:lnTo>
                    <a:pt x="95504" y="121666"/>
                  </a:lnTo>
                  <a:lnTo>
                    <a:pt x="51333" y="83515"/>
                  </a:lnTo>
                  <a:lnTo>
                    <a:pt x="3642423" y="750747"/>
                  </a:lnTo>
                  <a:lnTo>
                    <a:pt x="3662807" y="755269"/>
                  </a:lnTo>
                  <a:lnTo>
                    <a:pt x="3662959" y="754557"/>
                  </a:lnTo>
                  <a:lnTo>
                    <a:pt x="3667506" y="755396"/>
                  </a:lnTo>
                  <a:lnTo>
                    <a:pt x="3667760" y="754049"/>
                  </a:lnTo>
                  <a:lnTo>
                    <a:pt x="3669792" y="754634"/>
                  </a:lnTo>
                  <a:lnTo>
                    <a:pt x="3675126" y="736346"/>
                  </a:lnTo>
                  <a:close/>
                </a:path>
              </a:pathLst>
            </a:custGeom>
            <a:solidFill>
              <a:srgbClr val="7E7E7E"/>
            </a:solidFill>
          </p:spPr>
          <p:txBody>
            <a:bodyPr wrap="square" lIns="0" tIns="0" rIns="0" bIns="0" rtlCol="0"/>
            <a:lstStyle/>
            <a:p>
              <a:endParaRPr/>
            </a:p>
          </p:txBody>
        </p:sp>
        <p:pic>
          <p:nvPicPr>
            <p:cNvPr id="14" name="object 14"/>
            <p:cNvPicPr/>
            <p:nvPr/>
          </p:nvPicPr>
          <p:blipFill>
            <a:blip r:embed="rId8" cstate="print"/>
            <a:stretch>
              <a:fillRect/>
            </a:stretch>
          </p:blipFill>
          <p:spPr>
            <a:xfrm>
              <a:off x="6305547" y="4361304"/>
              <a:ext cx="123830" cy="133355"/>
            </a:xfrm>
            <a:prstGeom prst="rect">
              <a:avLst/>
            </a:prstGeom>
          </p:spPr>
        </p:pic>
        <p:pic>
          <p:nvPicPr>
            <p:cNvPr id="15" name="object 15"/>
            <p:cNvPicPr/>
            <p:nvPr/>
          </p:nvPicPr>
          <p:blipFill>
            <a:blip r:embed="rId9" cstate="print"/>
            <a:stretch>
              <a:fillRect/>
            </a:stretch>
          </p:blipFill>
          <p:spPr>
            <a:xfrm>
              <a:off x="6305547" y="4523229"/>
              <a:ext cx="123830" cy="133228"/>
            </a:xfrm>
            <a:prstGeom prst="rect">
              <a:avLst/>
            </a:prstGeom>
          </p:spPr>
        </p:pic>
        <p:pic>
          <p:nvPicPr>
            <p:cNvPr id="16" name="object 16"/>
            <p:cNvPicPr/>
            <p:nvPr/>
          </p:nvPicPr>
          <p:blipFill>
            <a:blip r:embed="rId10" cstate="print"/>
            <a:stretch>
              <a:fillRect/>
            </a:stretch>
          </p:blipFill>
          <p:spPr>
            <a:xfrm>
              <a:off x="6305547" y="4694552"/>
              <a:ext cx="123830" cy="133355"/>
            </a:xfrm>
            <a:prstGeom prst="rect">
              <a:avLst/>
            </a:prstGeom>
          </p:spPr>
        </p:pic>
        <p:pic>
          <p:nvPicPr>
            <p:cNvPr id="17" name="object 17"/>
            <p:cNvPicPr/>
            <p:nvPr/>
          </p:nvPicPr>
          <p:blipFill>
            <a:blip r:embed="rId8" cstate="print"/>
            <a:stretch>
              <a:fillRect/>
            </a:stretch>
          </p:blipFill>
          <p:spPr>
            <a:xfrm>
              <a:off x="6305547" y="4866002"/>
              <a:ext cx="123830" cy="133355"/>
            </a:xfrm>
            <a:prstGeom prst="rect">
              <a:avLst/>
            </a:prstGeom>
          </p:spPr>
        </p:pic>
        <p:sp>
          <p:nvSpPr>
            <p:cNvPr id="18" name="object 18"/>
            <p:cNvSpPr/>
            <p:nvPr/>
          </p:nvSpPr>
          <p:spPr>
            <a:xfrm>
              <a:off x="6229350" y="4294632"/>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19" name="object 19"/>
            <p:cNvSpPr/>
            <p:nvPr/>
          </p:nvSpPr>
          <p:spPr>
            <a:xfrm>
              <a:off x="6307328" y="5075427"/>
              <a:ext cx="111125" cy="610235"/>
            </a:xfrm>
            <a:custGeom>
              <a:avLst/>
              <a:gdLst/>
              <a:ahLst/>
              <a:cxnLst/>
              <a:rect l="l" t="t" r="r" b="b"/>
              <a:pathLst>
                <a:path w="111125" h="610235">
                  <a:moveTo>
                    <a:pt x="55372" y="37900"/>
                  </a:moveTo>
                  <a:lnTo>
                    <a:pt x="45847" y="54228"/>
                  </a:lnTo>
                  <a:lnTo>
                    <a:pt x="45847" y="609676"/>
                  </a:lnTo>
                  <a:lnTo>
                    <a:pt x="64897" y="609676"/>
                  </a:lnTo>
                  <a:lnTo>
                    <a:pt x="64897" y="54228"/>
                  </a:lnTo>
                  <a:lnTo>
                    <a:pt x="55372" y="37900"/>
                  </a:lnTo>
                  <a:close/>
                </a:path>
                <a:path w="111125" h="610235">
                  <a:moveTo>
                    <a:pt x="55372" y="0"/>
                  </a:moveTo>
                  <a:lnTo>
                    <a:pt x="0" y="94869"/>
                  </a:lnTo>
                  <a:lnTo>
                    <a:pt x="1524" y="100711"/>
                  </a:lnTo>
                  <a:lnTo>
                    <a:pt x="10668" y="106045"/>
                  </a:lnTo>
                  <a:lnTo>
                    <a:pt x="16510" y="104521"/>
                  </a:lnTo>
                  <a:lnTo>
                    <a:pt x="45847" y="54228"/>
                  </a:lnTo>
                  <a:lnTo>
                    <a:pt x="45847" y="18923"/>
                  </a:lnTo>
                  <a:lnTo>
                    <a:pt x="66417" y="18923"/>
                  </a:lnTo>
                  <a:lnTo>
                    <a:pt x="55372" y="0"/>
                  </a:lnTo>
                  <a:close/>
                </a:path>
                <a:path w="111125" h="610235">
                  <a:moveTo>
                    <a:pt x="66417" y="18923"/>
                  </a:moveTo>
                  <a:lnTo>
                    <a:pt x="64897" y="18923"/>
                  </a:lnTo>
                  <a:lnTo>
                    <a:pt x="64897" y="54228"/>
                  </a:lnTo>
                  <a:lnTo>
                    <a:pt x="94234" y="104521"/>
                  </a:lnTo>
                  <a:lnTo>
                    <a:pt x="100075" y="106045"/>
                  </a:lnTo>
                  <a:lnTo>
                    <a:pt x="109220" y="100711"/>
                  </a:lnTo>
                  <a:lnTo>
                    <a:pt x="110744" y="94869"/>
                  </a:lnTo>
                  <a:lnTo>
                    <a:pt x="66417" y="18923"/>
                  </a:lnTo>
                  <a:close/>
                </a:path>
                <a:path w="111125" h="610235">
                  <a:moveTo>
                    <a:pt x="64897" y="18923"/>
                  </a:moveTo>
                  <a:lnTo>
                    <a:pt x="45847" y="18923"/>
                  </a:lnTo>
                  <a:lnTo>
                    <a:pt x="45847" y="54228"/>
                  </a:lnTo>
                  <a:lnTo>
                    <a:pt x="55372" y="37900"/>
                  </a:lnTo>
                  <a:lnTo>
                    <a:pt x="47117" y="23749"/>
                  </a:lnTo>
                  <a:lnTo>
                    <a:pt x="64897" y="23749"/>
                  </a:lnTo>
                  <a:lnTo>
                    <a:pt x="64897" y="18923"/>
                  </a:lnTo>
                  <a:close/>
                </a:path>
                <a:path w="111125" h="610235">
                  <a:moveTo>
                    <a:pt x="64897" y="23749"/>
                  </a:moveTo>
                  <a:lnTo>
                    <a:pt x="63626" y="23749"/>
                  </a:lnTo>
                  <a:lnTo>
                    <a:pt x="55372" y="37900"/>
                  </a:lnTo>
                  <a:lnTo>
                    <a:pt x="64897" y="54228"/>
                  </a:lnTo>
                  <a:lnTo>
                    <a:pt x="64897" y="23749"/>
                  </a:lnTo>
                  <a:close/>
                </a:path>
                <a:path w="111125" h="610235">
                  <a:moveTo>
                    <a:pt x="63626" y="23749"/>
                  </a:moveTo>
                  <a:lnTo>
                    <a:pt x="47117" y="23749"/>
                  </a:lnTo>
                  <a:lnTo>
                    <a:pt x="55372" y="37900"/>
                  </a:lnTo>
                  <a:lnTo>
                    <a:pt x="63626" y="23749"/>
                  </a:lnTo>
                  <a:close/>
                </a:path>
              </a:pathLst>
            </a:custGeom>
            <a:solidFill>
              <a:srgbClr val="7E7E7E"/>
            </a:solidFill>
          </p:spPr>
          <p:txBody>
            <a:bodyPr wrap="square" lIns="0" tIns="0" rIns="0" bIns="0" rtlCol="0"/>
            <a:lstStyle/>
            <a:p>
              <a:endParaRPr/>
            </a:p>
          </p:txBody>
        </p:sp>
        <p:sp>
          <p:nvSpPr>
            <p:cNvPr id="20" name="object 20"/>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pic>
          <p:nvPicPr>
            <p:cNvPr id="21" name="object 21"/>
            <p:cNvPicPr/>
            <p:nvPr/>
          </p:nvPicPr>
          <p:blipFill>
            <a:blip r:embed="rId11" cstate="print"/>
            <a:stretch>
              <a:fillRect/>
            </a:stretch>
          </p:blipFill>
          <p:spPr>
            <a:xfrm>
              <a:off x="2581272" y="1095118"/>
              <a:ext cx="1962155" cy="2428750"/>
            </a:xfrm>
            <a:prstGeom prst="rect">
              <a:avLst/>
            </a:prstGeom>
          </p:spPr>
        </p:pic>
      </p:grpSp>
      <p:sp>
        <p:nvSpPr>
          <p:cNvPr id="22" name="object 22"/>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23" name="object 23"/>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24" name="object 24"/>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25" name="object 25"/>
          <p:cNvSpPr txBox="1"/>
          <p:nvPr/>
        </p:nvSpPr>
        <p:spPr>
          <a:xfrm>
            <a:off x="5393054" y="5722937"/>
            <a:ext cx="1101090" cy="266065"/>
          </a:xfrm>
          <a:prstGeom prst="rect">
            <a:avLst/>
          </a:prstGeom>
        </p:spPr>
        <p:txBody>
          <a:bodyPr vert="horz" wrap="square" lIns="0" tIns="15875" rIns="0" bIns="0" rtlCol="0">
            <a:spAutoFit/>
          </a:bodyPr>
          <a:lstStyle/>
          <a:p>
            <a:pPr marL="12700">
              <a:lnSpc>
                <a:spcPct val="100000"/>
              </a:lnSpc>
              <a:spcBef>
                <a:spcPts val="125"/>
              </a:spcBef>
              <a:tabLst>
                <a:tab pos="885190"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endParaRPr sz="1550">
              <a:latin typeface="Calibri"/>
              <a:cs typeface="Calibri"/>
            </a:endParaRPr>
          </a:p>
        </p:txBody>
      </p:sp>
      <p:sp>
        <p:nvSpPr>
          <p:cNvPr id="26" name="object 26"/>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7" name="object 27"/>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8" name="object 28"/>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9" name="object 29"/>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30" name="object 30"/>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31" name="object 31"/>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32" name="object 32"/>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33" name="object 33"/>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34" name="object 34"/>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35" name="object 35"/>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sp>
        <p:nvSpPr>
          <p:cNvPr id="36" name="object 36"/>
          <p:cNvSpPr/>
          <p:nvPr/>
        </p:nvSpPr>
        <p:spPr>
          <a:xfrm>
            <a:off x="3818382" y="1780793"/>
            <a:ext cx="2599690" cy="2513330"/>
          </a:xfrm>
          <a:custGeom>
            <a:avLst/>
            <a:gdLst/>
            <a:ahLst/>
            <a:cxnLst/>
            <a:rect l="l" t="t" r="r" b="b"/>
            <a:pathLst>
              <a:path w="2599690" h="2513329">
                <a:moveTo>
                  <a:pt x="2311654" y="299212"/>
                </a:moveTo>
                <a:lnTo>
                  <a:pt x="2224405" y="232537"/>
                </a:lnTo>
                <a:lnTo>
                  <a:pt x="2218436" y="233299"/>
                </a:lnTo>
                <a:lnTo>
                  <a:pt x="2215134" y="237490"/>
                </a:lnTo>
                <a:lnTo>
                  <a:pt x="2211959" y="241681"/>
                </a:lnTo>
                <a:lnTo>
                  <a:pt x="2212848" y="247650"/>
                </a:lnTo>
                <a:lnTo>
                  <a:pt x="2216912" y="250825"/>
                </a:lnTo>
                <a:lnTo>
                  <a:pt x="2258987" y="283006"/>
                </a:lnTo>
                <a:lnTo>
                  <a:pt x="2286" y="0"/>
                </a:lnTo>
                <a:lnTo>
                  <a:pt x="0" y="18923"/>
                </a:lnTo>
                <a:lnTo>
                  <a:pt x="2256612" y="301929"/>
                </a:lnTo>
                <a:lnTo>
                  <a:pt x="2203069" y="324739"/>
                </a:lnTo>
                <a:lnTo>
                  <a:pt x="2200910" y="330327"/>
                </a:lnTo>
                <a:lnTo>
                  <a:pt x="2204974" y="339979"/>
                </a:lnTo>
                <a:lnTo>
                  <a:pt x="2210562" y="342265"/>
                </a:lnTo>
                <a:lnTo>
                  <a:pt x="2294953" y="306324"/>
                </a:lnTo>
                <a:lnTo>
                  <a:pt x="2311654" y="299212"/>
                </a:lnTo>
                <a:close/>
              </a:path>
              <a:path w="2599690" h="2513329">
                <a:moveTo>
                  <a:pt x="2599652" y="561340"/>
                </a:moveTo>
                <a:lnTo>
                  <a:pt x="2597150" y="556768"/>
                </a:lnTo>
                <a:lnTo>
                  <a:pt x="2555379" y="485394"/>
                </a:lnTo>
                <a:lnTo>
                  <a:pt x="2544318" y="466471"/>
                </a:lnTo>
                <a:lnTo>
                  <a:pt x="2489073" y="561340"/>
                </a:lnTo>
                <a:lnTo>
                  <a:pt x="2490597" y="567182"/>
                </a:lnTo>
                <a:lnTo>
                  <a:pt x="2499741" y="572516"/>
                </a:lnTo>
                <a:lnTo>
                  <a:pt x="2505583" y="570992"/>
                </a:lnTo>
                <a:lnTo>
                  <a:pt x="2508123" y="566420"/>
                </a:lnTo>
                <a:lnTo>
                  <a:pt x="2534818" y="520649"/>
                </a:lnTo>
                <a:lnTo>
                  <a:pt x="2536571" y="2512822"/>
                </a:lnTo>
                <a:lnTo>
                  <a:pt x="2555748" y="2512822"/>
                </a:lnTo>
                <a:lnTo>
                  <a:pt x="2553919" y="572516"/>
                </a:lnTo>
                <a:lnTo>
                  <a:pt x="2553868" y="520649"/>
                </a:lnTo>
                <a:lnTo>
                  <a:pt x="2583370" y="570992"/>
                </a:lnTo>
                <a:lnTo>
                  <a:pt x="2583789" y="570992"/>
                </a:lnTo>
                <a:lnTo>
                  <a:pt x="2589136" y="572389"/>
                </a:lnTo>
                <a:lnTo>
                  <a:pt x="2593721" y="569722"/>
                </a:lnTo>
                <a:lnTo>
                  <a:pt x="2597950" y="567182"/>
                </a:lnTo>
                <a:lnTo>
                  <a:pt x="2598128" y="567182"/>
                </a:lnTo>
                <a:lnTo>
                  <a:pt x="2599652" y="561340"/>
                </a:lnTo>
                <a:close/>
              </a:path>
            </a:pathLst>
          </a:custGeom>
          <a:solidFill>
            <a:srgbClr val="7E7E7E"/>
          </a:solidFill>
        </p:spPr>
        <p:txBody>
          <a:bodyPr wrap="square" lIns="0" tIns="0" rIns="0" bIns="0" rtlCol="0"/>
          <a:lstStyle/>
          <a:p>
            <a:endParaRPr/>
          </a:p>
        </p:txBody>
      </p:sp>
      <p:sp>
        <p:nvSpPr>
          <p:cNvPr id="37" name="object 37"/>
          <p:cNvSpPr txBox="1"/>
          <p:nvPr/>
        </p:nvSpPr>
        <p:spPr>
          <a:xfrm>
            <a:off x="6211189" y="1934273"/>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2</a:t>
            </a:r>
            <a:endParaRPr sz="1650" baseline="-17676">
              <a:latin typeface="Cambria Math"/>
              <a:cs typeface="Cambria Math"/>
            </a:endParaRPr>
          </a:p>
        </p:txBody>
      </p:sp>
      <p:sp>
        <p:nvSpPr>
          <p:cNvPr id="38" name="object 38"/>
          <p:cNvSpPr/>
          <p:nvPr/>
        </p:nvSpPr>
        <p:spPr>
          <a:xfrm>
            <a:off x="6310248" y="1561591"/>
            <a:ext cx="111125" cy="347980"/>
          </a:xfrm>
          <a:custGeom>
            <a:avLst/>
            <a:gdLst/>
            <a:ahLst/>
            <a:cxnLst/>
            <a:rect l="l" t="t" r="r" b="b"/>
            <a:pathLst>
              <a:path w="111125" h="347980">
                <a:moveTo>
                  <a:pt x="55987" y="37900"/>
                </a:moveTo>
                <a:lnTo>
                  <a:pt x="46211" y="54236"/>
                </a:lnTo>
                <a:lnTo>
                  <a:pt x="42925" y="347218"/>
                </a:lnTo>
                <a:lnTo>
                  <a:pt x="61975" y="347472"/>
                </a:lnTo>
                <a:lnTo>
                  <a:pt x="65264" y="54236"/>
                </a:lnTo>
                <a:lnTo>
                  <a:pt x="55987" y="37900"/>
                </a:lnTo>
                <a:close/>
              </a:path>
              <a:path w="111125" h="347980">
                <a:moveTo>
                  <a:pt x="67072" y="18796"/>
                </a:moveTo>
                <a:lnTo>
                  <a:pt x="46609" y="18796"/>
                </a:lnTo>
                <a:lnTo>
                  <a:pt x="65659" y="19050"/>
                </a:lnTo>
                <a:lnTo>
                  <a:pt x="65264" y="54236"/>
                </a:lnTo>
                <a:lnTo>
                  <a:pt x="91439" y="100330"/>
                </a:lnTo>
                <a:lnTo>
                  <a:pt x="94106" y="104902"/>
                </a:lnTo>
                <a:lnTo>
                  <a:pt x="99949" y="106553"/>
                </a:lnTo>
                <a:lnTo>
                  <a:pt x="104303" y="104012"/>
                </a:lnTo>
                <a:lnTo>
                  <a:pt x="109092" y="101346"/>
                </a:lnTo>
                <a:lnTo>
                  <a:pt x="110616" y="95504"/>
                </a:lnTo>
                <a:lnTo>
                  <a:pt x="108076" y="90932"/>
                </a:lnTo>
                <a:lnTo>
                  <a:pt x="67072" y="18796"/>
                </a:lnTo>
                <a:close/>
              </a:path>
              <a:path w="111125" h="347980">
                <a:moveTo>
                  <a:pt x="56387" y="0"/>
                </a:moveTo>
                <a:lnTo>
                  <a:pt x="0" y="94234"/>
                </a:lnTo>
                <a:lnTo>
                  <a:pt x="1397" y="100075"/>
                </a:lnTo>
                <a:lnTo>
                  <a:pt x="5968" y="102870"/>
                </a:lnTo>
                <a:lnTo>
                  <a:pt x="10540" y="105537"/>
                </a:lnTo>
                <a:lnTo>
                  <a:pt x="16383" y="104012"/>
                </a:lnTo>
                <a:lnTo>
                  <a:pt x="46201" y="54236"/>
                </a:lnTo>
                <a:lnTo>
                  <a:pt x="46552" y="23875"/>
                </a:lnTo>
                <a:lnTo>
                  <a:pt x="46609" y="18796"/>
                </a:lnTo>
                <a:lnTo>
                  <a:pt x="67072" y="18796"/>
                </a:lnTo>
                <a:lnTo>
                  <a:pt x="56387" y="0"/>
                </a:lnTo>
                <a:close/>
              </a:path>
              <a:path w="111125" h="347980">
                <a:moveTo>
                  <a:pt x="46609" y="18796"/>
                </a:moveTo>
                <a:lnTo>
                  <a:pt x="46211" y="54236"/>
                </a:lnTo>
                <a:lnTo>
                  <a:pt x="55987" y="37900"/>
                </a:lnTo>
                <a:lnTo>
                  <a:pt x="47878" y="23622"/>
                </a:lnTo>
                <a:lnTo>
                  <a:pt x="65607" y="23622"/>
                </a:lnTo>
                <a:lnTo>
                  <a:pt x="65659" y="19050"/>
                </a:lnTo>
                <a:lnTo>
                  <a:pt x="46609" y="18796"/>
                </a:lnTo>
                <a:close/>
              </a:path>
              <a:path w="111125" h="347980">
                <a:moveTo>
                  <a:pt x="65607" y="23622"/>
                </a:moveTo>
                <a:lnTo>
                  <a:pt x="47878" y="23622"/>
                </a:lnTo>
                <a:lnTo>
                  <a:pt x="64388" y="23875"/>
                </a:lnTo>
                <a:lnTo>
                  <a:pt x="55987" y="37900"/>
                </a:lnTo>
                <a:lnTo>
                  <a:pt x="65264" y="54236"/>
                </a:lnTo>
                <a:lnTo>
                  <a:pt x="65604" y="23875"/>
                </a:lnTo>
                <a:lnTo>
                  <a:pt x="65607" y="23622"/>
                </a:lnTo>
                <a:close/>
              </a:path>
              <a:path w="111125" h="347980">
                <a:moveTo>
                  <a:pt x="47878" y="23622"/>
                </a:moveTo>
                <a:lnTo>
                  <a:pt x="55987" y="37900"/>
                </a:lnTo>
                <a:lnTo>
                  <a:pt x="64388" y="23875"/>
                </a:lnTo>
                <a:lnTo>
                  <a:pt x="47878" y="23622"/>
                </a:lnTo>
                <a:close/>
              </a:path>
            </a:pathLst>
          </a:custGeom>
          <a:solidFill>
            <a:srgbClr val="7E7E7E"/>
          </a:solidFill>
        </p:spPr>
        <p:txBody>
          <a:bodyPr wrap="square" lIns="0" tIns="0" rIns="0" bIns="0" rtlCol="0"/>
          <a:lstStyle/>
          <a:p>
            <a:endParaRPr/>
          </a:p>
        </p:txBody>
      </p:sp>
      <p:sp>
        <p:nvSpPr>
          <p:cNvPr id="39" name="object 39"/>
          <p:cNvSpPr txBox="1"/>
          <p:nvPr/>
        </p:nvSpPr>
        <p:spPr>
          <a:xfrm>
            <a:off x="6249670" y="1247711"/>
            <a:ext cx="24511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40" name="object 40"/>
          <p:cNvSpPr txBox="1"/>
          <p:nvPr/>
        </p:nvSpPr>
        <p:spPr>
          <a:xfrm>
            <a:off x="6996176" y="4489843"/>
            <a:ext cx="2619375" cy="2028825"/>
          </a:xfrm>
          <a:prstGeom prst="rect">
            <a:avLst/>
          </a:prstGeom>
          <a:ln w="28582">
            <a:solidFill>
              <a:srgbClr val="5D4A3B"/>
            </a:solidFill>
          </a:ln>
        </p:spPr>
        <p:txBody>
          <a:bodyPr vert="horz" wrap="square" lIns="0" tIns="27305" rIns="0" bIns="0" rtlCol="0">
            <a:spAutoFit/>
          </a:bodyPr>
          <a:lstStyle/>
          <a:p>
            <a:pPr marL="96520" marR="107314">
              <a:lnSpc>
                <a:spcPct val="100200"/>
              </a:lnSpc>
              <a:spcBef>
                <a:spcPts val="215"/>
              </a:spcBef>
            </a:pPr>
            <a:r>
              <a:rPr sz="1800" dirty="0">
                <a:solidFill>
                  <a:srgbClr val="7E7E7E"/>
                </a:solidFill>
                <a:latin typeface="Calibri"/>
                <a:cs typeface="Calibri"/>
              </a:rPr>
              <a:t>Sometimes</a:t>
            </a:r>
            <a:r>
              <a:rPr sz="1800" spc="-60" dirty="0">
                <a:solidFill>
                  <a:srgbClr val="7E7E7E"/>
                </a:solidFill>
                <a:latin typeface="Calibri"/>
                <a:cs typeface="Calibri"/>
              </a:rPr>
              <a:t> </a:t>
            </a:r>
            <a:r>
              <a:rPr sz="1800" dirty="0">
                <a:solidFill>
                  <a:srgbClr val="7E7E7E"/>
                </a:solidFill>
                <a:latin typeface="Calibri"/>
                <a:cs typeface="Calibri"/>
              </a:rPr>
              <a:t>we</a:t>
            </a:r>
            <a:r>
              <a:rPr sz="1800" spc="-40" dirty="0">
                <a:solidFill>
                  <a:srgbClr val="7E7E7E"/>
                </a:solidFill>
                <a:latin typeface="Calibri"/>
                <a:cs typeface="Calibri"/>
              </a:rPr>
              <a:t> </a:t>
            </a:r>
            <a:r>
              <a:rPr sz="1800" dirty="0">
                <a:solidFill>
                  <a:srgbClr val="7E7E7E"/>
                </a:solidFill>
                <a:latin typeface="Calibri"/>
                <a:cs typeface="Calibri"/>
              </a:rPr>
              <a:t>take</a:t>
            </a:r>
            <a:r>
              <a:rPr sz="1800" spc="-35" dirty="0">
                <a:solidFill>
                  <a:srgbClr val="7E7E7E"/>
                </a:solidFill>
                <a:latin typeface="Calibri"/>
                <a:cs typeface="Calibri"/>
              </a:rPr>
              <a:t> </a:t>
            </a:r>
            <a:r>
              <a:rPr sz="1800" spc="-25" dirty="0">
                <a:solidFill>
                  <a:srgbClr val="7E7E7E"/>
                </a:solidFill>
                <a:latin typeface="Calibri"/>
                <a:cs typeface="Calibri"/>
              </a:rPr>
              <a:t>the </a:t>
            </a:r>
            <a:r>
              <a:rPr sz="1800" spc="-10" dirty="0">
                <a:solidFill>
                  <a:srgbClr val="4285F4"/>
                </a:solidFill>
                <a:latin typeface="Calibri"/>
                <a:cs typeface="Calibri"/>
              </a:rPr>
              <a:t>attention</a:t>
            </a:r>
            <a:r>
              <a:rPr sz="1800" spc="-50" dirty="0">
                <a:solidFill>
                  <a:srgbClr val="4285F4"/>
                </a:solidFill>
                <a:latin typeface="Calibri"/>
                <a:cs typeface="Calibri"/>
              </a:rPr>
              <a:t> </a:t>
            </a:r>
            <a:r>
              <a:rPr sz="1800" dirty="0">
                <a:solidFill>
                  <a:srgbClr val="4285F4"/>
                </a:solidFill>
                <a:latin typeface="Calibri"/>
                <a:cs typeface="Calibri"/>
              </a:rPr>
              <a:t>output</a:t>
            </a:r>
            <a:r>
              <a:rPr sz="1800" spc="-5" dirty="0">
                <a:solidFill>
                  <a:srgbClr val="4285F4"/>
                </a:solidFill>
                <a:latin typeface="Calibri"/>
                <a:cs typeface="Calibri"/>
              </a:rPr>
              <a:t> </a:t>
            </a:r>
            <a:r>
              <a:rPr sz="1800" dirty="0">
                <a:solidFill>
                  <a:srgbClr val="7E7E7E"/>
                </a:solidFill>
                <a:latin typeface="Calibri"/>
                <a:cs typeface="Calibri"/>
              </a:rPr>
              <a:t>from</a:t>
            </a:r>
            <a:r>
              <a:rPr sz="1800" spc="-15" dirty="0">
                <a:solidFill>
                  <a:srgbClr val="7E7E7E"/>
                </a:solidFill>
                <a:latin typeface="Calibri"/>
                <a:cs typeface="Calibri"/>
              </a:rPr>
              <a:t> </a:t>
            </a:r>
            <a:r>
              <a:rPr sz="1800" spc="-25" dirty="0">
                <a:solidFill>
                  <a:srgbClr val="7E7E7E"/>
                </a:solidFill>
                <a:latin typeface="Calibri"/>
                <a:cs typeface="Calibri"/>
              </a:rPr>
              <a:t>the </a:t>
            </a:r>
            <a:r>
              <a:rPr sz="1800" dirty="0">
                <a:solidFill>
                  <a:srgbClr val="7E7E7E"/>
                </a:solidFill>
                <a:latin typeface="Calibri"/>
                <a:cs typeface="Calibri"/>
              </a:rPr>
              <a:t>previous</a:t>
            </a:r>
            <a:r>
              <a:rPr sz="1800" spc="-60" dirty="0">
                <a:solidFill>
                  <a:srgbClr val="7E7E7E"/>
                </a:solidFill>
                <a:latin typeface="Calibri"/>
                <a:cs typeface="Calibri"/>
              </a:rPr>
              <a:t> </a:t>
            </a:r>
            <a:r>
              <a:rPr sz="1800" dirty="0">
                <a:solidFill>
                  <a:srgbClr val="7E7E7E"/>
                </a:solidFill>
                <a:latin typeface="Calibri"/>
                <a:cs typeface="Calibri"/>
              </a:rPr>
              <a:t>step,</a:t>
            </a:r>
            <a:r>
              <a:rPr sz="1800" spc="-95" dirty="0">
                <a:solidFill>
                  <a:srgbClr val="7E7E7E"/>
                </a:solidFill>
                <a:latin typeface="Calibri"/>
                <a:cs typeface="Calibri"/>
              </a:rPr>
              <a:t> </a:t>
            </a:r>
            <a:r>
              <a:rPr sz="1800" dirty="0">
                <a:solidFill>
                  <a:srgbClr val="7E7E7E"/>
                </a:solidFill>
                <a:latin typeface="Calibri"/>
                <a:cs typeface="Calibri"/>
              </a:rPr>
              <a:t>and</a:t>
            </a:r>
            <a:r>
              <a:rPr sz="1800" spc="-75" dirty="0">
                <a:solidFill>
                  <a:srgbClr val="7E7E7E"/>
                </a:solidFill>
                <a:latin typeface="Calibri"/>
                <a:cs typeface="Calibri"/>
              </a:rPr>
              <a:t> </a:t>
            </a:r>
            <a:r>
              <a:rPr sz="1800" spc="-20" dirty="0">
                <a:solidFill>
                  <a:srgbClr val="7E7E7E"/>
                </a:solidFill>
                <a:latin typeface="Calibri"/>
                <a:cs typeface="Calibri"/>
              </a:rPr>
              <a:t>also </a:t>
            </a:r>
            <a:r>
              <a:rPr sz="1800" dirty="0">
                <a:solidFill>
                  <a:srgbClr val="7E7E7E"/>
                </a:solidFill>
                <a:latin typeface="Calibri"/>
                <a:cs typeface="Calibri"/>
              </a:rPr>
              <a:t>feed</a:t>
            </a:r>
            <a:r>
              <a:rPr sz="1800" spc="-55" dirty="0">
                <a:solidFill>
                  <a:srgbClr val="7E7E7E"/>
                </a:solidFill>
                <a:latin typeface="Calibri"/>
                <a:cs typeface="Calibri"/>
              </a:rPr>
              <a:t> </a:t>
            </a:r>
            <a:r>
              <a:rPr sz="1800" dirty="0">
                <a:solidFill>
                  <a:srgbClr val="7E7E7E"/>
                </a:solidFill>
                <a:latin typeface="Calibri"/>
                <a:cs typeface="Calibri"/>
              </a:rPr>
              <a:t>it</a:t>
            </a:r>
            <a:r>
              <a:rPr sz="1800" spc="-20" dirty="0">
                <a:solidFill>
                  <a:srgbClr val="7E7E7E"/>
                </a:solidFill>
                <a:latin typeface="Calibri"/>
                <a:cs typeface="Calibri"/>
              </a:rPr>
              <a:t> </a:t>
            </a:r>
            <a:r>
              <a:rPr sz="1800" dirty="0">
                <a:solidFill>
                  <a:srgbClr val="7E7E7E"/>
                </a:solidFill>
                <a:latin typeface="Calibri"/>
                <a:cs typeface="Calibri"/>
              </a:rPr>
              <a:t>into</a:t>
            </a:r>
            <a:r>
              <a:rPr sz="1800" spc="-65" dirty="0">
                <a:solidFill>
                  <a:srgbClr val="7E7E7E"/>
                </a:solidFill>
                <a:latin typeface="Calibri"/>
                <a:cs typeface="Calibri"/>
              </a:rPr>
              <a:t> </a:t>
            </a:r>
            <a:r>
              <a:rPr sz="1800" dirty="0">
                <a:solidFill>
                  <a:srgbClr val="7E7E7E"/>
                </a:solidFill>
                <a:latin typeface="Calibri"/>
                <a:cs typeface="Calibri"/>
              </a:rPr>
              <a:t>the</a:t>
            </a:r>
            <a:r>
              <a:rPr sz="1800" spc="-15" dirty="0">
                <a:solidFill>
                  <a:srgbClr val="7E7E7E"/>
                </a:solidFill>
                <a:latin typeface="Calibri"/>
                <a:cs typeface="Calibri"/>
              </a:rPr>
              <a:t> </a:t>
            </a:r>
            <a:r>
              <a:rPr sz="1800" spc="-10" dirty="0">
                <a:solidFill>
                  <a:srgbClr val="7E7E7E"/>
                </a:solidFill>
                <a:latin typeface="Calibri"/>
                <a:cs typeface="Calibri"/>
              </a:rPr>
              <a:t>decoder </a:t>
            </a:r>
            <a:r>
              <a:rPr sz="1800" dirty="0">
                <a:solidFill>
                  <a:srgbClr val="7E7E7E"/>
                </a:solidFill>
                <a:latin typeface="Calibri"/>
                <a:cs typeface="Calibri"/>
              </a:rPr>
              <a:t>(along</a:t>
            </a:r>
            <a:r>
              <a:rPr sz="1800" spc="-10" dirty="0">
                <a:solidFill>
                  <a:srgbClr val="7E7E7E"/>
                </a:solidFill>
                <a:latin typeface="Calibri"/>
                <a:cs typeface="Calibri"/>
              </a:rPr>
              <a:t> </a:t>
            </a:r>
            <a:r>
              <a:rPr sz="1800" dirty="0">
                <a:solidFill>
                  <a:srgbClr val="7E7E7E"/>
                </a:solidFill>
                <a:latin typeface="Calibri"/>
                <a:cs typeface="Calibri"/>
              </a:rPr>
              <a:t>with</a:t>
            </a:r>
            <a:r>
              <a:rPr sz="1800" spc="-30" dirty="0">
                <a:solidFill>
                  <a:srgbClr val="7E7E7E"/>
                </a:solidFill>
                <a:latin typeface="Calibri"/>
                <a:cs typeface="Calibri"/>
              </a:rPr>
              <a:t> </a:t>
            </a:r>
            <a:r>
              <a:rPr sz="1800" dirty="0">
                <a:solidFill>
                  <a:srgbClr val="7E7E7E"/>
                </a:solidFill>
                <a:latin typeface="Calibri"/>
                <a:cs typeface="Calibri"/>
              </a:rPr>
              <a:t>the</a:t>
            </a:r>
            <a:r>
              <a:rPr sz="1800" spc="15" dirty="0">
                <a:solidFill>
                  <a:srgbClr val="7E7E7E"/>
                </a:solidFill>
                <a:latin typeface="Calibri"/>
                <a:cs typeface="Calibri"/>
              </a:rPr>
              <a:t> </a:t>
            </a:r>
            <a:r>
              <a:rPr sz="1800" spc="-10" dirty="0">
                <a:solidFill>
                  <a:srgbClr val="7E7E7E"/>
                </a:solidFill>
                <a:latin typeface="Calibri"/>
                <a:cs typeface="Calibri"/>
              </a:rPr>
              <a:t>usual </a:t>
            </a:r>
            <a:r>
              <a:rPr sz="1800" dirty="0">
                <a:solidFill>
                  <a:srgbClr val="7E7E7E"/>
                </a:solidFill>
                <a:latin typeface="Calibri"/>
                <a:cs typeface="Calibri"/>
              </a:rPr>
              <a:t>decoder</a:t>
            </a:r>
            <a:r>
              <a:rPr sz="1800" spc="-30" dirty="0">
                <a:solidFill>
                  <a:srgbClr val="7E7E7E"/>
                </a:solidFill>
                <a:latin typeface="Calibri"/>
                <a:cs typeface="Calibri"/>
              </a:rPr>
              <a:t> </a:t>
            </a:r>
            <a:r>
              <a:rPr sz="1800" dirty="0">
                <a:solidFill>
                  <a:srgbClr val="7E7E7E"/>
                </a:solidFill>
                <a:latin typeface="Calibri"/>
                <a:cs typeface="Calibri"/>
              </a:rPr>
              <a:t>input).</a:t>
            </a:r>
            <a:r>
              <a:rPr sz="1800" spc="-80" dirty="0">
                <a:solidFill>
                  <a:srgbClr val="7E7E7E"/>
                </a:solidFill>
                <a:latin typeface="Calibri"/>
                <a:cs typeface="Calibri"/>
              </a:rPr>
              <a:t> </a:t>
            </a:r>
            <a:r>
              <a:rPr sz="1800" dirty="0">
                <a:solidFill>
                  <a:srgbClr val="7E7E7E"/>
                </a:solidFill>
                <a:latin typeface="Calibri"/>
                <a:cs typeface="Calibri"/>
              </a:rPr>
              <a:t>We</a:t>
            </a:r>
            <a:r>
              <a:rPr sz="1800" spc="-65" dirty="0">
                <a:solidFill>
                  <a:srgbClr val="7E7E7E"/>
                </a:solidFill>
                <a:latin typeface="Calibri"/>
                <a:cs typeface="Calibri"/>
              </a:rPr>
              <a:t> </a:t>
            </a:r>
            <a:r>
              <a:rPr sz="1800" spc="-25" dirty="0">
                <a:solidFill>
                  <a:srgbClr val="7E7E7E"/>
                </a:solidFill>
                <a:latin typeface="Calibri"/>
                <a:cs typeface="Calibri"/>
              </a:rPr>
              <a:t>do </a:t>
            </a:r>
            <a:r>
              <a:rPr sz="1800" dirty="0">
                <a:solidFill>
                  <a:srgbClr val="7E7E7E"/>
                </a:solidFill>
                <a:latin typeface="Calibri"/>
                <a:cs typeface="Calibri"/>
              </a:rPr>
              <a:t>this</a:t>
            </a:r>
            <a:r>
              <a:rPr sz="1800" spc="-35" dirty="0">
                <a:solidFill>
                  <a:srgbClr val="7E7E7E"/>
                </a:solidFill>
                <a:latin typeface="Calibri"/>
                <a:cs typeface="Calibri"/>
              </a:rPr>
              <a:t> </a:t>
            </a:r>
            <a:r>
              <a:rPr sz="1800" dirty="0">
                <a:solidFill>
                  <a:srgbClr val="7E7E7E"/>
                </a:solidFill>
                <a:latin typeface="Calibri"/>
                <a:cs typeface="Calibri"/>
              </a:rPr>
              <a:t>in</a:t>
            </a:r>
            <a:r>
              <a:rPr sz="1800" spc="-50" dirty="0">
                <a:solidFill>
                  <a:srgbClr val="7E7E7E"/>
                </a:solidFill>
                <a:latin typeface="Calibri"/>
                <a:cs typeface="Calibri"/>
              </a:rPr>
              <a:t> </a:t>
            </a:r>
            <a:r>
              <a:rPr sz="1800" dirty="0">
                <a:solidFill>
                  <a:srgbClr val="7E7E7E"/>
                </a:solidFill>
                <a:latin typeface="Calibri"/>
                <a:cs typeface="Calibri"/>
              </a:rPr>
              <a:t>Assignment</a:t>
            </a:r>
            <a:r>
              <a:rPr sz="1800" spc="-15" dirty="0">
                <a:solidFill>
                  <a:srgbClr val="7E7E7E"/>
                </a:solidFill>
                <a:latin typeface="Calibri"/>
                <a:cs typeface="Calibri"/>
              </a:rPr>
              <a:t> </a:t>
            </a:r>
            <a:r>
              <a:rPr sz="1800" spc="-25" dirty="0">
                <a:solidFill>
                  <a:srgbClr val="7E7E7E"/>
                </a:solidFill>
                <a:latin typeface="Calibri"/>
                <a:cs typeface="Calibri"/>
              </a:rPr>
              <a:t>4.</a:t>
            </a:r>
            <a:endParaRPr sz="1800">
              <a:latin typeface="Calibri"/>
              <a:cs typeface="Calibri"/>
            </a:endParaRPr>
          </a:p>
        </p:txBody>
      </p:sp>
      <p:sp>
        <p:nvSpPr>
          <p:cNvPr id="41" name="object 41"/>
          <p:cNvSpPr/>
          <p:nvPr/>
        </p:nvSpPr>
        <p:spPr>
          <a:xfrm>
            <a:off x="6596126" y="5498719"/>
            <a:ext cx="413384" cy="420370"/>
          </a:xfrm>
          <a:custGeom>
            <a:avLst/>
            <a:gdLst/>
            <a:ahLst/>
            <a:cxnLst/>
            <a:rect l="l" t="t" r="r" b="b"/>
            <a:pathLst>
              <a:path w="413384" h="420370">
                <a:moveTo>
                  <a:pt x="29464" y="328752"/>
                </a:moveTo>
                <a:lnTo>
                  <a:pt x="0" y="419938"/>
                </a:lnTo>
                <a:lnTo>
                  <a:pt x="90550" y="388823"/>
                </a:lnTo>
                <a:lnTo>
                  <a:pt x="80554" y="378993"/>
                </a:lnTo>
                <a:lnTo>
                  <a:pt x="60198" y="378993"/>
                </a:lnTo>
                <a:lnTo>
                  <a:pt x="39877" y="358965"/>
                </a:lnTo>
                <a:lnTo>
                  <a:pt x="49858" y="348807"/>
                </a:lnTo>
                <a:lnTo>
                  <a:pt x="29464" y="328752"/>
                </a:lnTo>
                <a:close/>
              </a:path>
              <a:path w="413384" h="420370">
                <a:moveTo>
                  <a:pt x="49858" y="348807"/>
                </a:moveTo>
                <a:lnTo>
                  <a:pt x="39877" y="358965"/>
                </a:lnTo>
                <a:lnTo>
                  <a:pt x="60198" y="378993"/>
                </a:lnTo>
                <a:lnTo>
                  <a:pt x="70201" y="368812"/>
                </a:lnTo>
                <a:lnTo>
                  <a:pt x="49858" y="348807"/>
                </a:lnTo>
                <a:close/>
              </a:path>
              <a:path w="413384" h="420370">
                <a:moveTo>
                  <a:pt x="70201" y="368812"/>
                </a:moveTo>
                <a:lnTo>
                  <a:pt x="60198" y="378993"/>
                </a:lnTo>
                <a:lnTo>
                  <a:pt x="80554" y="378993"/>
                </a:lnTo>
                <a:lnTo>
                  <a:pt x="70201" y="368812"/>
                </a:lnTo>
                <a:close/>
              </a:path>
              <a:path w="413384" h="420370">
                <a:moveTo>
                  <a:pt x="392556" y="0"/>
                </a:moveTo>
                <a:lnTo>
                  <a:pt x="49858" y="348807"/>
                </a:lnTo>
                <a:lnTo>
                  <a:pt x="70201" y="368812"/>
                </a:lnTo>
                <a:lnTo>
                  <a:pt x="412876" y="20065"/>
                </a:lnTo>
                <a:lnTo>
                  <a:pt x="392556" y="0"/>
                </a:lnTo>
                <a:close/>
              </a:path>
            </a:pathLst>
          </a:custGeom>
          <a:solidFill>
            <a:srgbClr val="5D4A3B"/>
          </a:solidFill>
        </p:spPr>
        <p:txBody>
          <a:bodyPr wrap="square" lIns="0" tIns="0" rIns="0" bIns="0" rtlCol="0"/>
          <a:lstStyle/>
          <a:p>
            <a:endParaRPr/>
          </a:p>
        </p:txBody>
      </p:sp>
      <p:sp>
        <p:nvSpPr>
          <p:cNvPr id="42" name="object 42"/>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43" name="object 43"/>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21</a:t>
            </a:fld>
            <a:endParaRPr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495550" y="1095118"/>
            <a:ext cx="4486910" cy="4599940"/>
            <a:chOff x="2495550" y="1095118"/>
            <a:chExt cx="4486910" cy="4599940"/>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3126216" cy="2171270"/>
            </a:xfrm>
            <a:prstGeom prst="rect">
              <a:avLst/>
            </a:prstGeom>
          </p:spPr>
        </p:pic>
        <p:sp>
          <p:nvSpPr>
            <p:cNvPr id="11" name="object 11"/>
            <p:cNvSpPr/>
            <p:nvPr/>
          </p:nvSpPr>
          <p:spPr>
            <a:xfrm>
              <a:off x="2598673" y="3628008"/>
              <a:ext cx="111125" cy="675005"/>
            </a:xfrm>
            <a:custGeom>
              <a:avLst/>
              <a:gdLst/>
              <a:ahLst/>
              <a:cxnLst/>
              <a:rect l="l" t="t" r="r" b="b"/>
              <a:pathLst>
                <a:path w="111125" h="675004">
                  <a:moveTo>
                    <a:pt x="55883" y="37899"/>
                  </a:moveTo>
                  <a:lnTo>
                    <a:pt x="46240" y="54039"/>
                  </a:lnTo>
                  <a:lnTo>
                    <a:pt x="39749" y="675005"/>
                  </a:lnTo>
                  <a:lnTo>
                    <a:pt x="58800" y="675005"/>
                  </a:lnTo>
                  <a:lnTo>
                    <a:pt x="65289" y="54414"/>
                  </a:lnTo>
                  <a:lnTo>
                    <a:pt x="55883" y="37899"/>
                  </a:lnTo>
                  <a:close/>
                </a:path>
                <a:path w="111125" h="675004">
                  <a:moveTo>
                    <a:pt x="66971" y="18796"/>
                  </a:moveTo>
                  <a:lnTo>
                    <a:pt x="46608" y="18796"/>
                  </a:lnTo>
                  <a:lnTo>
                    <a:pt x="65658" y="19050"/>
                  </a:lnTo>
                  <a:lnTo>
                    <a:pt x="65293" y="54039"/>
                  </a:lnTo>
                  <a:lnTo>
                    <a:pt x="65289" y="54414"/>
                  </a:lnTo>
                  <a:lnTo>
                    <a:pt x="91439" y="100330"/>
                  </a:lnTo>
                  <a:lnTo>
                    <a:pt x="94106" y="104902"/>
                  </a:lnTo>
                  <a:lnTo>
                    <a:pt x="99949" y="106426"/>
                  </a:lnTo>
                  <a:lnTo>
                    <a:pt x="104520" y="103886"/>
                  </a:lnTo>
                  <a:lnTo>
                    <a:pt x="109093" y="101219"/>
                  </a:lnTo>
                  <a:lnTo>
                    <a:pt x="110617" y="95504"/>
                  </a:lnTo>
                  <a:lnTo>
                    <a:pt x="108076" y="90932"/>
                  </a:lnTo>
                  <a:lnTo>
                    <a:pt x="66971" y="18796"/>
                  </a:lnTo>
                  <a:close/>
                </a:path>
                <a:path w="111125" h="675004">
                  <a:moveTo>
                    <a:pt x="56261" y="0"/>
                  </a:moveTo>
                  <a:lnTo>
                    <a:pt x="0" y="94234"/>
                  </a:lnTo>
                  <a:lnTo>
                    <a:pt x="1426" y="100330"/>
                  </a:lnTo>
                  <a:lnTo>
                    <a:pt x="1614" y="100330"/>
                  </a:lnTo>
                  <a:lnTo>
                    <a:pt x="5968" y="102870"/>
                  </a:lnTo>
                  <a:lnTo>
                    <a:pt x="10413" y="105537"/>
                  </a:lnTo>
                  <a:lnTo>
                    <a:pt x="16382" y="104013"/>
                  </a:lnTo>
                  <a:lnTo>
                    <a:pt x="46240" y="54039"/>
                  </a:lnTo>
                  <a:lnTo>
                    <a:pt x="46555" y="23876"/>
                  </a:lnTo>
                  <a:lnTo>
                    <a:pt x="46608" y="18796"/>
                  </a:lnTo>
                  <a:lnTo>
                    <a:pt x="66971" y="18796"/>
                  </a:lnTo>
                  <a:lnTo>
                    <a:pt x="56261" y="0"/>
                  </a:lnTo>
                  <a:close/>
                </a:path>
                <a:path w="111125" h="675004">
                  <a:moveTo>
                    <a:pt x="65611" y="23622"/>
                  </a:moveTo>
                  <a:lnTo>
                    <a:pt x="47751" y="23622"/>
                  </a:lnTo>
                  <a:lnTo>
                    <a:pt x="64262" y="23876"/>
                  </a:lnTo>
                  <a:lnTo>
                    <a:pt x="55883" y="37899"/>
                  </a:lnTo>
                  <a:lnTo>
                    <a:pt x="65289" y="54414"/>
                  </a:lnTo>
                  <a:lnTo>
                    <a:pt x="65608" y="23876"/>
                  </a:lnTo>
                  <a:lnTo>
                    <a:pt x="65611" y="23622"/>
                  </a:lnTo>
                  <a:close/>
                </a:path>
                <a:path w="111125" h="675004">
                  <a:moveTo>
                    <a:pt x="46608" y="18796"/>
                  </a:moveTo>
                  <a:lnTo>
                    <a:pt x="46240" y="54039"/>
                  </a:lnTo>
                  <a:lnTo>
                    <a:pt x="55883" y="37899"/>
                  </a:lnTo>
                  <a:lnTo>
                    <a:pt x="47751" y="23622"/>
                  </a:lnTo>
                  <a:lnTo>
                    <a:pt x="65611" y="23622"/>
                  </a:lnTo>
                  <a:lnTo>
                    <a:pt x="65658" y="19050"/>
                  </a:lnTo>
                  <a:lnTo>
                    <a:pt x="46608" y="18796"/>
                  </a:lnTo>
                  <a:close/>
                </a:path>
                <a:path w="111125" h="675004">
                  <a:moveTo>
                    <a:pt x="47751" y="23622"/>
                  </a:moveTo>
                  <a:lnTo>
                    <a:pt x="55883" y="37899"/>
                  </a:lnTo>
                  <a:lnTo>
                    <a:pt x="64262" y="23876"/>
                  </a:lnTo>
                  <a:lnTo>
                    <a:pt x="47751" y="23622"/>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38727"/>
              <a:ext cx="4286885" cy="757555"/>
            </a:xfrm>
            <a:custGeom>
              <a:avLst/>
              <a:gdLst/>
              <a:ahLst/>
              <a:cxnLst/>
              <a:rect l="l" t="t" r="r" b="b"/>
              <a:pathLst>
                <a:path w="4286884" h="757554">
                  <a:moveTo>
                    <a:pt x="4286758" y="738124"/>
                  </a:moveTo>
                  <a:lnTo>
                    <a:pt x="4264634" y="732955"/>
                  </a:lnTo>
                  <a:lnTo>
                    <a:pt x="1883410" y="38227"/>
                  </a:lnTo>
                  <a:lnTo>
                    <a:pt x="1923110" y="28321"/>
                  </a:lnTo>
                  <a:lnTo>
                    <a:pt x="1939925" y="24142"/>
                  </a:lnTo>
                  <a:lnTo>
                    <a:pt x="1943100" y="18923"/>
                  </a:lnTo>
                  <a:lnTo>
                    <a:pt x="1940560" y="8763"/>
                  </a:lnTo>
                  <a:lnTo>
                    <a:pt x="1935353" y="5715"/>
                  </a:lnTo>
                  <a:lnTo>
                    <a:pt x="1828800" y="32258"/>
                  </a:lnTo>
                  <a:lnTo>
                    <a:pt x="1900682" y="108077"/>
                  </a:lnTo>
                  <a:lnTo>
                    <a:pt x="1904365" y="111887"/>
                  </a:lnTo>
                  <a:lnTo>
                    <a:pt x="1910334" y="112014"/>
                  </a:lnTo>
                  <a:lnTo>
                    <a:pt x="1914144" y="108458"/>
                  </a:lnTo>
                  <a:lnTo>
                    <a:pt x="1917954" y="104775"/>
                  </a:lnTo>
                  <a:lnTo>
                    <a:pt x="1918208" y="98806"/>
                  </a:lnTo>
                  <a:lnTo>
                    <a:pt x="1914525" y="94996"/>
                  </a:lnTo>
                  <a:lnTo>
                    <a:pt x="1877987" y="56489"/>
                  </a:lnTo>
                  <a:lnTo>
                    <a:pt x="3920667" y="652449"/>
                  </a:lnTo>
                  <a:lnTo>
                    <a:pt x="1283677" y="35229"/>
                  </a:lnTo>
                  <a:lnTo>
                    <a:pt x="1309865" y="27178"/>
                  </a:lnTo>
                  <a:lnTo>
                    <a:pt x="1339215" y="18161"/>
                  </a:lnTo>
                  <a:lnTo>
                    <a:pt x="1342136" y="12827"/>
                  </a:lnTo>
                  <a:lnTo>
                    <a:pt x="1340485" y="7747"/>
                  </a:lnTo>
                  <a:lnTo>
                    <a:pt x="1338961" y="2794"/>
                  </a:lnTo>
                  <a:lnTo>
                    <a:pt x="1333627" y="0"/>
                  </a:lnTo>
                  <a:lnTo>
                    <a:pt x="1228725" y="32258"/>
                  </a:lnTo>
                  <a:lnTo>
                    <a:pt x="1304671" y="104140"/>
                  </a:lnTo>
                  <a:lnTo>
                    <a:pt x="1308481" y="107696"/>
                  </a:lnTo>
                  <a:lnTo>
                    <a:pt x="1314323" y="107696"/>
                  </a:lnTo>
                  <a:lnTo>
                    <a:pt x="1318133" y="103759"/>
                  </a:lnTo>
                  <a:lnTo>
                    <a:pt x="1321689" y="99949"/>
                  </a:lnTo>
                  <a:lnTo>
                    <a:pt x="1321562" y="93853"/>
                  </a:lnTo>
                  <a:lnTo>
                    <a:pt x="1317752" y="90297"/>
                  </a:lnTo>
                  <a:lnTo>
                    <a:pt x="1279309" y="53911"/>
                  </a:lnTo>
                  <a:lnTo>
                    <a:pt x="3931272" y="674509"/>
                  </a:lnTo>
                  <a:lnTo>
                    <a:pt x="654964" y="70789"/>
                  </a:lnTo>
                  <a:lnTo>
                    <a:pt x="672731" y="64389"/>
                  </a:lnTo>
                  <a:lnTo>
                    <a:pt x="709803" y="51066"/>
                  </a:lnTo>
                  <a:lnTo>
                    <a:pt x="712343" y="45605"/>
                  </a:lnTo>
                  <a:lnTo>
                    <a:pt x="708787" y="35687"/>
                  </a:lnTo>
                  <a:lnTo>
                    <a:pt x="703326" y="33020"/>
                  </a:lnTo>
                  <a:lnTo>
                    <a:pt x="698373" y="34925"/>
                  </a:lnTo>
                  <a:lnTo>
                    <a:pt x="600075" y="70358"/>
                  </a:lnTo>
                  <a:lnTo>
                    <a:pt x="679323" y="138430"/>
                  </a:lnTo>
                  <a:lnTo>
                    <a:pt x="683260" y="141859"/>
                  </a:lnTo>
                  <a:lnTo>
                    <a:pt x="689356" y="141478"/>
                  </a:lnTo>
                  <a:lnTo>
                    <a:pt x="692785" y="137414"/>
                  </a:lnTo>
                  <a:lnTo>
                    <a:pt x="696214" y="133477"/>
                  </a:lnTo>
                  <a:lnTo>
                    <a:pt x="695706" y="127508"/>
                  </a:lnTo>
                  <a:lnTo>
                    <a:pt x="691769" y="124079"/>
                  </a:lnTo>
                  <a:lnTo>
                    <a:pt x="651459" y="89446"/>
                  </a:lnTo>
                  <a:lnTo>
                    <a:pt x="3511004" y="616369"/>
                  </a:lnTo>
                  <a:lnTo>
                    <a:pt x="54889" y="69405"/>
                  </a:lnTo>
                  <a:lnTo>
                    <a:pt x="69049" y="63893"/>
                  </a:lnTo>
                  <a:lnTo>
                    <a:pt x="109220" y="48260"/>
                  </a:lnTo>
                  <a:lnTo>
                    <a:pt x="111633" y="42672"/>
                  </a:lnTo>
                  <a:lnTo>
                    <a:pt x="109728" y="37846"/>
                  </a:lnTo>
                  <a:lnTo>
                    <a:pt x="107823" y="32905"/>
                  </a:lnTo>
                  <a:lnTo>
                    <a:pt x="102362" y="30492"/>
                  </a:lnTo>
                  <a:lnTo>
                    <a:pt x="0" y="70358"/>
                  </a:lnTo>
                  <a:lnTo>
                    <a:pt x="80899" y="136398"/>
                  </a:lnTo>
                  <a:lnTo>
                    <a:pt x="84963" y="139827"/>
                  </a:lnTo>
                  <a:lnTo>
                    <a:pt x="91059" y="139192"/>
                  </a:lnTo>
                  <a:lnTo>
                    <a:pt x="97663" y="131064"/>
                  </a:lnTo>
                  <a:lnTo>
                    <a:pt x="97028" y="124968"/>
                  </a:lnTo>
                  <a:lnTo>
                    <a:pt x="51930" y="88188"/>
                  </a:lnTo>
                  <a:lnTo>
                    <a:pt x="4251477" y="752805"/>
                  </a:lnTo>
                  <a:lnTo>
                    <a:pt x="4275201" y="757174"/>
                  </a:lnTo>
                  <a:lnTo>
                    <a:pt x="4275302" y="756577"/>
                  </a:lnTo>
                  <a:lnTo>
                    <a:pt x="4279900" y="757301"/>
                  </a:lnTo>
                  <a:lnTo>
                    <a:pt x="4280078" y="756119"/>
                  </a:lnTo>
                  <a:lnTo>
                    <a:pt x="4282440" y="756666"/>
                  </a:lnTo>
                  <a:lnTo>
                    <a:pt x="4286758" y="738124"/>
                  </a:lnTo>
                  <a:close/>
                </a:path>
              </a:pathLst>
            </a:custGeom>
            <a:solidFill>
              <a:srgbClr val="7E7E7E"/>
            </a:solidFill>
          </p:spPr>
          <p:txBody>
            <a:bodyPr wrap="square" lIns="0" tIns="0" rIns="0" bIns="0" rtlCol="0"/>
            <a:lstStyle/>
            <a:p>
              <a:endParaRPr/>
            </a:p>
          </p:txBody>
        </p:sp>
        <p:sp>
          <p:nvSpPr>
            <p:cNvPr id="14" name="object 14"/>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pic>
          <p:nvPicPr>
            <p:cNvPr id="15" name="object 15"/>
            <p:cNvPicPr/>
            <p:nvPr/>
          </p:nvPicPr>
          <p:blipFill>
            <a:blip r:embed="rId8" cstate="print"/>
            <a:stretch>
              <a:fillRect/>
            </a:stretch>
          </p:blipFill>
          <p:spPr>
            <a:xfrm>
              <a:off x="2581272" y="1095118"/>
              <a:ext cx="1952630" cy="2428750"/>
            </a:xfrm>
            <a:prstGeom prst="rect">
              <a:avLst/>
            </a:prstGeom>
          </p:spPr>
        </p:pic>
      </p:grpSp>
      <p:sp>
        <p:nvSpPr>
          <p:cNvPr id="16" name="object 16"/>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7" name="object 17"/>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8" name="object 18"/>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9" name="object 19"/>
          <p:cNvSpPr txBox="1"/>
          <p:nvPr/>
        </p:nvSpPr>
        <p:spPr>
          <a:xfrm>
            <a:off x="5393054" y="5722937"/>
            <a:ext cx="1101090" cy="266065"/>
          </a:xfrm>
          <a:prstGeom prst="rect">
            <a:avLst/>
          </a:prstGeom>
        </p:spPr>
        <p:txBody>
          <a:bodyPr vert="horz" wrap="square" lIns="0" tIns="15875" rIns="0" bIns="0" rtlCol="0">
            <a:spAutoFit/>
          </a:bodyPr>
          <a:lstStyle/>
          <a:p>
            <a:pPr marL="12700">
              <a:lnSpc>
                <a:spcPct val="100000"/>
              </a:lnSpc>
              <a:spcBef>
                <a:spcPts val="125"/>
              </a:spcBef>
              <a:tabLst>
                <a:tab pos="885190"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endParaRPr sz="1550">
              <a:latin typeface="Calibri"/>
              <a:cs typeface="Calibri"/>
            </a:endParaRPr>
          </a:p>
        </p:txBody>
      </p:sp>
      <p:sp>
        <p:nvSpPr>
          <p:cNvPr id="20" name="object 20"/>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1" name="object 21"/>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2" name="object 22"/>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3" name="object 23"/>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27" name="object 27"/>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28" name="object 28"/>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grpSp>
        <p:nvGrpSpPr>
          <p:cNvPr id="29" name="object 29"/>
          <p:cNvGrpSpPr/>
          <p:nvPr/>
        </p:nvGrpSpPr>
        <p:grpSpPr>
          <a:xfrm>
            <a:off x="3818635" y="1780794"/>
            <a:ext cx="3296920" cy="3904615"/>
            <a:chOff x="3818635" y="1780794"/>
            <a:chExt cx="3296920" cy="3904615"/>
          </a:xfrm>
        </p:grpSpPr>
        <p:sp>
          <p:nvSpPr>
            <p:cNvPr id="30" name="object 30"/>
            <p:cNvSpPr/>
            <p:nvPr/>
          </p:nvSpPr>
          <p:spPr>
            <a:xfrm>
              <a:off x="3818635" y="1780794"/>
              <a:ext cx="2923540" cy="340995"/>
            </a:xfrm>
            <a:custGeom>
              <a:avLst/>
              <a:gdLst/>
              <a:ahLst/>
              <a:cxnLst/>
              <a:rect l="l" t="t" r="r" b="b"/>
              <a:pathLst>
                <a:path w="2923540" h="340994">
                  <a:moveTo>
                    <a:pt x="2868611" y="299323"/>
                  </a:moveTo>
                  <a:lnTo>
                    <a:pt x="2815716" y="323595"/>
                  </a:lnTo>
                  <a:lnTo>
                    <a:pt x="2813558" y="329310"/>
                  </a:lnTo>
                  <a:lnTo>
                    <a:pt x="2815843" y="334009"/>
                  </a:lnTo>
                  <a:lnTo>
                    <a:pt x="2818003" y="338835"/>
                  </a:lnTo>
                  <a:lnTo>
                    <a:pt x="2823591" y="340867"/>
                  </a:lnTo>
                  <a:lnTo>
                    <a:pt x="2828133" y="338835"/>
                  </a:lnTo>
                  <a:lnTo>
                    <a:pt x="2906567" y="302767"/>
                  </a:lnTo>
                  <a:lnTo>
                    <a:pt x="2903855" y="302767"/>
                  </a:lnTo>
                  <a:lnTo>
                    <a:pt x="2868611" y="299323"/>
                  </a:lnTo>
                  <a:close/>
                </a:path>
                <a:path w="2923540" h="340994">
                  <a:moveTo>
                    <a:pt x="2885807" y="291431"/>
                  </a:moveTo>
                  <a:lnTo>
                    <a:pt x="2868611" y="299323"/>
                  </a:lnTo>
                  <a:lnTo>
                    <a:pt x="2903855" y="302767"/>
                  </a:lnTo>
                  <a:lnTo>
                    <a:pt x="2904020" y="300989"/>
                  </a:lnTo>
                  <a:lnTo>
                    <a:pt x="2899029" y="300989"/>
                  </a:lnTo>
                  <a:lnTo>
                    <a:pt x="2885807" y="291431"/>
                  </a:lnTo>
                  <a:close/>
                </a:path>
                <a:path w="2923540" h="340994">
                  <a:moveTo>
                    <a:pt x="2834386" y="230758"/>
                  </a:moveTo>
                  <a:lnTo>
                    <a:pt x="2828416" y="231775"/>
                  </a:lnTo>
                  <a:lnTo>
                    <a:pt x="2825368" y="235965"/>
                  </a:lnTo>
                  <a:lnTo>
                    <a:pt x="2822320" y="240283"/>
                  </a:lnTo>
                  <a:lnTo>
                    <a:pt x="2823210" y="246252"/>
                  </a:lnTo>
                  <a:lnTo>
                    <a:pt x="2827528" y="249300"/>
                  </a:lnTo>
                  <a:lnTo>
                    <a:pt x="2870371" y="280272"/>
                  </a:lnTo>
                  <a:lnTo>
                    <a:pt x="2905633" y="283717"/>
                  </a:lnTo>
                  <a:lnTo>
                    <a:pt x="2903855" y="302767"/>
                  </a:lnTo>
                  <a:lnTo>
                    <a:pt x="2906567" y="302767"/>
                  </a:lnTo>
                  <a:lnTo>
                    <a:pt x="2923413" y="295020"/>
                  </a:lnTo>
                  <a:lnTo>
                    <a:pt x="2838704" y="233806"/>
                  </a:lnTo>
                  <a:lnTo>
                    <a:pt x="2834386" y="230758"/>
                  </a:lnTo>
                  <a:close/>
                </a:path>
                <a:path w="2923540" h="340994">
                  <a:moveTo>
                    <a:pt x="2900680" y="284606"/>
                  </a:moveTo>
                  <a:lnTo>
                    <a:pt x="2885807" y="291431"/>
                  </a:lnTo>
                  <a:lnTo>
                    <a:pt x="2899029" y="300989"/>
                  </a:lnTo>
                  <a:lnTo>
                    <a:pt x="2900680" y="284606"/>
                  </a:lnTo>
                  <a:close/>
                </a:path>
                <a:path w="2923540" h="340994">
                  <a:moveTo>
                    <a:pt x="2905550" y="284606"/>
                  </a:moveTo>
                  <a:lnTo>
                    <a:pt x="2900680" y="284606"/>
                  </a:lnTo>
                  <a:lnTo>
                    <a:pt x="2899029" y="300989"/>
                  </a:lnTo>
                  <a:lnTo>
                    <a:pt x="2904020" y="300989"/>
                  </a:lnTo>
                  <a:lnTo>
                    <a:pt x="2905550" y="284606"/>
                  </a:lnTo>
                  <a:close/>
                </a:path>
                <a:path w="2923540" h="340994">
                  <a:moveTo>
                    <a:pt x="1777" y="0"/>
                  </a:moveTo>
                  <a:lnTo>
                    <a:pt x="0" y="18922"/>
                  </a:lnTo>
                  <a:lnTo>
                    <a:pt x="2868611" y="299323"/>
                  </a:lnTo>
                  <a:lnTo>
                    <a:pt x="2885807" y="291431"/>
                  </a:lnTo>
                  <a:lnTo>
                    <a:pt x="2870371" y="280272"/>
                  </a:lnTo>
                  <a:lnTo>
                    <a:pt x="1777" y="0"/>
                  </a:lnTo>
                  <a:close/>
                </a:path>
                <a:path w="2923540" h="340994">
                  <a:moveTo>
                    <a:pt x="2870371" y="280272"/>
                  </a:moveTo>
                  <a:lnTo>
                    <a:pt x="2885807" y="291431"/>
                  </a:lnTo>
                  <a:lnTo>
                    <a:pt x="2900680" y="284606"/>
                  </a:lnTo>
                  <a:lnTo>
                    <a:pt x="2905550" y="284606"/>
                  </a:lnTo>
                  <a:lnTo>
                    <a:pt x="2905633" y="283717"/>
                  </a:lnTo>
                  <a:lnTo>
                    <a:pt x="2870371" y="280272"/>
                  </a:lnTo>
                  <a:close/>
                </a:path>
              </a:pathLst>
            </a:custGeom>
            <a:solidFill>
              <a:srgbClr val="7E7E7E"/>
            </a:solidFill>
          </p:spPr>
          <p:txBody>
            <a:bodyPr wrap="square" lIns="0" tIns="0" rIns="0" bIns="0" rtlCol="0"/>
            <a:lstStyle/>
            <a:p>
              <a:endParaRPr/>
            </a:p>
          </p:txBody>
        </p:sp>
        <p:pic>
          <p:nvPicPr>
            <p:cNvPr id="31" name="object 31"/>
            <p:cNvPicPr/>
            <p:nvPr/>
          </p:nvPicPr>
          <p:blipFill>
            <a:blip r:embed="rId9" cstate="print"/>
            <a:stretch>
              <a:fillRect/>
            </a:stretch>
          </p:blipFill>
          <p:spPr>
            <a:xfrm>
              <a:off x="6305547" y="4361304"/>
              <a:ext cx="123830" cy="133355"/>
            </a:xfrm>
            <a:prstGeom prst="rect">
              <a:avLst/>
            </a:prstGeom>
          </p:spPr>
        </p:pic>
        <p:pic>
          <p:nvPicPr>
            <p:cNvPr id="32" name="object 32"/>
            <p:cNvPicPr/>
            <p:nvPr/>
          </p:nvPicPr>
          <p:blipFill>
            <a:blip r:embed="rId10" cstate="print"/>
            <a:stretch>
              <a:fillRect/>
            </a:stretch>
          </p:blipFill>
          <p:spPr>
            <a:xfrm>
              <a:off x="6305547" y="4523229"/>
              <a:ext cx="123830" cy="133228"/>
            </a:xfrm>
            <a:prstGeom prst="rect">
              <a:avLst/>
            </a:prstGeom>
          </p:spPr>
        </p:pic>
        <p:pic>
          <p:nvPicPr>
            <p:cNvPr id="33" name="object 33"/>
            <p:cNvPicPr/>
            <p:nvPr/>
          </p:nvPicPr>
          <p:blipFill>
            <a:blip r:embed="rId11" cstate="print"/>
            <a:stretch>
              <a:fillRect/>
            </a:stretch>
          </p:blipFill>
          <p:spPr>
            <a:xfrm>
              <a:off x="6305547" y="4694552"/>
              <a:ext cx="123830" cy="133355"/>
            </a:xfrm>
            <a:prstGeom prst="rect">
              <a:avLst/>
            </a:prstGeom>
          </p:spPr>
        </p:pic>
        <p:pic>
          <p:nvPicPr>
            <p:cNvPr id="34" name="object 34"/>
            <p:cNvPicPr/>
            <p:nvPr/>
          </p:nvPicPr>
          <p:blipFill>
            <a:blip r:embed="rId9" cstate="print"/>
            <a:stretch>
              <a:fillRect/>
            </a:stretch>
          </p:blipFill>
          <p:spPr>
            <a:xfrm>
              <a:off x="6305547" y="4866002"/>
              <a:ext cx="123830" cy="133355"/>
            </a:xfrm>
            <a:prstGeom prst="rect">
              <a:avLst/>
            </a:prstGeom>
          </p:spPr>
        </p:pic>
        <p:sp>
          <p:nvSpPr>
            <p:cNvPr id="35" name="object 35"/>
            <p:cNvSpPr/>
            <p:nvPr/>
          </p:nvSpPr>
          <p:spPr>
            <a:xfrm>
              <a:off x="6229350" y="4294632"/>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36" name="object 36"/>
            <p:cNvSpPr/>
            <p:nvPr/>
          </p:nvSpPr>
          <p:spPr>
            <a:xfrm>
              <a:off x="6307328" y="4629784"/>
              <a:ext cx="534035" cy="1055370"/>
            </a:xfrm>
            <a:custGeom>
              <a:avLst/>
              <a:gdLst/>
              <a:ahLst/>
              <a:cxnLst/>
              <a:rect l="l" t="t" r="r" b="b"/>
              <a:pathLst>
                <a:path w="534034"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4"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37" name="object 37"/>
            <p:cNvPicPr/>
            <p:nvPr/>
          </p:nvPicPr>
          <p:blipFill>
            <a:blip r:embed="rId12" cstate="print"/>
            <a:stretch>
              <a:fillRect/>
            </a:stretch>
          </p:blipFill>
          <p:spPr>
            <a:xfrm>
              <a:off x="6915147" y="4351779"/>
              <a:ext cx="123830" cy="133355"/>
            </a:xfrm>
            <a:prstGeom prst="rect">
              <a:avLst/>
            </a:prstGeom>
          </p:spPr>
        </p:pic>
        <p:pic>
          <p:nvPicPr>
            <p:cNvPr id="38" name="object 38"/>
            <p:cNvPicPr/>
            <p:nvPr/>
          </p:nvPicPr>
          <p:blipFill>
            <a:blip r:embed="rId13" cstate="print"/>
            <a:stretch>
              <a:fillRect/>
            </a:stretch>
          </p:blipFill>
          <p:spPr>
            <a:xfrm>
              <a:off x="6915147" y="4523229"/>
              <a:ext cx="123830" cy="133228"/>
            </a:xfrm>
            <a:prstGeom prst="rect">
              <a:avLst/>
            </a:prstGeom>
          </p:spPr>
        </p:pic>
        <p:pic>
          <p:nvPicPr>
            <p:cNvPr id="39" name="object 39"/>
            <p:cNvPicPr/>
            <p:nvPr/>
          </p:nvPicPr>
          <p:blipFill>
            <a:blip r:embed="rId14" cstate="print"/>
            <a:stretch>
              <a:fillRect/>
            </a:stretch>
          </p:blipFill>
          <p:spPr>
            <a:xfrm>
              <a:off x="6915147" y="4694552"/>
              <a:ext cx="123830" cy="133355"/>
            </a:xfrm>
            <a:prstGeom prst="rect">
              <a:avLst/>
            </a:prstGeom>
          </p:spPr>
        </p:pic>
        <p:pic>
          <p:nvPicPr>
            <p:cNvPr id="40" name="object 40"/>
            <p:cNvPicPr/>
            <p:nvPr/>
          </p:nvPicPr>
          <p:blipFill>
            <a:blip r:embed="rId15" cstate="print"/>
            <a:stretch>
              <a:fillRect/>
            </a:stretch>
          </p:blipFill>
          <p:spPr>
            <a:xfrm>
              <a:off x="6915147" y="4866002"/>
              <a:ext cx="123830" cy="123830"/>
            </a:xfrm>
            <a:prstGeom prst="rect">
              <a:avLst/>
            </a:prstGeom>
          </p:spPr>
        </p:pic>
        <p:sp>
          <p:nvSpPr>
            <p:cNvPr id="41" name="object 41"/>
            <p:cNvSpPr/>
            <p:nvPr/>
          </p:nvSpPr>
          <p:spPr>
            <a:xfrm>
              <a:off x="6848475" y="4285107"/>
              <a:ext cx="257175" cy="781050"/>
            </a:xfrm>
            <a:custGeom>
              <a:avLst/>
              <a:gdLst/>
              <a:ahLst/>
              <a:cxnLst/>
              <a:rect l="l" t="t" r="r" b="b"/>
              <a:pathLst>
                <a:path w="257175" h="781050">
                  <a:moveTo>
                    <a:pt x="214249" y="0"/>
                  </a:moveTo>
                  <a:lnTo>
                    <a:pt x="230975" y="3367"/>
                  </a:lnTo>
                  <a:lnTo>
                    <a:pt x="244617" y="12557"/>
                  </a:lnTo>
                  <a:lnTo>
                    <a:pt x="253807" y="26199"/>
                  </a:lnTo>
                  <a:lnTo>
                    <a:pt x="257175" y="42926"/>
                  </a:lnTo>
                  <a:lnTo>
                    <a:pt x="257175" y="737997"/>
                  </a:lnTo>
                  <a:lnTo>
                    <a:pt x="253807" y="754723"/>
                  </a:lnTo>
                  <a:lnTo>
                    <a:pt x="244617" y="768365"/>
                  </a:lnTo>
                  <a:lnTo>
                    <a:pt x="230975" y="777555"/>
                  </a:lnTo>
                  <a:lnTo>
                    <a:pt x="214249" y="780923"/>
                  </a:lnTo>
                  <a:lnTo>
                    <a:pt x="42925" y="780923"/>
                  </a:lnTo>
                  <a:lnTo>
                    <a:pt x="26199" y="777555"/>
                  </a:lnTo>
                  <a:lnTo>
                    <a:pt x="12557" y="768365"/>
                  </a:lnTo>
                  <a:lnTo>
                    <a:pt x="3367" y="754723"/>
                  </a:lnTo>
                  <a:lnTo>
                    <a:pt x="0" y="737997"/>
                  </a:lnTo>
                  <a:lnTo>
                    <a:pt x="0" y="42926"/>
                  </a:lnTo>
                  <a:lnTo>
                    <a:pt x="3367" y="26199"/>
                  </a:lnTo>
                  <a:lnTo>
                    <a:pt x="12557" y="12557"/>
                  </a:lnTo>
                  <a:lnTo>
                    <a:pt x="26199" y="3367"/>
                  </a:lnTo>
                  <a:lnTo>
                    <a:pt x="42925" y="0"/>
                  </a:lnTo>
                  <a:lnTo>
                    <a:pt x="214249" y="0"/>
                  </a:lnTo>
                  <a:close/>
                </a:path>
              </a:pathLst>
            </a:custGeom>
            <a:ln w="19055">
              <a:solidFill>
                <a:srgbClr val="175E53"/>
              </a:solidFill>
            </a:ln>
          </p:spPr>
          <p:txBody>
            <a:bodyPr wrap="square" lIns="0" tIns="0" rIns="0" bIns="0" rtlCol="0"/>
            <a:lstStyle/>
            <a:p>
              <a:endParaRPr/>
            </a:p>
          </p:txBody>
        </p:sp>
        <p:sp>
          <p:nvSpPr>
            <p:cNvPr id="42" name="object 42"/>
            <p:cNvSpPr/>
            <p:nvPr/>
          </p:nvSpPr>
          <p:spPr>
            <a:xfrm>
              <a:off x="6916928" y="2247264"/>
              <a:ext cx="111125" cy="3428365"/>
            </a:xfrm>
            <a:custGeom>
              <a:avLst/>
              <a:gdLst/>
              <a:ahLst/>
              <a:cxnLst/>
              <a:rect l="l" t="t" r="r" b="b"/>
              <a:pathLst>
                <a:path w="111125" h="3428365">
                  <a:moveTo>
                    <a:pt x="110705" y="94869"/>
                  </a:moveTo>
                  <a:lnTo>
                    <a:pt x="108204" y="90297"/>
                  </a:lnTo>
                  <a:lnTo>
                    <a:pt x="66433" y="18923"/>
                  </a:lnTo>
                  <a:lnTo>
                    <a:pt x="55372" y="0"/>
                  </a:lnTo>
                  <a:lnTo>
                    <a:pt x="127" y="94869"/>
                  </a:lnTo>
                  <a:lnTo>
                    <a:pt x="1651" y="100711"/>
                  </a:lnTo>
                  <a:lnTo>
                    <a:pt x="10795" y="106045"/>
                  </a:lnTo>
                  <a:lnTo>
                    <a:pt x="16637" y="104521"/>
                  </a:lnTo>
                  <a:lnTo>
                    <a:pt x="19177" y="99949"/>
                  </a:lnTo>
                  <a:lnTo>
                    <a:pt x="45872" y="54178"/>
                  </a:lnTo>
                  <a:lnTo>
                    <a:pt x="47625" y="2046351"/>
                  </a:lnTo>
                  <a:lnTo>
                    <a:pt x="66675" y="2046351"/>
                  </a:lnTo>
                  <a:lnTo>
                    <a:pt x="64973" y="106045"/>
                  </a:lnTo>
                  <a:lnTo>
                    <a:pt x="64922" y="54178"/>
                  </a:lnTo>
                  <a:lnTo>
                    <a:pt x="94424" y="104521"/>
                  </a:lnTo>
                  <a:lnTo>
                    <a:pt x="94843" y="104521"/>
                  </a:lnTo>
                  <a:lnTo>
                    <a:pt x="100190" y="105918"/>
                  </a:lnTo>
                  <a:lnTo>
                    <a:pt x="104775" y="103251"/>
                  </a:lnTo>
                  <a:lnTo>
                    <a:pt x="109004" y="100711"/>
                  </a:lnTo>
                  <a:lnTo>
                    <a:pt x="109181" y="100711"/>
                  </a:lnTo>
                  <a:lnTo>
                    <a:pt x="110705" y="94869"/>
                  </a:lnTo>
                  <a:close/>
                </a:path>
                <a:path w="111125" h="3428365">
                  <a:moveTo>
                    <a:pt x="110744" y="2913507"/>
                  </a:moveTo>
                  <a:lnTo>
                    <a:pt x="66408" y="2837561"/>
                  </a:lnTo>
                  <a:lnTo>
                    <a:pt x="55372" y="2818638"/>
                  </a:lnTo>
                  <a:lnTo>
                    <a:pt x="0" y="2913507"/>
                  </a:lnTo>
                  <a:lnTo>
                    <a:pt x="1524" y="2919349"/>
                  </a:lnTo>
                  <a:lnTo>
                    <a:pt x="10668" y="2924683"/>
                  </a:lnTo>
                  <a:lnTo>
                    <a:pt x="16510" y="2923159"/>
                  </a:lnTo>
                  <a:lnTo>
                    <a:pt x="45847" y="2872879"/>
                  </a:lnTo>
                  <a:lnTo>
                    <a:pt x="45847" y="3428314"/>
                  </a:lnTo>
                  <a:lnTo>
                    <a:pt x="64897" y="3428314"/>
                  </a:lnTo>
                  <a:lnTo>
                    <a:pt x="64897" y="2872879"/>
                  </a:lnTo>
                  <a:lnTo>
                    <a:pt x="94234" y="2923159"/>
                  </a:lnTo>
                  <a:lnTo>
                    <a:pt x="100076" y="2924683"/>
                  </a:lnTo>
                  <a:lnTo>
                    <a:pt x="109220" y="2919349"/>
                  </a:lnTo>
                  <a:lnTo>
                    <a:pt x="110744" y="2913507"/>
                  </a:lnTo>
                  <a:close/>
                </a:path>
              </a:pathLst>
            </a:custGeom>
            <a:solidFill>
              <a:srgbClr val="7E7E7E"/>
            </a:solidFill>
          </p:spPr>
          <p:txBody>
            <a:bodyPr wrap="square" lIns="0" tIns="0" rIns="0" bIns="0" rtlCol="0"/>
            <a:lstStyle/>
            <a:p>
              <a:endParaRPr/>
            </a:p>
          </p:txBody>
        </p:sp>
      </p:grpSp>
      <p:sp>
        <p:nvSpPr>
          <p:cNvPr id="43" name="object 43"/>
          <p:cNvSpPr txBox="1"/>
          <p:nvPr/>
        </p:nvSpPr>
        <p:spPr>
          <a:xfrm>
            <a:off x="6870065" y="5718809"/>
            <a:ext cx="24511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44" name="object 44"/>
          <p:cNvSpPr txBox="1"/>
          <p:nvPr/>
        </p:nvSpPr>
        <p:spPr>
          <a:xfrm>
            <a:off x="6824091" y="1930082"/>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3</a:t>
            </a:r>
            <a:endParaRPr sz="1650" baseline="-17676">
              <a:latin typeface="Cambria Math"/>
              <a:cs typeface="Cambria Math"/>
            </a:endParaRPr>
          </a:p>
        </p:txBody>
      </p:sp>
      <p:sp>
        <p:nvSpPr>
          <p:cNvPr id="45" name="object 45"/>
          <p:cNvSpPr/>
          <p:nvPr/>
        </p:nvSpPr>
        <p:spPr>
          <a:xfrm>
            <a:off x="6918197" y="1561591"/>
            <a:ext cx="111125" cy="347980"/>
          </a:xfrm>
          <a:custGeom>
            <a:avLst/>
            <a:gdLst/>
            <a:ahLst/>
            <a:cxnLst/>
            <a:rect l="l" t="t" r="r" b="b"/>
            <a:pathLst>
              <a:path w="111125" h="347980">
                <a:moveTo>
                  <a:pt x="54600" y="37791"/>
                </a:moveTo>
                <a:lnTo>
                  <a:pt x="45307" y="54232"/>
                </a:lnTo>
                <a:lnTo>
                  <a:pt x="49272" y="347218"/>
                </a:lnTo>
                <a:lnTo>
                  <a:pt x="49275" y="347472"/>
                </a:lnTo>
                <a:lnTo>
                  <a:pt x="68325" y="347218"/>
                </a:lnTo>
                <a:lnTo>
                  <a:pt x="64360" y="54232"/>
                </a:lnTo>
                <a:lnTo>
                  <a:pt x="64357" y="54007"/>
                </a:lnTo>
                <a:lnTo>
                  <a:pt x="54600" y="37791"/>
                </a:lnTo>
                <a:close/>
              </a:path>
              <a:path w="111125" h="347980">
                <a:moveTo>
                  <a:pt x="54101" y="0"/>
                </a:moveTo>
                <a:lnTo>
                  <a:pt x="2667" y="91059"/>
                </a:lnTo>
                <a:lnTo>
                  <a:pt x="0" y="95631"/>
                </a:lnTo>
                <a:lnTo>
                  <a:pt x="1650" y="101473"/>
                </a:lnTo>
                <a:lnTo>
                  <a:pt x="6223" y="104012"/>
                </a:lnTo>
                <a:lnTo>
                  <a:pt x="10795" y="106680"/>
                </a:lnTo>
                <a:lnTo>
                  <a:pt x="16636" y="105029"/>
                </a:lnTo>
                <a:lnTo>
                  <a:pt x="19176" y="100457"/>
                </a:lnTo>
                <a:lnTo>
                  <a:pt x="45307" y="54232"/>
                </a:lnTo>
                <a:lnTo>
                  <a:pt x="44896" y="23875"/>
                </a:lnTo>
                <a:lnTo>
                  <a:pt x="44830" y="19050"/>
                </a:lnTo>
                <a:lnTo>
                  <a:pt x="63880" y="18796"/>
                </a:lnTo>
                <a:lnTo>
                  <a:pt x="65390" y="18796"/>
                </a:lnTo>
                <a:lnTo>
                  <a:pt x="54101" y="0"/>
                </a:lnTo>
                <a:close/>
              </a:path>
              <a:path w="111125" h="347980">
                <a:moveTo>
                  <a:pt x="65390" y="18796"/>
                </a:moveTo>
                <a:lnTo>
                  <a:pt x="63880" y="18796"/>
                </a:lnTo>
                <a:lnTo>
                  <a:pt x="64357" y="54007"/>
                </a:lnTo>
                <a:lnTo>
                  <a:pt x="91694" y="99441"/>
                </a:lnTo>
                <a:lnTo>
                  <a:pt x="94360" y="104012"/>
                </a:lnTo>
                <a:lnTo>
                  <a:pt x="100202" y="105410"/>
                </a:lnTo>
                <a:lnTo>
                  <a:pt x="104775" y="102743"/>
                </a:lnTo>
                <a:lnTo>
                  <a:pt x="109220" y="99949"/>
                </a:lnTo>
                <a:lnTo>
                  <a:pt x="110744" y="94107"/>
                </a:lnTo>
                <a:lnTo>
                  <a:pt x="107950" y="89662"/>
                </a:lnTo>
                <a:lnTo>
                  <a:pt x="65390" y="18796"/>
                </a:lnTo>
                <a:close/>
              </a:path>
              <a:path w="111125" h="347980">
                <a:moveTo>
                  <a:pt x="63880" y="18796"/>
                </a:moveTo>
                <a:lnTo>
                  <a:pt x="44830" y="19050"/>
                </a:lnTo>
                <a:lnTo>
                  <a:pt x="45304" y="54007"/>
                </a:lnTo>
                <a:lnTo>
                  <a:pt x="45307" y="54232"/>
                </a:lnTo>
                <a:lnTo>
                  <a:pt x="54600" y="37791"/>
                </a:lnTo>
                <a:lnTo>
                  <a:pt x="46227" y="23875"/>
                </a:lnTo>
                <a:lnTo>
                  <a:pt x="62610" y="23622"/>
                </a:lnTo>
                <a:lnTo>
                  <a:pt x="63946" y="23622"/>
                </a:lnTo>
                <a:lnTo>
                  <a:pt x="63880" y="18796"/>
                </a:lnTo>
                <a:close/>
              </a:path>
              <a:path w="111125" h="347980">
                <a:moveTo>
                  <a:pt x="63946" y="23622"/>
                </a:moveTo>
                <a:lnTo>
                  <a:pt x="62610" y="23622"/>
                </a:lnTo>
                <a:lnTo>
                  <a:pt x="54600" y="37791"/>
                </a:lnTo>
                <a:lnTo>
                  <a:pt x="64357" y="54007"/>
                </a:lnTo>
                <a:lnTo>
                  <a:pt x="63949" y="23875"/>
                </a:lnTo>
                <a:lnTo>
                  <a:pt x="63946" y="23622"/>
                </a:lnTo>
                <a:close/>
              </a:path>
              <a:path w="111125" h="347980">
                <a:moveTo>
                  <a:pt x="62610" y="23622"/>
                </a:moveTo>
                <a:lnTo>
                  <a:pt x="46227" y="23875"/>
                </a:lnTo>
                <a:lnTo>
                  <a:pt x="54600" y="37791"/>
                </a:lnTo>
                <a:lnTo>
                  <a:pt x="62610" y="23622"/>
                </a:lnTo>
                <a:close/>
              </a:path>
            </a:pathLst>
          </a:custGeom>
          <a:solidFill>
            <a:srgbClr val="7E7E7E"/>
          </a:solidFill>
        </p:spPr>
        <p:txBody>
          <a:bodyPr wrap="square" lIns="0" tIns="0" rIns="0" bIns="0" rtlCol="0"/>
          <a:lstStyle/>
          <a:p>
            <a:endParaRPr/>
          </a:p>
        </p:txBody>
      </p:sp>
      <p:sp>
        <p:nvSpPr>
          <p:cNvPr id="46" name="object 46"/>
          <p:cNvSpPr txBox="1"/>
          <p:nvPr/>
        </p:nvSpPr>
        <p:spPr>
          <a:xfrm>
            <a:off x="6834505" y="1243647"/>
            <a:ext cx="28702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me</a:t>
            </a:r>
            <a:endParaRPr sz="1550">
              <a:latin typeface="Calibri"/>
              <a:cs typeface="Calibri"/>
            </a:endParaRPr>
          </a:p>
        </p:txBody>
      </p:sp>
      <p:sp>
        <p:nvSpPr>
          <p:cNvPr id="47" name="object 47"/>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48" name="object 48"/>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49" name="object 49"/>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495550" y="1095118"/>
            <a:ext cx="5089525" cy="4599940"/>
            <a:chOff x="2495550" y="1095118"/>
            <a:chExt cx="5089525" cy="4599940"/>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3126216" cy="2171270"/>
            </a:xfrm>
            <a:prstGeom prst="rect">
              <a:avLst/>
            </a:prstGeom>
          </p:spPr>
        </p:pic>
        <p:sp>
          <p:nvSpPr>
            <p:cNvPr id="11" name="object 11"/>
            <p:cNvSpPr/>
            <p:nvPr/>
          </p:nvSpPr>
          <p:spPr>
            <a:xfrm>
              <a:off x="2598673" y="3628008"/>
              <a:ext cx="111125" cy="675005"/>
            </a:xfrm>
            <a:custGeom>
              <a:avLst/>
              <a:gdLst/>
              <a:ahLst/>
              <a:cxnLst/>
              <a:rect l="l" t="t" r="r" b="b"/>
              <a:pathLst>
                <a:path w="111125" h="675004">
                  <a:moveTo>
                    <a:pt x="55883" y="37899"/>
                  </a:moveTo>
                  <a:lnTo>
                    <a:pt x="46240" y="54039"/>
                  </a:lnTo>
                  <a:lnTo>
                    <a:pt x="39749" y="675005"/>
                  </a:lnTo>
                  <a:lnTo>
                    <a:pt x="58800" y="675005"/>
                  </a:lnTo>
                  <a:lnTo>
                    <a:pt x="65289" y="54414"/>
                  </a:lnTo>
                  <a:lnTo>
                    <a:pt x="55883" y="37899"/>
                  </a:lnTo>
                  <a:close/>
                </a:path>
                <a:path w="111125" h="675004">
                  <a:moveTo>
                    <a:pt x="66971" y="18796"/>
                  </a:moveTo>
                  <a:lnTo>
                    <a:pt x="46608" y="18796"/>
                  </a:lnTo>
                  <a:lnTo>
                    <a:pt x="65658" y="19050"/>
                  </a:lnTo>
                  <a:lnTo>
                    <a:pt x="65293" y="54039"/>
                  </a:lnTo>
                  <a:lnTo>
                    <a:pt x="65289" y="54414"/>
                  </a:lnTo>
                  <a:lnTo>
                    <a:pt x="91439" y="100330"/>
                  </a:lnTo>
                  <a:lnTo>
                    <a:pt x="94106" y="104902"/>
                  </a:lnTo>
                  <a:lnTo>
                    <a:pt x="99949" y="106426"/>
                  </a:lnTo>
                  <a:lnTo>
                    <a:pt x="104520" y="103886"/>
                  </a:lnTo>
                  <a:lnTo>
                    <a:pt x="109093" y="101219"/>
                  </a:lnTo>
                  <a:lnTo>
                    <a:pt x="110617" y="95504"/>
                  </a:lnTo>
                  <a:lnTo>
                    <a:pt x="108076" y="90932"/>
                  </a:lnTo>
                  <a:lnTo>
                    <a:pt x="66971" y="18796"/>
                  </a:lnTo>
                  <a:close/>
                </a:path>
                <a:path w="111125" h="675004">
                  <a:moveTo>
                    <a:pt x="56261" y="0"/>
                  </a:moveTo>
                  <a:lnTo>
                    <a:pt x="0" y="94234"/>
                  </a:lnTo>
                  <a:lnTo>
                    <a:pt x="1426" y="100330"/>
                  </a:lnTo>
                  <a:lnTo>
                    <a:pt x="1614" y="100330"/>
                  </a:lnTo>
                  <a:lnTo>
                    <a:pt x="5968" y="102870"/>
                  </a:lnTo>
                  <a:lnTo>
                    <a:pt x="10413" y="105537"/>
                  </a:lnTo>
                  <a:lnTo>
                    <a:pt x="16382" y="104013"/>
                  </a:lnTo>
                  <a:lnTo>
                    <a:pt x="46240" y="54039"/>
                  </a:lnTo>
                  <a:lnTo>
                    <a:pt x="46555" y="23876"/>
                  </a:lnTo>
                  <a:lnTo>
                    <a:pt x="46608" y="18796"/>
                  </a:lnTo>
                  <a:lnTo>
                    <a:pt x="66971" y="18796"/>
                  </a:lnTo>
                  <a:lnTo>
                    <a:pt x="56261" y="0"/>
                  </a:lnTo>
                  <a:close/>
                </a:path>
                <a:path w="111125" h="675004">
                  <a:moveTo>
                    <a:pt x="65611" y="23622"/>
                  </a:moveTo>
                  <a:lnTo>
                    <a:pt x="47751" y="23622"/>
                  </a:lnTo>
                  <a:lnTo>
                    <a:pt x="64262" y="23876"/>
                  </a:lnTo>
                  <a:lnTo>
                    <a:pt x="55883" y="37899"/>
                  </a:lnTo>
                  <a:lnTo>
                    <a:pt x="65289" y="54414"/>
                  </a:lnTo>
                  <a:lnTo>
                    <a:pt x="65608" y="23876"/>
                  </a:lnTo>
                  <a:lnTo>
                    <a:pt x="65611" y="23622"/>
                  </a:lnTo>
                  <a:close/>
                </a:path>
                <a:path w="111125" h="675004">
                  <a:moveTo>
                    <a:pt x="46608" y="18796"/>
                  </a:moveTo>
                  <a:lnTo>
                    <a:pt x="46240" y="54039"/>
                  </a:lnTo>
                  <a:lnTo>
                    <a:pt x="55883" y="37899"/>
                  </a:lnTo>
                  <a:lnTo>
                    <a:pt x="47751" y="23622"/>
                  </a:lnTo>
                  <a:lnTo>
                    <a:pt x="65611" y="23622"/>
                  </a:lnTo>
                  <a:lnTo>
                    <a:pt x="65658" y="19050"/>
                  </a:lnTo>
                  <a:lnTo>
                    <a:pt x="46608" y="18796"/>
                  </a:lnTo>
                  <a:close/>
                </a:path>
                <a:path w="111125" h="675004">
                  <a:moveTo>
                    <a:pt x="47751" y="23622"/>
                  </a:moveTo>
                  <a:lnTo>
                    <a:pt x="55883" y="37899"/>
                  </a:lnTo>
                  <a:lnTo>
                    <a:pt x="64262" y="23876"/>
                  </a:lnTo>
                  <a:lnTo>
                    <a:pt x="47751" y="23622"/>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34663"/>
              <a:ext cx="4889500" cy="757555"/>
            </a:xfrm>
            <a:custGeom>
              <a:avLst/>
              <a:gdLst/>
              <a:ahLst/>
              <a:cxnLst/>
              <a:rect l="l" t="t" r="r" b="b"/>
              <a:pathLst>
                <a:path w="4889500" h="757554">
                  <a:moveTo>
                    <a:pt x="4889119" y="737997"/>
                  </a:moveTo>
                  <a:lnTo>
                    <a:pt x="4863731" y="733069"/>
                  </a:lnTo>
                  <a:lnTo>
                    <a:pt x="1883740" y="39255"/>
                  </a:lnTo>
                  <a:lnTo>
                    <a:pt x="1909660" y="31242"/>
                  </a:lnTo>
                  <a:lnTo>
                    <a:pt x="1939290" y="22098"/>
                  </a:lnTo>
                  <a:lnTo>
                    <a:pt x="1942084" y="16764"/>
                  </a:lnTo>
                  <a:lnTo>
                    <a:pt x="1940560" y="11684"/>
                  </a:lnTo>
                  <a:lnTo>
                    <a:pt x="1939036" y="6743"/>
                  </a:lnTo>
                  <a:lnTo>
                    <a:pt x="1933702" y="3937"/>
                  </a:lnTo>
                  <a:lnTo>
                    <a:pt x="1828800" y="36322"/>
                  </a:lnTo>
                  <a:lnTo>
                    <a:pt x="1904746" y="108077"/>
                  </a:lnTo>
                  <a:lnTo>
                    <a:pt x="1908556" y="111633"/>
                  </a:lnTo>
                  <a:lnTo>
                    <a:pt x="1914652" y="111506"/>
                  </a:lnTo>
                  <a:lnTo>
                    <a:pt x="1918208" y="107696"/>
                  </a:lnTo>
                  <a:lnTo>
                    <a:pt x="1921891" y="103886"/>
                  </a:lnTo>
                  <a:lnTo>
                    <a:pt x="1921637" y="97790"/>
                  </a:lnTo>
                  <a:lnTo>
                    <a:pt x="1917827" y="94234"/>
                  </a:lnTo>
                  <a:lnTo>
                    <a:pt x="1879168" y="57734"/>
                  </a:lnTo>
                  <a:lnTo>
                    <a:pt x="4355414" y="634276"/>
                  </a:lnTo>
                  <a:lnTo>
                    <a:pt x="1283792" y="37236"/>
                  </a:lnTo>
                  <a:lnTo>
                    <a:pt x="1303108" y="30492"/>
                  </a:lnTo>
                  <a:lnTo>
                    <a:pt x="1338707" y="18034"/>
                  </a:lnTo>
                  <a:lnTo>
                    <a:pt x="1341247" y="12573"/>
                  </a:lnTo>
                  <a:lnTo>
                    <a:pt x="1339596" y="7632"/>
                  </a:lnTo>
                  <a:lnTo>
                    <a:pt x="1337818" y="2667"/>
                  </a:lnTo>
                  <a:lnTo>
                    <a:pt x="1332357" y="0"/>
                  </a:lnTo>
                  <a:lnTo>
                    <a:pt x="1228725" y="36322"/>
                  </a:lnTo>
                  <a:lnTo>
                    <a:pt x="1307338" y="105156"/>
                  </a:lnTo>
                  <a:lnTo>
                    <a:pt x="1311275" y="108712"/>
                  </a:lnTo>
                  <a:lnTo>
                    <a:pt x="1317244" y="108331"/>
                  </a:lnTo>
                  <a:lnTo>
                    <a:pt x="1320800" y="104394"/>
                  </a:lnTo>
                  <a:lnTo>
                    <a:pt x="1324229" y="100330"/>
                  </a:lnTo>
                  <a:lnTo>
                    <a:pt x="1323848" y="94361"/>
                  </a:lnTo>
                  <a:lnTo>
                    <a:pt x="1280033" y="56019"/>
                  </a:lnTo>
                  <a:lnTo>
                    <a:pt x="4409300" y="664146"/>
                  </a:lnTo>
                  <a:lnTo>
                    <a:pt x="654964" y="73418"/>
                  </a:lnTo>
                  <a:lnTo>
                    <a:pt x="668934" y="67957"/>
                  </a:lnTo>
                  <a:lnTo>
                    <a:pt x="709295" y="52197"/>
                  </a:lnTo>
                  <a:lnTo>
                    <a:pt x="711708" y="46736"/>
                  </a:lnTo>
                  <a:lnTo>
                    <a:pt x="707898" y="36842"/>
                  </a:lnTo>
                  <a:lnTo>
                    <a:pt x="702310" y="34417"/>
                  </a:lnTo>
                  <a:lnTo>
                    <a:pt x="600075" y="74422"/>
                  </a:lnTo>
                  <a:lnTo>
                    <a:pt x="685165" y="143764"/>
                  </a:lnTo>
                  <a:lnTo>
                    <a:pt x="691134" y="143129"/>
                  </a:lnTo>
                  <a:lnTo>
                    <a:pt x="697738" y="135001"/>
                  </a:lnTo>
                  <a:lnTo>
                    <a:pt x="697230" y="129032"/>
                  </a:lnTo>
                  <a:lnTo>
                    <a:pt x="651992" y="92202"/>
                  </a:lnTo>
                  <a:lnTo>
                    <a:pt x="3855440" y="596366"/>
                  </a:lnTo>
                  <a:lnTo>
                    <a:pt x="54952" y="72275"/>
                  </a:lnTo>
                  <a:lnTo>
                    <a:pt x="66649" y="67437"/>
                  </a:lnTo>
                  <a:lnTo>
                    <a:pt x="103886" y="52082"/>
                  </a:lnTo>
                  <a:lnTo>
                    <a:pt x="108712" y="50165"/>
                  </a:lnTo>
                  <a:lnTo>
                    <a:pt x="111125" y="44577"/>
                  </a:lnTo>
                  <a:lnTo>
                    <a:pt x="109093" y="39751"/>
                  </a:lnTo>
                  <a:lnTo>
                    <a:pt x="107061" y="34798"/>
                  </a:lnTo>
                  <a:lnTo>
                    <a:pt x="101473" y="32512"/>
                  </a:lnTo>
                  <a:lnTo>
                    <a:pt x="0" y="74422"/>
                  </a:lnTo>
                  <a:lnTo>
                    <a:pt x="86360" y="142113"/>
                  </a:lnTo>
                  <a:lnTo>
                    <a:pt x="92329" y="141351"/>
                  </a:lnTo>
                  <a:lnTo>
                    <a:pt x="95631" y="137287"/>
                  </a:lnTo>
                  <a:lnTo>
                    <a:pt x="98806" y="133096"/>
                  </a:lnTo>
                  <a:lnTo>
                    <a:pt x="98171" y="127127"/>
                  </a:lnTo>
                  <a:lnTo>
                    <a:pt x="93980" y="123952"/>
                  </a:lnTo>
                  <a:lnTo>
                    <a:pt x="52184" y="91186"/>
                  </a:lnTo>
                  <a:lnTo>
                    <a:pt x="4844808" y="752068"/>
                  </a:lnTo>
                  <a:lnTo>
                    <a:pt x="4878070" y="757301"/>
                  </a:lnTo>
                  <a:lnTo>
                    <a:pt x="4878159" y="756678"/>
                  </a:lnTo>
                  <a:lnTo>
                    <a:pt x="4882769" y="757301"/>
                  </a:lnTo>
                  <a:lnTo>
                    <a:pt x="4882908" y="756183"/>
                  </a:lnTo>
                  <a:lnTo>
                    <a:pt x="4885436" y="756666"/>
                  </a:lnTo>
                  <a:lnTo>
                    <a:pt x="4889119" y="737997"/>
                  </a:lnTo>
                  <a:close/>
                </a:path>
              </a:pathLst>
            </a:custGeom>
            <a:solidFill>
              <a:srgbClr val="7E7E7E"/>
            </a:solidFill>
          </p:spPr>
          <p:txBody>
            <a:bodyPr wrap="square" lIns="0" tIns="0" rIns="0" bIns="0" rtlCol="0"/>
            <a:lstStyle/>
            <a:p>
              <a:endParaRPr/>
            </a:p>
          </p:txBody>
        </p:sp>
        <p:sp>
          <p:nvSpPr>
            <p:cNvPr id="14" name="object 14"/>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pic>
          <p:nvPicPr>
            <p:cNvPr id="15" name="object 15"/>
            <p:cNvPicPr/>
            <p:nvPr/>
          </p:nvPicPr>
          <p:blipFill>
            <a:blip r:embed="rId8" cstate="print"/>
            <a:stretch>
              <a:fillRect/>
            </a:stretch>
          </p:blipFill>
          <p:spPr>
            <a:xfrm>
              <a:off x="2581272" y="1095118"/>
              <a:ext cx="1952630" cy="2428750"/>
            </a:xfrm>
            <a:prstGeom prst="rect">
              <a:avLst/>
            </a:prstGeom>
          </p:spPr>
        </p:pic>
      </p:grpSp>
      <p:sp>
        <p:nvSpPr>
          <p:cNvPr id="16" name="object 16"/>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7" name="object 17"/>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8" name="object 18"/>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9" name="object 19"/>
          <p:cNvSpPr txBox="1"/>
          <p:nvPr/>
        </p:nvSpPr>
        <p:spPr>
          <a:xfrm>
            <a:off x="5393054" y="5722937"/>
            <a:ext cx="1101090" cy="266065"/>
          </a:xfrm>
          <a:prstGeom prst="rect">
            <a:avLst/>
          </a:prstGeom>
        </p:spPr>
        <p:txBody>
          <a:bodyPr vert="horz" wrap="square" lIns="0" tIns="15875" rIns="0" bIns="0" rtlCol="0">
            <a:spAutoFit/>
          </a:bodyPr>
          <a:lstStyle/>
          <a:p>
            <a:pPr marL="12700">
              <a:lnSpc>
                <a:spcPct val="100000"/>
              </a:lnSpc>
              <a:spcBef>
                <a:spcPts val="125"/>
              </a:spcBef>
              <a:tabLst>
                <a:tab pos="885190"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endParaRPr sz="1550">
              <a:latin typeface="Calibri"/>
              <a:cs typeface="Calibri"/>
            </a:endParaRPr>
          </a:p>
        </p:txBody>
      </p:sp>
      <p:sp>
        <p:nvSpPr>
          <p:cNvPr id="20" name="object 20"/>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1" name="object 21"/>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2" name="object 22"/>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3" name="object 23"/>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27" name="object 27"/>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28" name="object 28"/>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grpSp>
        <p:nvGrpSpPr>
          <p:cNvPr id="29" name="object 29"/>
          <p:cNvGrpSpPr/>
          <p:nvPr/>
        </p:nvGrpSpPr>
        <p:grpSpPr>
          <a:xfrm>
            <a:off x="3818763" y="1780794"/>
            <a:ext cx="3906520" cy="3904615"/>
            <a:chOff x="3818763" y="1780794"/>
            <a:chExt cx="3906520" cy="3904615"/>
          </a:xfrm>
        </p:grpSpPr>
        <p:sp>
          <p:nvSpPr>
            <p:cNvPr id="30" name="object 30"/>
            <p:cNvSpPr/>
            <p:nvPr/>
          </p:nvSpPr>
          <p:spPr>
            <a:xfrm>
              <a:off x="3818763" y="1780794"/>
              <a:ext cx="3526154" cy="339090"/>
            </a:xfrm>
            <a:custGeom>
              <a:avLst/>
              <a:gdLst/>
              <a:ahLst/>
              <a:cxnLst/>
              <a:rect l="l" t="t" r="r" b="b"/>
              <a:pathLst>
                <a:path w="3526154" h="339089">
                  <a:moveTo>
                    <a:pt x="3471365" y="296154"/>
                  </a:moveTo>
                  <a:lnTo>
                    <a:pt x="3418713" y="321436"/>
                  </a:lnTo>
                  <a:lnTo>
                    <a:pt x="3416808" y="327151"/>
                  </a:lnTo>
                  <a:lnTo>
                    <a:pt x="3421256" y="336295"/>
                  </a:lnTo>
                  <a:lnTo>
                    <a:pt x="3421380" y="336550"/>
                  </a:lnTo>
                  <a:lnTo>
                    <a:pt x="3426967" y="338581"/>
                  </a:lnTo>
                  <a:lnTo>
                    <a:pt x="3509398" y="298957"/>
                  </a:lnTo>
                  <a:lnTo>
                    <a:pt x="3506469" y="298957"/>
                  </a:lnTo>
                  <a:lnTo>
                    <a:pt x="3471365" y="296154"/>
                  </a:lnTo>
                  <a:close/>
                </a:path>
                <a:path w="3526154" h="339089">
                  <a:moveTo>
                    <a:pt x="3488299" y="288012"/>
                  </a:moveTo>
                  <a:lnTo>
                    <a:pt x="3471365" y="296154"/>
                  </a:lnTo>
                  <a:lnTo>
                    <a:pt x="3506469" y="298957"/>
                  </a:lnTo>
                  <a:lnTo>
                    <a:pt x="3506602" y="297306"/>
                  </a:lnTo>
                  <a:lnTo>
                    <a:pt x="3501643" y="297306"/>
                  </a:lnTo>
                  <a:lnTo>
                    <a:pt x="3488299" y="288012"/>
                  </a:lnTo>
                  <a:close/>
                </a:path>
                <a:path w="3526154" h="339089">
                  <a:moveTo>
                    <a:pt x="3435858" y="228218"/>
                  </a:moveTo>
                  <a:lnTo>
                    <a:pt x="3429889" y="229361"/>
                  </a:lnTo>
                  <a:lnTo>
                    <a:pt x="3426841" y="233679"/>
                  </a:lnTo>
                  <a:lnTo>
                    <a:pt x="3423919" y="237997"/>
                  </a:lnTo>
                  <a:lnTo>
                    <a:pt x="3424936" y="243966"/>
                  </a:lnTo>
                  <a:lnTo>
                    <a:pt x="3429254" y="246887"/>
                  </a:lnTo>
                  <a:lnTo>
                    <a:pt x="3472811" y="277225"/>
                  </a:lnTo>
                  <a:lnTo>
                    <a:pt x="3507993" y="280034"/>
                  </a:lnTo>
                  <a:lnTo>
                    <a:pt x="3506469" y="298957"/>
                  </a:lnTo>
                  <a:lnTo>
                    <a:pt x="3509398" y="298957"/>
                  </a:lnTo>
                  <a:lnTo>
                    <a:pt x="3526028" y="290956"/>
                  </a:lnTo>
                  <a:lnTo>
                    <a:pt x="3440176" y="231266"/>
                  </a:lnTo>
                  <a:lnTo>
                    <a:pt x="3435858" y="228218"/>
                  </a:lnTo>
                  <a:close/>
                </a:path>
                <a:path w="3526154" h="339089">
                  <a:moveTo>
                    <a:pt x="3503041" y="280923"/>
                  </a:moveTo>
                  <a:lnTo>
                    <a:pt x="3488299" y="288012"/>
                  </a:lnTo>
                  <a:lnTo>
                    <a:pt x="3501643" y="297306"/>
                  </a:lnTo>
                  <a:lnTo>
                    <a:pt x="3503041" y="280923"/>
                  </a:lnTo>
                  <a:close/>
                </a:path>
                <a:path w="3526154" h="339089">
                  <a:moveTo>
                    <a:pt x="3507922" y="280923"/>
                  </a:moveTo>
                  <a:lnTo>
                    <a:pt x="3503041" y="280923"/>
                  </a:lnTo>
                  <a:lnTo>
                    <a:pt x="3501742" y="296154"/>
                  </a:lnTo>
                  <a:lnTo>
                    <a:pt x="3501643" y="297306"/>
                  </a:lnTo>
                  <a:lnTo>
                    <a:pt x="3506602" y="297306"/>
                  </a:lnTo>
                  <a:lnTo>
                    <a:pt x="3507922" y="280923"/>
                  </a:lnTo>
                  <a:close/>
                </a:path>
                <a:path w="3526154" h="339089">
                  <a:moveTo>
                    <a:pt x="1524" y="0"/>
                  </a:moveTo>
                  <a:lnTo>
                    <a:pt x="0" y="18922"/>
                  </a:lnTo>
                  <a:lnTo>
                    <a:pt x="3471365" y="296154"/>
                  </a:lnTo>
                  <a:lnTo>
                    <a:pt x="3488299" y="288012"/>
                  </a:lnTo>
                  <a:lnTo>
                    <a:pt x="3472811" y="277225"/>
                  </a:lnTo>
                  <a:lnTo>
                    <a:pt x="1524" y="0"/>
                  </a:lnTo>
                  <a:close/>
                </a:path>
                <a:path w="3526154" h="339089">
                  <a:moveTo>
                    <a:pt x="3472811" y="277225"/>
                  </a:moveTo>
                  <a:lnTo>
                    <a:pt x="3488299" y="288012"/>
                  </a:lnTo>
                  <a:lnTo>
                    <a:pt x="3503041" y="280923"/>
                  </a:lnTo>
                  <a:lnTo>
                    <a:pt x="3507922" y="280923"/>
                  </a:lnTo>
                  <a:lnTo>
                    <a:pt x="3507993" y="280034"/>
                  </a:lnTo>
                  <a:lnTo>
                    <a:pt x="3472811" y="277225"/>
                  </a:lnTo>
                  <a:close/>
                </a:path>
              </a:pathLst>
            </a:custGeom>
            <a:solidFill>
              <a:srgbClr val="7E7E7E"/>
            </a:solidFill>
          </p:spPr>
          <p:txBody>
            <a:bodyPr wrap="square" lIns="0" tIns="0" rIns="0" bIns="0" rtlCol="0"/>
            <a:lstStyle/>
            <a:p>
              <a:endParaRPr/>
            </a:p>
          </p:txBody>
        </p:sp>
        <p:pic>
          <p:nvPicPr>
            <p:cNvPr id="31" name="object 31"/>
            <p:cNvPicPr/>
            <p:nvPr/>
          </p:nvPicPr>
          <p:blipFill>
            <a:blip r:embed="rId9" cstate="print"/>
            <a:stretch>
              <a:fillRect/>
            </a:stretch>
          </p:blipFill>
          <p:spPr>
            <a:xfrm>
              <a:off x="6305547" y="4361304"/>
              <a:ext cx="123830" cy="133355"/>
            </a:xfrm>
            <a:prstGeom prst="rect">
              <a:avLst/>
            </a:prstGeom>
          </p:spPr>
        </p:pic>
        <p:pic>
          <p:nvPicPr>
            <p:cNvPr id="32" name="object 32"/>
            <p:cNvPicPr/>
            <p:nvPr/>
          </p:nvPicPr>
          <p:blipFill>
            <a:blip r:embed="rId10" cstate="print"/>
            <a:stretch>
              <a:fillRect/>
            </a:stretch>
          </p:blipFill>
          <p:spPr>
            <a:xfrm>
              <a:off x="6305547" y="4523229"/>
              <a:ext cx="123830" cy="133228"/>
            </a:xfrm>
            <a:prstGeom prst="rect">
              <a:avLst/>
            </a:prstGeom>
          </p:spPr>
        </p:pic>
        <p:pic>
          <p:nvPicPr>
            <p:cNvPr id="33" name="object 33"/>
            <p:cNvPicPr/>
            <p:nvPr/>
          </p:nvPicPr>
          <p:blipFill>
            <a:blip r:embed="rId11" cstate="print"/>
            <a:stretch>
              <a:fillRect/>
            </a:stretch>
          </p:blipFill>
          <p:spPr>
            <a:xfrm>
              <a:off x="6305547" y="4694552"/>
              <a:ext cx="123830" cy="133355"/>
            </a:xfrm>
            <a:prstGeom prst="rect">
              <a:avLst/>
            </a:prstGeom>
          </p:spPr>
        </p:pic>
        <p:pic>
          <p:nvPicPr>
            <p:cNvPr id="34" name="object 34"/>
            <p:cNvPicPr/>
            <p:nvPr/>
          </p:nvPicPr>
          <p:blipFill>
            <a:blip r:embed="rId9" cstate="print"/>
            <a:stretch>
              <a:fillRect/>
            </a:stretch>
          </p:blipFill>
          <p:spPr>
            <a:xfrm>
              <a:off x="6305547" y="4866002"/>
              <a:ext cx="123830" cy="133355"/>
            </a:xfrm>
            <a:prstGeom prst="rect">
              <a:avLst/>
            </a:prstGeom>
          </p:spPr>
        </p:pic>
        <p:sp>
          <p:nvSpPr>
            <p:cNvPr id="35" name="object 35"/>
            <p:cNvSpPr/>
            <p:nvPr/>
          </p:nvSpPr>
          <p:spPr>
            <a:xfrm>
              <a:off x="6229350" y="4294632"/>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36" name="object 36"/>
            <p:cNvSpPr/>
            <p:nvPr/>
          </p:nvSpPr>
          <p:spPr>
            <a:xfrm>
              <a:off x="6307328" y="4629784"/>
              <a:ext cx="534035" cy="1055370"/>
            </a:xfrm>
            <a:custGeom>
              <a:avLst/>
              <a:gdLst/>
              <a:ahLst/>
              <a:cxnLst/>
              <a:rect l="l" t="t" r="r" b="b"/>
              <a:pathLst>
                <a:path w="534034"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4"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37" name="object 37"/>
            <p:cNvPicPr/>
            <p:nvPr/>
          </p:nvPicPr>
          <p:blipFill>
            <a:blip r:embed="rId12" cstate="print"/>
            <a:stretch>
              <a:fillRect/>
            </a:stretch>
          </p:blipFill>
          <p:spPr>
            <a:xfrm>
              <a:off x="6915147" y="4351779"/>
              <a:ext cx="123830" cy="133355"/>
            </a:xfrm>
            <a:prstGeom prst="rect">
              <a:avLst/>
            </a:prstGeom>
          </p:spPr>
        </p:pic>
        <p:pic>
          <p:nvPicPr>
            <p:cNvPr id="38" name="object 38"/>
            <p:cNvPicPr/>
            <p:nvPr/>
          </p:nvPicPr>
          <p:blipFill>
            <a:blip r:embed="rId13" cstate="print"/>
            <a:stretch>
              <a:fillRect/>
            </a:stretch>
          </p:blipFill>
          <p:spPr>
            <a:xfrm>
              <a:off x="6915147" y="4523229"/>
              <a:ext cx="123830" cy="133228"/>
            </a:xfrm>
            <a:prstGeom prst="rect">
              <a:avLst/>
            </a:prstGeom>
          </p:spPr>
        </p:pic>
        <p:pic>
          <p:nvPicPr>
            <p:cNvPr id="39" name="object 39"/>
            <p:cNvPicPr/>
            <p:nvPr/>
          </p:nvPicPr>
          <p:blipFill>
            <a:blip r:embed="rId14" cstate="print"/>
            <a:stretch>
              <a:fillRect/>
            </a:stretch>
          </p:blipFill>
          <p:spPr>
            <a:xfrm>
              <a:off x="6915147" y="4694552"/>
              <a:ext cx="123830" cy="133355"/>
            </a:xfrm>
            <a:prstGeom prst="rect">
              <a:avLst/>
            </a:prstGeom>
          </p:spPr>
        </p:pic>
        <p:pic>
          <p:nvPicPr>
            <p:cNvPr id="40" name="object 40"/>
            <p:cNvPicPr/>
            <p:nvPr/>
          </p:nvPicPr>
          <p:blipFill>
            <a:blip r:embed="rId15" cstate="print"/>
            <a:stretch>
              <a:fillRect/>
            </a:stretch>
          </p:blipFill>
          <p:spPr>
            <a:xfrm>
              <a:off x="6915147" y="4866002"/>
              <a:ext cx="123830" cy="123830"/>
            </a:xfrm>
            <a:prstGeom prst="rect">
              <a:avLst/>
            </a:prstGeom>
          </p:spPr>
        </p:pic>
        <p:sp>
          <p:nvSpPr>
            <p:cNvPr id="41" name="object 41"/>
            <p:cNvSpPr/>
            <p:nvPr/>
          </p:nvSpPr>
          <p:spPr>
            <a:xfrm>
              <a:off x="6848475" y="4285107"/>
              <a:ext cx="257175" cy="781050"/>
            </a:xfrm>
            <a:custGeom>
              <a:avLst/>
              <a:gdLst/>
              <a:ahLst/>
              <a:cxnLst/>
              <a:rect l="l" t="t" r="r" b="b"/>
              <a:pathLst>
                <a:path w="257175" h="781050">
                  <a:moveTo>
                    <a:pt x="214249" y="0"/>
                  </a:moveTo>
                  <a:lnTo>
                    <a:pt x="230975" y="3367"/>
                  </a:lnTo>
                  <a:lnTo>
                    <a:pt x="244617" y="12557"/>
                  </a:lnTo>
                  <a:lnTo>
                    <a:pt x="253807" y="26199"/>
                  </a:lnTo>
                  <a:lnTo>
                    <a:pt x="257175" y="42926"/>
                  </a:lnTo>
                  <a:lnTo>
                    <a:pt x="257175" y="737997"/>
                  </a:lnTo>
                  <a:lnTo>
                    <a:pt x="253807" y="754723"/>
                  </a:lnTo>
                  <a:lnTo>
                    <a:pt x="244617" y="768365"/>
                  </a:lnTo>
                  <a:lnTo>
                    <a:pt x="230975" y="777555"/>
                  </a:lnTo>
                  <a:lnTo>
                    <a:pt x="214249" y="780923"/>
                  </a:lnTo>
                  <a:lnTo>
                    <a:pt x="42925" y="780923"/>
                  </a:lnTo>
                  <a:lnTo>
                    <a:pt x="26199" y="777555"/>
                  </a:lnTo>
                  <a:lnTo>
                    <a:pt x="12557" y="768365"/>
                  </a:lnTo>
                  <a:lnTo>
                    <a:pt x="3367" y="754723"/>
                  </a:lnTo>
                  <a:lnTo>
                    <a:pt x="0" y="737997"/>
                  </a:lnTo>
                  <a:lnTo>
                    <a:pt x="0" y="42926"/>
                  </a:lnTo>
                  <a:lnTo>
                    <a:pt x="3367" y="26199"/>
                  </a:lnTo>
                  <a:lnTo>
                    <a:pt x="12557" y="12557"/>
                  </a:lnTo>
                  <a:lnTo>
                    <a:pt x="26199" y="3367"/>
                  </a:lnTo>
                  <a:lnTo>
                    <a:pt x="42925" y="0"/>
                  </a:lnTo>
                  <a:lnTo>
                    <a:pt x="214249" y="0"/>
                  </a:lnTo>
                  <a:close/>
                </a:path>
              </a:pathLst>
            </a:custGeom>
            <a:ln w="19055">
              <a:solidFill>
                <a:srgbClr val="175E53"/>
              </a:solidFill>
            </a:ln>
          </p:spPr>
          <p:txBody>
            <a:bodyPr wrap="square" lIns="0" tIns="0" rIns="0" bIns="0" rtlCol="0"/>
            <a:lstStyle/>
            <a:p>
              <a:endParaRPr/>
            </a:p>
          </p:txBody>
        </p:sp>
        <p:sp>
          <p:nvSpPr>
            <p:cNvPr id="42" name="object 42"/>
            <p:cNvSpPr/>
            <p:nvPr/>
          </p:nvSpPr>
          <p:spPr>
            <a:xfrm>
              <a:off x="6916928" y="4620259"/>
              <a:ext cx="534035" cy="1055370"/>
            </a:xfrm>
            <a:custGeom>
              <a:avLst/>
              <a:gdLst/>
              <a:ahLst/>
              <a:cxnLst/>
              <a:rect l="l" t="t" r="r" b="b"/>
              <a:pathLst>
                <a:path w="534034" h="1055370">
                  <a:moveTo>
                    <a:pt x="110744" y="540512"/>
                  </a:moveTo>
                  <a:lnTo>
                    <a:pt x="66408" y="464566"/>
                  </a:lnTo>
                  <a:lnTo>
                    <a:pt x="55372" y="445643"/>
                  </a:lnTo>
                  <a:lnTo>
                    <a:pt x="0" y="540512"/>
                  </a:lnTo>
                  <a:lnTo>
                    <a:pt x="1524" y="546354"/>
                  </a:lnTo>
                  <a:lnTo>
                    <a:pt x="10668" y="551688"/>
                  </a:lnTo>
                  <a:lnTo>
                    <a:pt x="16510" y="550164"/>
                  </a:lnTo>
                  <a:lnTo>
                    <a:pt x="45847" y="499884"/>
                  </a:lnTo>
                  <a:lnTo>
                    <a:pt x="45847" y="1055319"/>
                  </a:lnTo>
                  <a:lnTo>
                    <a:pt x="64897" y="1055319"/>
                  </a:lnTo>
                  <a:lnTo>
                    <a:pt x="64897" y="499884"/>
                  </a:lnTo>
                  <a:lnTo>
                    <a:pt x="94234" y="550164"/>
                  </a:lnTo>
                  <a:lnTo>
                    <a:pt x="100076" y="551688"/>
                  </a:lnTo>
                  <a:lnTo>
                    <a:pt x="109220" y="546354"/>
                  </a:lnTo>
                  <a:lnTo>
                    <a:pt x="110744" y="540512"/>
                  </a:lnTo>
                  <a:close/>
                </a:path>
                <a:path w="534034"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43" name="object 43"/>
            <p:cNvPicPr/>
            <p:nvPr/>
          </p:nvPicPr>
          <p:blipFill>
            <a:blip r:embed="rId12" cstate="print"/>
            <a:stretch>
              <a:fillRect/>
            </a:stretch>
          </p:blipFill>
          <p:spPr>
            <a:xfrm>
              <a:off x="7524747" y="4351779"/>
              <a:ext cx="123830" cy="133355"/>
            </a:xfrm>
            <a:prstGeom prst="rect">
              <a:avLst/>
            </a:prstGeom>
          </p:spPr>
        </p:pic>
        <p:pic>
          <p:nvPicPr>
            <p:cNvPr id="44" name="object 44"/>
            <p:cNvPicPr/>
            <p:nvPr/>
          </p:nvPicPr>
          <p:blipFill>
            <a:blip r:embed="rId16" cstate="print"/>
            <a:stretch>
              <a:fillRect/>
            </a:stretch>
          </p:blipFill>
          <p:spPr>
            <a:xfrm>
              <a:off x="7524747" y="4523229"/>
              <a:ext cx="123830" cy="123703"/>
            </a:xfrm>
            <a:prstGeom prst="rect">
              <a:avLst/>
            </a:prstGeom>
          </p:spPr>
        </p:pic>
        <p:pic>
          <p:nvPicPr>
            <p:cNvPr id="45" name="object 45"/>
            <p:cNvPicPr/>
            <p:nvPr/>
          </p:nvPicPr>
          <p:blipFill>
            <a:blip r:embed="rId14" cstate="print"/>
            <a:stretch>
              <a:fillRect/>
            </a:stretch>
          </p:blipFill>
          <p:spPr>
            <a:xfrm>
              <a:off x="7524747" y="4685027"/>
              <a:ext cx="123830" cy="133355"/>
            </a:xfrm>
            <a:prstGeom prst="rect">
              <a:avLst/>
            </a:prstGeom>
          </p:spPr>
        </p:pic>
        <p:pic>
          <p:nvPicPr>
            <p:cNvPr id="46" name="object 46"/>
            <p:cNvPicPr/>
            <p:nvPr/>
          </p:nvPicPr>
          <p:blipFill>
            <a:blip r:embed="rId12" cstate="print"/>
            <a:stretch>
              <a:fillRect/>
            </a:stretch>
          </p:blipFill>
          <p:spPr>
            <a:xfrm>
              <a:off x="7524747" y="4856477"/>
              <a:ext cx="123830" cy="133355"/>
            </a:xfrm>
            <a:prstGeom prst="rect">
              <a:avLst/>
            </a:prstGeom>
          </p:spPr>
        </p:pic>
        <p:sp>
          <p:nvSpPr>
            <p:cNvPr id="47" name="object 47"/>
            <p:cNvSpPr/>
            <p:nvPr/>
          </p:nvSpPr>
          <p:spPr>
            <a:xfrm>
              <a:off x="7448550" y="428510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48" name="object 48"/>
            <p:cNvSpPr/>
            <p:nvPr/>
          </p:nvSpPr>
          <p:spPr>
            <a:xfrm>
              <a:off x="7526528" y="2237739"/>
              <a:ext cx="111125" cy="3437890"/>
            </a:xfrm>
            <a:custGeom>
              <a:avLst/>
              <a:gdLst/>
              <a:ahLst/>
              <a:cxnLst/>
              <a:rect l="l" t="t" r="r" b="b"/>
              <a:pathLst>
                <a:path w="111125" h="3437890">
                  <a:moveTo>
                    <a:pt x="110744" y="2923032"/>
                  </a:moveTo>
                  <a:lnTo>
                    <a:pt x="66408" y="2847086"/>
                  </a:lnTo>
                  <a:lnTo>
                    <a:pt x="55372" y="2828163"/>
                  </a:lnTo>
                  <a:lnTo>
                    <a:pt x="0" y="2923032"/>
                  </a:lnTo>
                  <a:lnTo>
                    <a:pt x="1524" y="2928874"/>
                  </a:lnTo>
                  <a:lnTo>
                    <a:pt x="10668" y="2934208"/>
                  </a:lnTo>
                  <a:lnTo>
                    <a:pt x="16510" y="2932684"/>
                  </a:lnTo>
                  <a:lnTo>
                    <a:pt x="45847" y="2882404"/>
                  </a:lnTo>
                  <a:lnTo>
                    <a:pt x="45847" y="3437839"/>
                  </a:lnTo>
                  <a:lnTo>
                    <a:pt x="64897" y="3437839"/>
                  </a:lnTo>
                  <a:lnTo>
                    <a:pt x="64897" y="2882404"/>
                  </a:lnTo>
                  <a:lnTo>
                    <a:pt x="94234" y="2932684"/>
                  </a:lnTo>
                  <a:lnTo>
                    <a:pt x="100076" y="2934208"/>
                  </a:lnTo>
                  <a:lnTo>
                    <a:pt x="109220" y="2928874"/>
                  </a:lnTo>
                  <a:lnTo>
                    <a:pt x="110744" y="2923032"/>
                  </a:lnTo>
                  <a:close/>
                </a:path>
                <a:path w="111125" h="3437890">
                  <a:moveTo>
                    <a:pt x="110744" y="94869"/>
                  </a:moveTo>
                  <a:lnTo>
                    <a:pt x="108204" y="90297"/>
                  </a:lnTo>
                  <a:lnTo>
                    <a:pt x="66433" y="18923"/>
                  </a:lnTo>
                  <a:lnTo>
                    <a:pt x="55372" y="0"/>
                  </a:lnTo>
                  <a:lnTo>
                    <a:pt x="127" y="94869"/>
                  </a:lnTo>
                  <a:lnTo>
                    <a:pt x="1651" y="100711"/>
                  </a:lnTo>
                  <a:lnTo>
                    <a:pt x="10795" y="106045"/>
                  </a:lnTo>
                  <a:lnTo>
                    <a:pt x="16637" y="104521"/>
                  </a:lnTo>
                  <a:lnTo>
                    <a:pt x="19177" y="99949"/>
                  </a:lnTo>
                  <a:lnTo>
                    <a:pt x="45872" y="54178"/>
                  </a:lnTo>
                  <a:lnTo>
                    <a:pt x="47625" y="2046351"/>
                  </a:lnTo>
                  <a:lnTo>
                    <a:pt x="66675" y="2046351"/>
                  </a:lnTo>
                  <a:lnTo>
                    <a:pt x="64973" y="106045"/>
                  </a:lnTo>
                  <a:lnTo>
                    <a:pt x="64922" y="54178"/>
                  </a:lnTo>
                  <a:lnTo>
                    <a:pt x="94424" y="104521"/>
                  </a:lnTo>
                  <a:lnTo>
                    <a:pt x="94843" y="104521"/>
                  </a:lnTo>
                  <a:lnTo>
                    <a:pt x="100190" y="105918"/>
                  </a:lnTo>
                  <a:lnTo>
                    <a:pt x="104775" y="103251"/>
                  </a:lnTo>
                  <a:lnTo>
                    <a:pt x="109004" y="100711"/>
                  </a:lnTo>
                  <a:lnTo>
                    <a:pt x="109181" y="100711"/>
                  </a:lnTo>
                  <a:lnTo>
                    <a:pt x="110744" y="94869"/>
                  </a:lnTo>
                  <a:close/>
                </a:path>
              </a:pathLst>
            </a:custGeom>
            <a:solidFill>
              <a:srgbClr val="7E7E7E"/>
            </a:solidFill>
          </p:spPr>
          <p:txBody>
            <a:bodyPr wrap="square" lIns="0" tIns="0" rIns="0" bIns="0" rtlCol="0"/>
            <a:lstStyle/>
            <a:p>
              <a:endParaRPr/>
            </a:p>
          </p:txBody>
        </p:sp>
      </p:grpSp>
      <p:sp>
        <p:nvSpPr>
          <p:cNvPr id="49" name="object 49"/>
          <p:cNvSpPr txBox="1"/>
          <p:nvPr/>
        </p:nvSpPr>
        <p:spPr>
          <a:xfrm>
            <a:off x="6870065" y="5718809"/>
            <a:ext cx="24511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50" name="object 50"/>
          <p:cNvSpPr txBox="1"/>
          <p:nvPr/>
        </p:nvSpPr>
        <p:spPr>
          <a:xfrm>
            <a:off x="7454265" y="5714682"/>
            <a:ext cx="28702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me</a:t>
            </a:r>
            <a:endParaRPr sz="1550">
              <a:latin typeface="Calibri"/>
              <a:cs typeface="Calibri"/>
            </a:endParaRPr>
          </a:p>
        </p:txBody>
      </p:sp>
      <p:sp>
        <p:nvSpPr>
          <p:cNvPr id="51" name="object 51"/>
          <p:cNvSpPr txBox="1"/>
          <p:nvPr/>
        </p:nvSpPr>
        <p:spPr>
          <a:xfrm>
            <a:off x="7431405" y="1925891"/>
            <a:ext cx="258445" cy="266065"/>
          </a:xfrm>
          <a:prstGeom prst="rect">
            <a:avLst/>
          </a:prstGeom>
        </p:spPr>
        <p:txBody>
          <a:bodyPr vert="horz" wrap="square" lIns="0" tIns="15875" rIns="0" bIns="0" rtlCol="0">
            <a:spAutoFit/>
          </a:bodyPr>
          <a:lstStyle/>
          <a:p>
            <a:pPr marL="38100">
              <a:lnSpc>
                <a:spcPct val="100000"/>
              </a:lnSpc>
              <a:spcBef>
                <a:spcPts val="125"/>
              </a:spcBef>
            </a:pPr>
            <a:r>
              <a:rPr sz="1550" spc="-455" dirty="0">
                <a:latin typeface="Cambria Math"/>
                <a:cs typeface="Cambria Math"/>
              </a:rPr>
              <a:t>𝑦ො</a:t>
            </a:r>
            <a:r>
              <a:rPr sz="1650" spc="-682" baseline="-17676" dirty="0">
                <a:latin typeface="Cambria Math"/>
                <a:cs typeface="Cambria Math"/>
              </a:rPr>
              <a:t>4</a:t>
            </a:r>
            <a:endParaRPr sz="1650" baseline="-17676">
              <a:latin typeface="Cambria Math"/>
              <a:cs typeface="Cambria Math"/>
            </a:endParaRPr>
          </a:p>
        </p:txBody>
      </p:sp>
      <p:sp>
        <p:nvSpPr>
          <p:cNvPr id="52" name="object 52"/>
          <p:cNvSpPr/>
          <p:nvPr/>
        </p:nvSpPr>
        <p:spPr>
          <a:xfrm>
            <a:off x="7529448" y="1552066"/>
            <a:ext cx="111125" cy="347980"/>
          </a:xfrm>
          <a:custGeom>
            <a:avLst/>
            <a:gdLst/>
            <a:ahLst/>
            <a:cxnLst/>
            <a:rect l="l" t="t" r="r" b="b"/>
            <a:pathLst>
              <a:path w="111125" h="347980">
                <a:moveTo>
                  <a:pt x="55987" y="37900"/>
                </a:moveTo>
                <a:lnTo>
                  <a:pt x="46211" y="54236"/>
                </a:lnTo>
                <a:lnTo>
                  <a:pt x="42925" y="347218"/>
                </a:lnTo>
                <a:lnTo>
                  <a:pt x="61975" y="347472"/>
                </a:lnTo>
                <a:lnTo>
                  <a:pt x="65264" y="54236"/>
                </a:lnTo>
                <a:lnTo>
                  <a:pt x="55987" y="37900"/>
                </a:lnTo>
                <a:close/>
              </a:path>
              <a:path w="111125" h="347980">
                <a:moveTo>
                  <a:pt x="67072" y="18796"/>
                </a:moveTo>
                <a:lnTo>
                  <a:pt x="46608" y="18796"/>
                </a:lnTo>
                <a:lnTo>
                  <a:pt x="65658" y="19050"/>
                </a:lnTo>
                <a:lnTo>
                  <a:pt x="65264" y="54236"/>
                </a:lnTo>
                <a:lnTo>
                  <a:pt x="91440" y="100330"/>
                </a:lnTo>
                <a:lnTo>
                  <a:pt x="94106" y="104902"/>
                </a:lnTo>
                <a:lnTo>
                  <a:pt x="99949" y="106553"/>
                </a:lnTo>
                <a:lnTo>
                  <a:pt x="104303" y="104012"/>
                </a:lnTo>
                <a:lnTo>
                  <a:pt x="109093" y="101346"/>
                </a:lnTo>
                <a:lnTo>
                  <a:pt x="110617" y="95504"/>
                </a:lnTo>
                <a:lnTo>
                  <a:pt x="108076" y="90932"/>
                </a:lnTo>
                <a:lnTo>
                  <a:pt x="67072" y="18796"/>
                </a:lnTo>
                <a:close/>
              </a:path>
              <a:path w="111125" h="347980">
                <a:moveTo>
                  <a:pt x="56387" y="0"/>
                </a:moveTo>
                <a:lnTo>
                  <a:pt x="0" y="94234"/>
                </a:lnTo>
                <a:lnTo>
                  <a:pt x="1397" y="100075"/>
                </a:lnTo>
                <a:lnTo>
                  <a:pt x="5969" y="102870"/>
                </a:lnTo>
                <a:lnTo>
                  <a:pt x="10541" y="105537"/>
                </a:lnTo>
                <a:lnTo>
                  <a:pt x="16382" y="104012"/>
                </a:lnTo>
                <a:lnTo>
                  <a:pt x="46201" y="54236"/>
                </a:lnTo>
                <a:lnTo>
                  <a:pt x="46552" y="23875"/>
                </a:lnTo>
                <a:lnTo>
                  <a:pt x="46608" y="18796"/>
                </a:lnTo>
                <a:lnTo>
                  <a:pt x="67072" y="18796"/>
                </a:lnTo>
                <a:lnTo>
                  <a:pt x="56387" y="0"/>
                </a:lnTo>
                <a:close/>
              </a:path>
              <a:path w="111125" h="347980">
                <a:moveTo>
                  <a:pt x="46608" y="18796"/>
                </a:moveTo>
                <a:lnTo>
                  <a:pt x="46211" y="54236"/>
                </a:lnTo>
                <a:lnTo>
                  <a:pt x="55987" y="37900"/>
                </a:lnTo>
                <a:lnTo>
                  <a:pt x="47878" y="23622"/>
                </a:lnTo>
                <a:lnTo>
                  <a:pt x="65607" y="23622"/>
                </a:lnTo>
                <a:lnTo>
                  <a:pt x="65658" y="19050"/>
                </a:lnTo>
                <a:lnTo>
                  <a:pt x="46608" y="18796"/>
                </a:lnTo>
                <a:close/>
              </a:path>
              <a:path w="111125" h="347980">
                <a:moveTo>
                  <a:pt x="65607" y="23622"/>
                </a:moveTo>
                <a:lnTo>
                  <a:pt x="47878" y="23622"/>
                </a:lnTo>
                <a:lnTo>
                  <a:pt x="64389" y="23875"/>
                </a:lnTo>
                <a:lnTo>
                  <a:pt x="55987" y="37900"/>
                </a:lnTo>
                <a:lnTo>
                  <a:pt x="65264" y="54236"/>
                </a:lnTo>
                <a:lnTo>
                  <a:pt x="65604" y="23875"/>
                </a:lnTo>
                <a:lnTo>
                  <a:pt x="65607" y="23622"/>
                </a:lnTo>
                <a:close/>
              </a:path>
              <a:path w="111125" h="347980">
                <a:moveTo>
                  <a:pt x="47878" y="23622"/>
                </a:moveTo>
                <a:lnTo>
                  <a:pt x="55987" y="37900"/>
                </a:lnTo>
                <a:lnTo>
                  <a:pt x="64389" y="23875"/>
                </a:lnTo>
                <a:lnTo>
                  <a:pt x="47878" y="23622"/>
                </a:lnTo>
                <a:close/>
              </a:path>
            </a:pathLst>
          </a:custGeom>
          <a:solidFill>
            <a:srgbClr val="7E7E7E"/>
          </a:solidFill>
        </p:spPr>
        <p:txBody>
          <a:bodyPr wrap="square" lIns="0" tIns="0" rIns="0" bIns="0" rtlCol="0"/>
          <a:lstStyle/>
          <a:p>
            <a:endParaRPr/>
          </a:p>
        </p:txBody>
      </p:sp>
      <p:sp>
        <p:nvSpPr>
          <p:cNvPr id="53" name="object 53"/>
          <p:cNvSpPr txBox="1"/>
          <p:nvPr/>
        </p:nvSpPr>
        <p:spPr>
          <a:xfrm>
            <a:off x="7392034" y="1239456"/>
            <a:ext cx="386715" cy="266065"/>
          </a:xfrm>
          <a:prstGeom prst="rect">
            <a:avLst/>
          </a:prstGeom>
        </p:spPr>
        <p:txBody>
          <a:bodyPr vert="horz" wrap="square" lIns="0" tIns="15875" rIns="0" bIns="0" rtlCol="0">
            <a:spAutoFit/>
          </a:bodyPr>
          <a:lstStyle/>
          <a:p>
            <a:pPr marL="12700">
              <a:lnSpc>
                <a:spcPct val="100000"/>
              </a:lnSpc>
              <a:spcBef>
                <a:spcPts val="125"/>
              </a:spcBef>
            </a:pPr>
            <a:r>
              <a:rPr sz="1550" i="1" spc="-20" dirty="0">
                <a:latin typeface="Calibri"/>
                <a:cs typeface="Calibri"/>
              </a:rPr>
              <a:t>with</a:t>
            </a:r>
            <a:endParaRPr sz="1550">
              <a:latin typeface="Calibri"/>
              <a:cs typeface="Calibri"/>
            </a:endParaRPr>
          </a:p>
        </p:txBody>
      </p:sp>
      <p:sp>
        <p:nvSpPr>
          <p:cNvPr id="54" name="object 54"/>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55" name="object 55"/>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56" name="object 56"/>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23</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495550" y="1095118"/>
            <a:ext cx="5706110" cy="4599940"/>
            <a:chOff x="2495550" y="1095118"/>
            <a:chExt cx="5706110" cy="4599940"/>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3126216" cy="2171270"/>
            </a:xfrm>
            <a:prstGeom prst="rect">
              <a:avLst/>
            </a:prstGeom>
          </p:spPr>
        </p:pic>
        <p:sp>
          <p:nvSpPr>
            <p:cNvPr id="11" name="object 11"/>
            <p:cNvSpPr/>
            <p:nvPr/>
          </p:nvSpPr>
          <p:spPr>
            <a:xfrm>
              <a:off x="2598673" y="3628008"/>
              <a:ext cx="111125" cy="675005"/>
            </a:xfrm>
            <a:custGeom>
              <a:avLst/>
              <a:gdLst/>
              <a:ahLst/>
              <a:cxnLst/>
              <a:rect l="l" t="t" r="r" b="b"/>
              <a:pathLst>
                <a:path w="111125" h="675004">
                  <a:moveTo>
                    <a:pt x="55883" y="37899"/>
                  </a:moveTo>
                  <a:lnTo>
                    <a:pt x="46240" y="54039"/>
                  </a:lnTo>
                  <a:lnTo>
                    <a:pt x="39749" y="675005"/>
                  </a:lnTo>
                  <a:lnTo>
                    <a:pt x="58800" y="675005"/>
                  </a:lnTo>
                  <a:lnTo>
                    <a:pt x="65289" y="54414"/>
                  </a:lnTo>
                  <a:lnTo>
                    <a:pt x="55883" y="37899"/>
                  </a:lnTo>
                  <a:close/>
                </a:path>
                <a:path w="111125" h="675004">
                  <a:moveTo>
                    <a:pt x="66971" y="18796"/>
                  </a:moveTo>
                  <a:lnTo>
                    <a:pt x="46608" y="18796"/>
                  </a:lnTo>
                  <a:lnTo>
                    <a:pt x="65658" y="19050"/>
                  </a:lnTo>
                  <a:lnTo>
                    <a:pt x="65293" y="54039"/>
                  </a:lnTo>
                  <a:lnTo>
                    <a:pt x="65289" y="54414"/>
                  </a:lnTo>
                  <a:lnTo>
                    <a:pt x="91439" y="100330"/>
                  </a:lnTo>
                  <a:lnTo>
                    <a:pt x="94106" y="104902"/>
                  </a:lnTo>
                  <a:lnTo>
                    <a:pt x="99949" y="106426"/>
                  </a:lnTo>
                  <a:lnTo>
                    <a:pt x="104520" y="103886"/>
                  </a:lnTo>
                  <a:lnTo>
                    <a:pt x="109093" y="101219"/>
                  </a:lnTo>
                  <a:lnTo>
                    <a:pt x="110617" y="95504"/>
                  </a:lnTo>
                  <a:lnTo>
                    <a:pt x="108076" y="90932"/>
                  </a:lnTo>
                  <a:lnTo>
                    <a:pt x="66971" y="18796"/>
                  </a:lnTo>
                  <a:close/>
                </a:path>
                <a:path w="111125" h="675004">
                  <a:moveTo>
                    <a:pt x="56261" y="0"/>
                  </a:moveTo>
                  <a:lnTo>
                    <a:pt x="0" y="94234"/>
                  </a:lnTo>
                  <a:lnTo>
                    <a:pt x="1426" y="100330"/>
                  </a:lnTo>
                  <a:lnTo>
                    <a:pt x="1614" y="100330"/>
                  </a:lnTo>
                  <a:lnTo>
                    <a:pt x="5968" y="102870"/>
                  </a:lnTo>
                  <a:lnTo>
                    <a:pt x="10413" y="105537"/>
                  </a:lnTo>
                  <a:lnTo>
                    <a:pt x="16382" y="104013"/>
                  </a:lnTo>
                  <a:lnTo>
                    <a:pt x="46240" y="54039"/>
                  </a:lnTo>
                  <a:lnTo>
                    <a:pt x="46555" y="23876"/>
                  </a:lnTo>
                  <a:lnTo>
                    <a:pt x="46608" y="18796"/>
                  </a:lnTo>
                  <a:lnTo>
                    <a:pt x="66971" y="18796"/>
                  </a:lnTo>
                  <a:lnTo>
                    <a:pt x="56261" y="0"/>
                  </a:lnTo>
                  <a:close/>
                </a:path>
                <a:path w="111125" h="675004">
                  <a:moveTo>
                    <a:pt x="65611" y="23622"/>
                  </a:moveTo>
                  <a:lnTo>
                    <a:pt x="47751" y="23622"/>
                  </a:lnTo>
                  <a:lnTo>
                    <a:pt x="64262" y="23876"/>
                  </a:lnTo>
                  <a:lnTo>
                    <a:pt x="55883" y="37899"/>
                  </a:lnTo>
                  <a:lnTo>
                    <a:pt x="65289" y="54414"/>
                  </a:lnTo>
                  <a:lnTo>
                    <a:pt x="65608" y="23876"/>
                  </a:lnTo>
                  <a:lnTo>
                    <a:pt x="65611" y="23622"/>
                  </a:lnTo>
                  <a:close/>
                </a:path>
                <a:path w="111125" h="675004">
                  <a:moveTo>
                    <a:pt x="46608" y="18796"/>
                  </a:moveTo>
                  <a:lnTo>
                    <a:pt x="46240" y="54039"/>
                  </a:lnTo>
                  <a:lnTo>
                    <a:pt x="55883" y="37899"/>
                  </a:lnTo>
                  <a:lnTo>
                    <a:pt x="47751" y="23622"/>
                  </a:lnTo>
                  <a:lnTo>
                    <a:pt x="65611" y="23622"/>
                  </a:lnTo>
                  <a:lnTo>
                    <a:pt x="65658" y="19050"/>
                  </a:lnTo>
                  <a:lnTo>
                    <a:pt x="46608" y="18796"/>
                  </a:lnTo>
                  <a:close/>
                </a:path>
                <a:path w="111125" h="675004">
                  <a:moveTo>
                    <a:pt x="47751" y="23622"/>
                  </a:moveTo>
                  <a:lnTo>
                    <a:pt x="55883" y="37899"/>
                  </a:lnTo>
                  <a:lnTo>
                    <a:pt x="64262" y="23876"/>
                  </a:lnTo>
                  <a:lnTo>
                    <a:pt x="47751" y="23622"/>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95575" y="3531882"/>
              <a:ext cx="5506085" cy="760095"/>
            </a:xfrm>
            <a:custGeom>
              <a:avLst/>
              <a:gdLst/>
              <a:ahLst/>
              <a:cxnLst/>
              <a:rect l="l" t="t" r="r" b="b"/>
              <a:pathLst>
                <a:path w="5506084" h="760095">
                  <a:moveTo>
                    <a:pt x="5505831" y="740651"/>
                  </a:moveTo>
                  <a:lnTo>
                    <a:pt x="5471579" y="734961"/>
                  </a:lnTo>
                  <a:lnTo>
                    <a:pt x="1883816" y="39992"/>
                  </a:lnTo>
                  <a:lnTo>
                    <a:pt x="1902955" y="33274"/>
                  </a:lnTo>
                  <a:lnTo>
                    <a:pt x="1933702" y="22466"/>
                  </a:lnTo>
                  <a:lnTo>
                    <a:pt x="1938782" y="20815"/>
                  </a:lnTo>
                  <a:lnTo>
                    <a:pt x="1941322" y="15354"/>
                  </a:lnTo>
                  <a:lnTo>
                    <a:pt x="1939544" y="10414"/>
                  </a:lnTo>
                  <a:lnTo>
                    <a:pt x="1937893" y="5448"/>
                  </a:lnTo>
                  <a:lnTo>
                    <a:pt x="1932432" y="2781"/>
                  </a:lnTo>
                  <a:lnTo>
                    <a:pt x="1828800" y="39103"/>
                  </a:lnTo>
                  <a:lnTo>
                    <a:pt x="1911350" y="111366"/>
                  </a:lnTo>
                  <a:lnTo>
                    <a:pt x="1879968" y="58623"/>
                  </a:lnTo>
                  <a:lnTo>
                    <a:pt x="4765370" y="617524"/>
                  </a:lnTo>
                  <a:lnTo>
                    <a:pt x="1283589" y="38544"/>
                  </a:lnTo>
                  <a:lnTo>
                    <a:pt x="1298816" y="32753"/>
                  </a:lnTo>
                  <a:lnTo>
                    <a:pt x="1333246" y="19672"/>
                  </a:lnTo>
                  <a:lnTo>
                    <a:pt x="1338072" y="17894"/>
                  </a:lnTo>
                  <a:lnTo>
                    <a:pt x="1340612" y="12306"/>
                  </a:lnTo>
                  <a:lnTo>
                    <a:pt x="1338707" y="7480"/>
                  </a:lnTo>
                  <a:lnTo>
                    <a:pt x="1336802" y="2527"/>
                  </a:lnTo>
                  <a:lnTo>
                    <a:pt x="1331341" y="0"/>
                  </a:lnTo>
                  <a:lnTo>
                    <a:pt x="1228725" y="39103"/>
                  </a:lnTo>
                  <a:lnTo>
                    <a:pt x="1309116" y="105778"/>
                  </a:lnTo>
                  <a:lnTo>
                    <a:pt x="1313180" y="109207"/>
                  </a:lnTo>
                  <a:lnTo>
                    <a:pt x="1319149" y="108699"/>
                  </a:lnTo>
                  <a:lnTo>
                    <a:pt x="1322578" y="104635"/>
                  </a:lnTo>
                  <a:lnTo>
                    <a:pt x="1325880" y="100571"/>
                  </a:lnTo>
                  <a:lnTo>
                    <a:pt x="1325372" y="94602"/>
                  </a:lnTo>
                  <a:lnTo>
                    <a:pt x="1321308" y="91173"/>
                  </a:lnTo>
                  <a:lnTo>
                    <a:pt x="1280553" y="57365"/>
                  </a:lnTo>
                  <a:lnTo>
                    <a:pt x="4889182" y="657428"/>
                  </a:lnTo>
                  <a:lnTo>
                    <a:pt x="655053" y="75044"/>
                  </a:lnTo>
                  <a:lnTo>
                    <a:pt x="666724" y="70218"/>
                  </a:lnTo>
                  <a:lnTo>
                    <a:pt x="708787" y="52819"/>
                  </a:lnTo>
                  <a:lnTo>
                    <a:pt x="711200" y="47358"/>
                  </a:lnTo>
                  <a:lnTo>
                    <a:pt x="709168" y="42405"/>
                  </a:lnTo>
                  <a:lnTo>
                    <a:pt x="707136" y="37579"/>
                  </a:lnTo>
                  <a:lnTo>
                    <a:pt x="701548" y="35293"/>
                  </a:lnTo>
                  <a:lnTo>
                    <a:pt x="600075" y="77203"/>
                  </a:lnTo>
                  <a:lnTo>
                    <a:pt x="682371" y="141592"/>
                  </a:lnTo>
                  <a:lnTo>
                    <a:pt x="686435" y="144894"/>
                  </a:lnTo>
                  <a:lnTo>
                    <a:pt x="692404" y="144132"/>
                  </a:lnTo>
                  <a:lnTo>
                    <a:pt x="695706" y="140068"/>
                  </a:lnTo>
                  <a:lnTo>
                    <a:pt x="699008" y="135877"/>
                  </a:lnTo>
                  <a:lnTo>
                    <a:pt x="698246" y="129908"/>
                  </a:lnTo>
                  <a:lnTo>
                    <a:pt x="652310" y="93954"/>
                  </a:lnTo>
                  <a:lnTo>
                    <a:pt x="4188079" y="580275"/>
                  </a:lnTo>
                  <a:lnTo>
                    <a:pt x="54927" y="74269"/>
                  </a:lnTo>
                  <a:lnTo>
                    <a:pt x="64897" y="69964"/>
                  </a:lnTo>
                  <a:lnTo>
                    <a:pt x="108331" y="51295"/>
                  </a:lnTo>
                  <a:lnTo>
                    <a:pt x="110617" y="45707"/>
                  </a:lnTo>
                  <a:lnTo>
                    <a:pt x="108585" y="40881"/>
                  </a:lnTo>
                  <a:lnTo>
                    <a:pt x="106426" y="35928"/>
                  </a:lnTo>
                  <a:lnTo>
                    <a:pt x="100838" y="33769"/>
                  </a:lnTo>
                  <a:lnTo>
                    <a:pt x="0" y="77203"/>
                  </a:lnTo>
                  <a:lnTo>
                    <a:pt x="87376" y="143624"/>
                  </a:lnTo>
                  <a:lnTo>
                    <a:pt x="93345" y="142735"/>
                  </a:lnTo>
                  <a:lnTo>
                    <a:pt x="99695" y="134353"/>
                  </a:lnTo>
                  <a:lnTo>
                    <a:pt x="98933" y="128384"/>
                  </a:lnTo>
                  <a:lnTo>
                    <a:pt x="52590" y="93205"/>
                  </a:lnTo>
                  <a:lnTo>
                    <a:pt x="5458396" y="755002"/>
                  </a:lnTo>
                  <a:lnTo>
                    <a:pt x="5495417" y="760082"/>
                  </a:lnTo>
                  <a:lnTo>
                    <a:pt x="5495480" y="759536"/>
                  </a:lnTo>
                  <a:lnTo>
                    <a:pt x="5499989" y="760082"/>
                  </a:lnTo>
                  <a:lnTo>
                    <a:pt x="5500116" y="759015"/>
                  </a:lnTo>
                  <a:lnTo>
                    <a:pt x="5502783" y="759447"/>
                  </a:lnTo>
                  <a:lnTo>
                    <a:pt x="5505831" y="740651"/>
                  </a:lnTo>
                  <a:close/>
                </a:path>
              </a:pathLst>
            </a:custGeom>
            <a:solidFill>
              <a:srgbClr val="7E7E7E"/>
            </a:solidFill>
          </p:spPr>
          <p:txBody>
            <a:bodyPr wrap="square" lIns="0" tIns="0" rIns="0" bIns="0" rtlCol="0"/>
            <a:lstStyle/>
            <a:p>
              <a:endParaRPr/>
            </a:p>
          </p:txBody>
        </p:sp>
        <p:sp>
          <p:nvSpPr>
            <p:cNvPr id="14" name="object 14"/>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pic>
          <p:nvPicPr>
            <p:cNvPr id="15" name="object 15"/>
            <p:cNvPicPr/>
            <p:nvPr/>
          </p:nvPicPr>
          <p:blipFill>
            <a:blip r:embed="rId8" cstate="print"/>
            <a:stretch>
              <a:fillRect/>
            </a:stretch>
          </p:blipFill>
          <p:spPr>
            <a:xfrm>
              <a:off x="2581272" y="1095118"/>
              <a:ext cx="1952630" cy="2428750"/>
            </a:xfrm>
            <a:prstGeom prst="rect">
              <a:avLst/>
            </a:prstGeom>
          </p:spPr>
        </p:pic>
      </p:grpSp>
      <p:sp>
        <p:nvSpPr>
          <p:cNvPr id="16" name="object 16"/>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17" name="object 17"/>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18" name="object 18"/>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19" name="object 19"/>
          <p:cNvSpPr txBox="1"/>
          <p:nvPr/>
        </p:nvSpPr>
        <p:spPr>
          <a:xfrm>
            <a:off x="5393054" y="5722937"/>
            <a:ext cx="1101090" cy="266065"/>
          </a:xfrm>
          <a:prstGeom prst="rect">
            <a:avLst/>
          </a:prstGeom>
        </p:spPr>
        <p:txBody>
          <a:bodyPr vert="horz" wrap="square" lIns="0" tIns="15875" rIns="0" bIns="0" rtlCol="0">
            <a:spAutoFit/>
          </a:bodyPr>
          <a:lstStyle/>
          <a:p>
            <a:pPr marL="12700">
              <a:lnSpc>
                <a:spcPct val="100000"/>
              </a:lnSpc>
              <a:spcBef>
                <a:spcPts val="125"/>
              </a:spcBef>
              <a:tabLst>
                <a:tab pos="885190"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endParaRPr sz="1550">
              <a:latin typeface="Calibri"/>
              <a:cs typeface="Calibri"/>
            </a:endParaRPr>
          </a:p>
        </p:txBody>
      </p:sp>
      <p:sp>
        <p:nvSpPr>
          <p:cNvPr id="20" name="object 20"/>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1" name="object 21"/>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2" name="object 22"/>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3" name="object 23"/>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4" name="object 24"/>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5" name="object 25"/>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26" name="object 26"/>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27" name="object 27"/>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28" name="object 28"/>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grpSp>
        <p:nvGrpSpPr>
          <p:cNvPr id="29" name="object 29"/>
          <p:cNvGrpSpPr/>
          <p:nvPr/>
        </p:nvGrpSpPr>
        <p:grpSpPr>
          <a:xfrm>
            <a:off x="3818890" y="1780794"/>
            <a:ext cx="4525010" cy="3904615"/>
            <a:chOff x="3818890" y="1780794"/>
            <a:chExt cx="4525010" cy="3904615"/>
          </a:xfrm>
        </p:grpSpPr>
        <p:sp>
          <p:nvSpPr>
            <p:cNvPr id="30" name="object 30"/>
            <p:cNvSpPr/>
            <p:nvPr/>
          </p:nvSpPr>
          <p:spPr>
            <a:xfrm>
              <a:off x="3818890" y="1780794"/>
              <a:ext cx="4143375" cy="339725"/>
            </a:xfrm>
            <a:custGeom>
              <a:avLst/>
              <a:gdLst/>
              <a:ahLst/>
              <a:cxnLst/>
              <a:rect l="l" t="t" r="r" b="b"/>
              <a:pathLst>
                <a:path w="4143375" h="339725">
                  <a:moveTo>
                    <a:pt x="4088241" y="296819"/>
                  </a:moveTo>
                  <a:lnTo>
                    <a:pt x="4040759" y="320293"/>
                  </a:lnTo>
                  <a:lnTo>
                    <a:pt x="4036060" y="322706"/>
                  </a:lnTo>
                  <a:lnTo>
                    <a:pt x="4034155" y="328421"/>
                  </a:lnTo>
                  <a:lnTo>
                    <a:pt x="4036441" y="333120"/>
                  </a:lnTo>
                  <a:lnTo>
                    <a:pt x="4038854" y="337819"/>
                  </a:lnTo>
                  <a:lnTo>
                    <a:pt x="4044568" y="339725"/>
                  </a:lnTo>
                  <a:lnTo>
                    <a:pt x="4126348" y="299211"/>
                  </a:lnTo>
                  <a:lnTo>
                    <a:pt x="4123436" y="299211"/>
                  </a:lnTo>
                  <a:lnTo>
                    <a:pt x="4088241" y="296819"/>
                  </a:lnTo>
                  <a:close/>
                </a:path>
                <a:path w="4143375" h="339725">
                  <a:moveTo>
                    <a:pt x="4105246" y="288412"/>
                  </a:moveTo>
                  <a:lnTo>
                    <a:pt x="4088241" y="296819"/>
                  </a:lnTo>
                  <a:lnTo>
                    <a:pt x="4123436" y="299211"/>
                  </a:lnTo>
                  <a:lnTo>
                    <a:pt x="4123546" y="297560"/>
                  </a:lnTo>
                  <a:lnTo>
                    <a:pt x="4118737" y="297560"/>
                  </a:lnTo>
                  <a:lnTo>
                    <a:pt x="4105246" y="288412"/>
                  </a:lnTo>
                  <a:close/>
                </a:path>
                <a:path w="4143375" h="339725">
                  <a:moveTo>
                    <a:pt x="4052062" y="229361"/>
                  </a:moveTo>
                  <a:lnTo>
                    <a:pt x="4046092" y="230504"/>
                  </a:lnTo>
                  <a:lnTo>
                    <a:pt x="4040251" y="239140"/>
                  </a:lnTo>
                  <a:lnTo>
                    <a:pt x="4041393" y="245109"/>
                  </a:lnTo>
                  <a:lnTo>
                    <a:pt x="4089559" y="277774"/>
                  </a:lnTo>
                  <a:lnTo>
                    <a:pt x="4124706" y="280161"/>
                  </a:lnTo>
                  <a:lnTo>
                    <a:pt x="4123595" y="296819"/>
                  </a:lnTo>
                  <a:lnTo>
                    <a:pt x="4123546" y="297560"/>
                  </a:lnTo>
                  <a:lnTo>
                    <a:pt x="4123436" y="299211"/>
                  </a:lnTo>
                  <a:lnTo>
                    <a:pt x="4126348" y="299211"/>
                  </a:lnTo>
                  <a:lnTo>
                    <a:pt x="4142993" y="290956"/>
                  </a:lnTo>
                  <a:lnTo>
                    <a:pt x="4052062" y="229361"/>
                  </a:lnTo>
                  <a:close/>
                </a:path>
                <a:path w="4143375" h="339725">
                  <a:moveTo>
                    <a:pt x="4119880" y="281177"/>
                  </a:moveTo>
                  <a:lnTo>
                    <a:pt x="4105246" y="288412"/>
                  </a:lnTo>
                  <a:lnTo>
                    <a:pt x="4118737" y="297560"/>
                  </a:lnTo>
                  <a:lnTo>
                    <a:pt x="4119880" y="281177"/>
                  </a:lnTo>
                  <a:close/>
                </a:path>
                <a:path w="4143375" h="339725">
                  <a:moveTo>
                    <a:pt x="4124638" y="281177"/>
                  </a:moveTo>
                  <a:lnTo>
                    <a:pt x="4119880" y="281177"/>
                  </a:lnTo>
                  <a:lnTo>
                    <a:pt x="4118788" y="296819"/>
                  </a:lnTo>
                  <a:lnTo>
                    <a:pt x="4118737" y="297560"/>
                  </a:lnTo>
                  <a:lnTo>
                    <a:pt x="4123546" y="297560"/>
                  </a:lnTo>
                  <a:lnTo>
                    <a:pt x="4124638" y="281177"/>
                  </a:lnTo>
                  <a:close/>
                </a:path>
                <a:path w="4143375" h="339725">
                  <a:moveTo>
                    <a:pt x="1270" y="0"/>
                  </a:moveTo>
                  <a:lnTo>
                    <a:pt x="0" y="18922"/>
                  </a:lnTo>
                  <a:lnTo>
                    <a:pt x="4088241" y="296819"/>
                  </a:lnTo>
                  <a:lnTo>
                    <a:pt x="4105246" y="288412"/>
                  </a:lnTo>
                  <a:lnTo>
                    <a:pt x="4089559" y="277774"/>
                  </a:lnTo>
                  <a:lnTo>
                    <a:pt x="1270" y="0"/>
                  </a:lnTo>
                  <a:close/>
                </a:path>
                <a:path w="4143375" h="339725">
                  <a:moveTo>
                    <a:pt x="4089559" y="277774"/>
                  </a:moveTo>
                  <a:lnTo>
                    <a:pt x="4105246" y="288412"/>
                  </a:lnTo>
                  <a:lnTo>
                    <a:pt x="4119880" y="281177"/>
                  </a:lnTo>
                  <a:lnTo>
                    <a:pt x="4124638" y="281177"/>
                  </a:lnTo>
                  <a:lnTo>
                    <a:pt x="4124706" y="280161"/>
                  </a:lnTo>
                  <a:lnTo>
                    <a:pt x="4089559" y="277774"/>
                  </a:lnTo>
                  <a:close/>
                </a:path>
              </a:pathLst>
            </a:custGeom>
            <a:solidFill>
              <a:srgbClr val="7E7E7E"/>
            </a:solidFill>
          </p:spPr>
          <p:txBody>
            <a:bodyPr wrap="square" lIns="0" tIns="0" rIns="0" bIns="0" rtlCol="0"/>
            <a:lstStyle/>
            <a:p>
              <a:endParaRPr/>
            </a:p>
          </p:txBody>
        </p:sp>
        <p:pic>
          <p:nvPicPr>
            <p:cNvPr id="31" name="object 31"/>
            <p:cNvPicPr/>
            <p:nvPr/>
          </p:nvPicPr>
          <p:blipFill>
            <a:blip r:embed="rId9" cstate="print"/>
            <a:stretch>
              <a:fillRect/>
            </a:stretch>
          </p:blipFill>
          <p:spPr>
            <a:xfrm>
              <a:off x="6305547" y="4361304"/>
              <a:ext cx="123830" cy="133355"/>
            </a:xfrm>
            <a:prstGeom prst="rect">
              <a:avLst/>
            </a:prstGeom>
          </p:spPr>
        </p:pic>
        <p:pic>
          <p:nvPicPr>
            <p:cNvPr id="32" name="object 32"/>
            <p:cNvPicPr/>
            <p:nvPr/>
          </p:nvPicPr>
          <p:blipFill>
            <a:blip r:embed="rId10" cstate="print"/>
            <a:stretch>
              <a:fillRect/>
            </a:stretch>
          </p:blipFill>
          <p:spPr>
            <a:xfrm>
              <a:off x="6305547" y="4523229"/>
              <a:ext cx="123830" cy="133228"/>
            </a:xfrm>
            <a:prstGeom prst="rect">
              <a:avLst/>
            </a:prstGeom>
          </p:spPr>
        </p:pic>
        <p:pic>
          <p:nvPicPr>
            <p:cNvPr id="33" name="object 33"/>
            <p:cNvPicPr/>
            <p:nvPr/>
          </p:nvPicPr>
          <p:blipFill>
            <a:blip r:embed="rId11" cstate="print"/>
            <a:stretch>
              <a:fillRect/>
            </a:stretch>
          </p:blipFill>
          <p:spPr>
            <a:xfrm>
              <a:off x="6305547" y="4694552"/>
              <a:ext cx="123830" cy="133355"/>
            </a:xfrm>
            <a:prstGeom prst="rect">
              <a:avLst/>
            </a:prstGeom>
          </p:spPr>
        </p:pic>
        <p:pic>
          <p:nvPicPr>
            <p:cNvPr id="34" name="object 34"/>
            <p:cNvPicPr/>
            <p:nvPr/>
          </p:nvPicPr>
          <p:blipFill>
            <a:blip r:embed="rId9" cstate="print"/>
            <a:stretch>
              <a:fillRect/>
            </a:stretch>
          </p:blipFill>
          <p:spPr>
            <a:xfrm>
              <a:off x="6305547" y="4866002"/>
              <a:ext cx="123830" cy="133355"/>
            </a:xfrm>
            <a:prstGeom prst="rect">
              <a:avLst/>
            </a:prstGeom>
          </p:spPr>
        </p:pic>
        <p:sp>
          <p:nvSpPr>
            <p:cNvPr id="35" name="object 35"/>
            <p:cNvSpPr/>
            <p:nvPr/>
          </p:nvSpPr>
          <p:spPr>
            <a:xfrm>
              <a:off x="6229350" y="4294632"/>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36" name="object 36"/>
            <p:cNvSpPr/>
            <p:nvPr/>
          </p:nvSpPr>
          <p:spPr>
            <a:xfrm>
              <a:off x="6307328" y="4629784"/>
              <a:ext cx="534035" cy="1055370"/>
            </a:xfrm>
            <a:custGeom>
              <a:avLst/>
              <a:gdLst/>
              <a:ahLst/>
              <a:cxnLst/>
              <a:rect l="l" t="t" r="r" b="b"/>
              <a:pathLst>
                <a:path w="534034"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4"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37" name="object 37"/>
            <p:cNvPicPr/>
            <p:nvPr/>
          </p:nvPicPr>
          <p:blipFill>
            <a:blip r:embed="rId12" cstate="print"/>
            <a:stretch>
              <a:fillRect/>
            </a:stretch>
          </p:blipFill>
          <p:spPr>
            <a:xfrm>
              <a:off x="6915147" y="4351779"/>
              <a:ext cx="123830" cy="133355"/>
            </a:xfrm>
            <a:prstGeom prst="rect">
              <a:avLst/>
            </a:prstGeom>
          </p:spPr>
        </p:pic>
        <p:pic>
          <p:nvPicPr>
            <p:cNvPr id="38" name="object 38"/>
            <p:cNvPicPr/>
            <p:nvPr/>
          </p:nvPicPr>
          <p:blipFill>
            <a:blip r:embed="rId13" cstate="print"/>
            <a:stretch>
              <a:fillRect/>
            </a:stretch>
          </p:blipFill>
          <p:spPr>
            <a:xfrm>
              <a:off x="6915147" y="4523229"/>
              <a:ext cx="123830" cy="133228"/>
            </a:xfrm>
            <a:prstGeom prst="rect">
              <a:avLst/>
            </a:prstGeom>
          </p:spPr>
        </p:pic>
        <p:pic>
          <p:nvPicPr>
            <p:cNvPr id="39" name="object 39"/>
            <p:cNvPicPr/>
            <p:nvPr/>
          </p:nvPicPr>
          <p:blipFill>
            <a:blip r:embed="rId14" cstate="print"/>
            <a:stretch>
              <a:fillRect/>
            </a:stretch>
          </p:blipFill>
          <p:spPr>
            <a:xfrm>
              <a:off x="6915147" y="4694552"/>
              <a:ext cx="123830" cy="133355"/>
            </a:xfrm>
            <a:prstGeom prst="rect">
              <a:avLst/>
            </a:prstGeom>
          </p:spPr>
        </p:pic>
        <p:pic>
          <p:nvPicPr>
            <p:cNvPr id="40" name="object 40"/>
            <p:cNvPicPr/>
            <p:nvPr/>
          </p:nvPicPr>
          <p:blipFill>
            <a:blip r:embed="rId15" cstate="print"/>
            <a:stretch>
              <a:fillRect/>
            </a:stretch>
          </p:blipFill>
          <p:spPr>
            <a:xfrm>
              <a:off x="6915147" y="4866002"/>
              <a:ext cx="123830" cy="123830"/>
            </a:xfrm>
            <a:prstGeom prst="rect">
              <a:avLst/>
            </a:prstGeom>
          </p:spPr>
        </p:pic>
        <p:sp>
          <p:nvSpPr>
            <p:cNvPr id="41" name="object 41"/>
            <p:cNvSpPr/>
            <p:nvPr/>
          </p:nvSpPr>
          <p:spPr>
            <a:xfrm>
              <a:off x="6848475" y="4285107"/>
              <a:ext cx="257175" cy="781050"/>
            </a:xfrm>
            <a:custGeom>
              <a:avLst/>
              <a:gdLst/>
              <a:ahLst/>
              <a:cxnLst/>
              <a:rect l="l" t="t" r="r" b="b"/>
              <a:pathLst>
                <a:path w="257175" h="781050">
                  <a:moveTo>
                    <a:pt x="214249" y="0"/>
                  </a:moveTo>
                  <a:lnTo>
                    <a:pt x="230975" y="3367"/>
                  </a:lnTo>
                  <a:lnTo>
                    <a:pt x="244617" y="12557"/>
                  </a:lnTo>
                  <a:lnTo>
                    <a:pt x="253807" y="26199"/>
                  </a:lnTo>
                  <a:lnTo>
                    <a:pt x="257175" y="42926"/>
                  </a:lnTo>
                  <a:lnTo>
                    <a:pt x="257175" y="737997"/>
                  </a:lnTo>
                  <a:lnTo>
                    <a:pt x="253807" y="754723"/>
                  </a:lnTo>
                  <a:lnTo>
                    <a:pt x="244617" y="768365"/>
                  </a:lnTo>
                  <a:lnTo>
                    <a:pt x="230975" y="777555"/>
                  </a:lnTo>
                  <a:lnTo>
                    <a:pt x="214249" y="780923"/>
                  </a:lnTo>
                  <a:lnTo>
                    <a:pt x="42925" y="780923"/>
                  </a:lnTo>
                  <a:lnTo>
                    <a:pt x="26199" y="777555"/>
                  </a:lnTo>
                  <a:lnTo>
                    <a:pt x="12557" y="768365"/>
                  </a:lnTo>
                  <a:lnTo>
                    <a:pt x="3367" y="754723"/>
                  </a:lnTo>
                  <a:lnTo>
                    <a:pt x="0" y="737997"/>
                  </a:lnTo>
                  <a:lnTo>
                    <a:pt x="0" y="42926"/>
                  </a:lnTo>
                  <a:lnTo>
                    <a:pt x="3367" y="26199"/>
                  </a:lnTo>
                  <a:lnTo>
                    <a:pt x="12557" y="12557"/>
                  </a:lnTo>
                  <a:lnTo>
                    <a:pt x="26199" y="3367"/>
                  </a:lnTo>
                  <a:lnTo>
                    <a:pt x="42925" y="0"/>
                  </a:lnTo>
                  <a:lnTo>
                    <a:pt x="214249" y="0"/>
                  </a:lnTo>
                  <a:close/>
                </a:path>
              </a:pathLst>
            </a:custGeom>
            <a:ln w="19055">
              <a:solidFill>
                <a:srgbClr val="175E53"/>
              </a:solidFill>
            </a:ln>
          </p:spPr>
          <p:txBody>
            <a:bodyPr wrap="square" lIns="0" tIns="0" rIns="0" bIns="0" rtlCol="0"/>
            <a:lstStyle/>
            <a:p>
              <a:endParaRPr/>
            </a:p>
          </p:txBody>
        </p:sp>
        <p:sp>
          <p:nvSpPr>
            <p:cNvPr id="42" name="object 42"/>
            <p:cNvSpPr/>
            <p:nvPr/>
          </p:nvSpPr>
          <p:spPr>
            <a:xfrm>
              <a:off x="6916928" y="4620259"/>
              <a:ext cx="534035" cy="1055370"/>
            </a:xfrm>
            <a:custGeom>
              <a:avLst/>
              <a:gdLst/>
              <a:ahLst/>
              <a:cxnLst/>
              <a:rect l="l" t="t" r="r" b="b"/>
              <a:pathLst>
                <a:path w="534034" h="1055370">
                  <a:moveTo>
                    <a:pt x="110744" y="540512"/>
                  </a:moveTo>
                  <a:lnTo>
                    <a:pt x="66408" y="464566"/>
                  </a:lnTo>
                  <a:lnTo>
                    <a:pt x="55372" y="445643"/>
                  </a:lnTo>
                  <a:lnTo>
                    <a:pt x="0" y="540512"/>
                  </a:lnTo>
                  <a:lnTo>
                    <a:pt x="1524" y="546354"/>
                  </a:lnTo>
                  <a:lnTo>
                    <a:pt x="10668" y="551688"/>
                  </a:lnTo>
                  <a:lnTo>
                    <a:pt x="16510" y="550164"/>
                  </a:lnTo>
                  <a:lnTo>
                    <a:pt x="45847" y="499884"/>
                  </a:lnTo>
                  <a:lnTo>
                    <a:pt x="45847" y="1055319"/>
                  </a:lnTo>
                  <a:lnTo>
                    <a:pt x="64897" y="1055319"/>
                  </a:lnTo>
                  <a:lnTo>
                    <a:pt x="64897" y="499884"/>
                  </a:lnTo>
                  <a:lnTo>
                    <a:pt x="94234" y="550164"/>
                  </a:lnTo>
                  <a:lnTo>
                    <a:pt x="100076" y="551688"/>
                  </a:lnTo>
                  <a:lnTo>
                    <a:pt x="109220" y="546354"/>
                  </a:lnTo>
                  <a:lnTo>
                    <a:pt x="110744" y="540512"/>
                  </a:lnTo>
                  <a:close/>
                </a:path>
                <a:path w="534034"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43" name="object 43"/>
            <p:cNvPicPr/>
            <p:nvPr/>
          </p:nvPicPr>
          <p:blipFill>
            <a:blip r:embed="rId16" cstate="print"/>
            <a:stretch>
              <a:fillRect/>
            </a:stretch>
          </p:blipFill>
          <p:spPr>
            <a:xfrm>
              <a:off x="8134347" y="4351779"/>
              <a:ext cx="133355" cy="133355"/>
            </a:xfrm>
            <a:prstGeom prst="rect">
              <a:avLst/>
            </a:prstGeom>
          </p:spPr>
        </p:pic>
        <p:pic>
          <p:nvPicPr>
            <p:cNvPr id="44" name="object 44"/>
            <p:cNvPicPr/>
            <p:nvPr/>
          </p:nvPicPr>
          <p:blipFill>
            <a:blip r:embed="rId17" cstate="print"/>
            <a:stretch>
              <a:fillRect/>
            </a:stretch>
          </p:blipFill>
          <p:spPr>
            <a:xfrm>
              <a:off x="8134347" y="4523229"/>
              <a:ext cx="133355" cy="123703"/>
            </a:xfrm>
            <a:prstGeom prst="rect">
              <a:avLst/>
            </a:prstGeom>
          </p:spPr>
        </p:pic>
        <p:pic>
          <p:nvPicPr>
            <p:cNvPr id="45" name="object 45"/>
            <p:cNvPicPr/>
            <p:nvPr/>
          </p:nvPicPr>
          <p:blipFill>
            <a:blip r:embed="rId18" cstate="print"/>
            <a:stretch>
              <a:fillRect/>
            </a:stretch>
          </p:blipFill>
          <p:spPr>
            <a:xfrm>
              <a:off x="8134347" y="4685027"/>
              <a:ext cx="133355" cy="133355"/>
            </a:xfrm>
            <a:prstGeom prst="rect">
              <a:avLst/>
            </a:prstGeom>
          </p:spPr>
        </p:pic>
        <p:pic>
          <p:nvPicPr>
            <p:cNvPr id="46" name="object 46"/>
            <p:cNvPicPr/>
            <p:nvPr/>
          </p:nvPicPr>
          <p:blipFill>
            <a:blip r:embed="rId16" cstate="print"/>
            <a:stretch>
              <a:fillRect/>
            </a:stretch>
          </p:blipFill>
          <p:spPr>
            <a:xfrm>
              <a:off x="8134347" y="4856477"/>
              <a:ext cx="133355" cy="133355"/>
            </a:xfrm>
            <a:prstGeom prst="rect">
              <a:avLst/>
            </a:prstGeom>
          </p:spPr>
        </p:pic>
        <p:sp>
          <p:nvSpPr>
            <p:cNvPr id="47" name="object 47"/>
            <p:cNvSpPr/>
            <p:nvPr/>
          </p:nvSpPr>
          <p:spPr>
            <a:xfrm>
              <a:off x="8067675" y="4285107"/>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48" name="object 48"/>
            <p:cNvSpPr/>
            <p:nvPr/>
          </p:nvSpPr>
          <p:spPr>
            <a:xfrm>
              <a:off x="8136255" y="2237739"/>
              <a:ext cx="120650" cy="3437890"/>
            </a:xfrm>
            <a:custGeom>
              <a:avLst/>
              <a:gdLst/>
              <a:ahLst/>
              <a:cxnLst/>
              <a:rect l="l" t="t" r="r" b="b"/>
              <a:pathLst>
                <a:path w="120650" h="3437890">
                  <a:moveTo>
                    <a:pt x="110617" y="94869"/>
                  </a:moveTo>
                  <a:lnTo>
                    <a:pt x="108077" y="90297"/>
                  </a:lnTo>
                  <a:lnTo>
                    <a:pt x="66306" y="18923"/>
                  </a:lnTo>
                  <a:lnTo>
                    <a:pt x="55245" y="0"/>
                  </a:lnTo>
                  <a:lnTo>
                    <a:pt x="0" y="94869"/>
                  </a:lnTo>
                  <a:lnTo>
                    <a:pt x="1524" y="100711"/>
                  </a:lnTo>
                  <a:lnTo>
                    <a:pt x="10668" y="106045"/>
                  </a:lnTo>
                  <a:lnTo>
                    <a:pt x="16510" y="104521"/>
                  </a:lnTo>
                  <a:lnTo>
                    <a:pt x="19050" y="99949"/>
                  </a:lnTo>
                  <a:lnTo>
                    <a:pt x="45745" y="54178"/>
                  </a:lnTo>
                  <a:lnTo>
                    <a:pt x="47498" y="2046351"/>
                  </a:lnTo>
                  <a:lnTo>
                    <a:pt x="66675" y="2046351"/>
                  </a:lnTo>
                  <a:lnTo>
                    <a:pt x="64846" y="106045"/>
                  </a:lnTo>
                  <a:lnTo>
                    <a:pt x="64795" y="54178"/>
                  </a:lnTo>
                  <a:lnTo>
                    <a:pt x="94297" y="104521"/>
                  </a:lnTo>
                  <a:lnTo>
                    <a:pt x="94716" y="104521"/>
                  </a:lnTo>
                  <a:lnTo>
                    <a:pt x="100063" y="105918"/>
                  </a:lnTo>
                  <a:lnTo>
                    <a:pt x="104648" y="103251"/>
                  </a:lnTo>
                  <a:lnTo>
                    <a:pt x="108877" y="100711"/>
                  </a:lnTo>
                  <a:lnTo>
                    <a:pt x="109054" y="100711"/>
                  </a:lnTo>
                  <a:lnTo>
                    <a:pt x="110617" y="94869"/>
                  </a:lnTo>
                  <a:close/>
                </a:path>
                <a:path w="120650" h="3437890">
                  <a:moveTo>
                    <a:pt x="120142" y="2923032"/>
                  </a:moveTo>
                  <a:lnTo>
                    <a:pt x="75806" y="2847086"/>
                  </a:lnTo>
                  <a:lnTo>
                    <a:pt x="64770" y="2828163"/>
                  </a:lnTo>
                  <a:lnTo>
                    <a:pt x="9398" y="2923032"/>
                  </a:lnTo>
                  <a:lnTo>
                    <a:pt x="10922" y="2928874"/>
                  </a:lnTo>
                  <a:lnTo>
                    <a:pt x="20066" y="2934208"/>
                  </a:lnTo>
                  <a:lnTo>
                    <a:pt x="25908" y="2932684"/>
                  </a:lnTo>
                  <a:lnTo>
                    <a:pt x="55245" y="2882404"/>
                  </a:lnTo>
                  <a:lnTo>
                    <a:pt x="55245" y="3437839"/>
                  </a:lnTo>
                  <a:lnTo>
                    <a:pt x="74295" y="3437839"/>
                  </a:lnTo>
                  <a:lnTo>
                    <a:pt x="74295" y="2882404"/>
                  </a:lnTo>
                  <a:lnTo>
                    <a:pt x="103632" y="2932684"/>
                  </a:lnTo>
                  <a:lnTo>
                    <a:pt x="109474" y="2934208"/>
                  </a:lnTo>
                  <a:lnTo>
                    <a:pt x="118618" y="2928874"/>
                  </a:lnTo>
                  <a:lnTo>
                    <a:pt x="120142" y="2923032"/>
                  </a:lnTo>
                  <a:close/>
                </a:path>
              </a:pathLst>
            </a:custGeom>
            <a:solidFill>
              <a:srgbClr val="7E7E7E"/>
            </a:solidFill>
          </p:spPr>
          <p:txBody>
            <a:bodyPr wrap="square" lIns="0" tIns="0" rIns="0" bIns="0" rtlCol="0"/>
            <a:lstStyle/>
            <a:p>
              <a:endParaRPr/>
            </a:p>
          </p:txBody>
        </p:sp>
      </p:grpSp>
      <p:sp>
        <p:nvSpPr>
          <p:cNvPr id="49" name="object 49"/>
          <p:cNvSpPr txBox="1"/>
          <p:nvPr/>
        </p:nvSpPr>
        <p:spPr>
          <a:xfrm>
            <a:off x="6870065" y="5718809"/>
            <a:ext cx="24511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50" name="object 50"/>
          <p:cNvSpPr txBox="1"/>
          <p:nvPr/>
        </p:nvSpPr>
        <p:spPr>
          <a:xfrm>
            <a:off x="7454265" y="5714682"/>
            <a:ext cx="949325" cy="266065"/>
          </a:xfrm>
          <a:prstGeom prst="rect">
            <a:avLst/>
          </a:prstGeom>
        </p:spPr>
        <p:txBody>
          <a:bodyPr vert="horz" wrap="square" lIns="0" tIns="15875" rIns="0" bIns="0" rtlCol="0">
            <a:spAutoFit/>
          </a:bodyPr>
          <a:lstStyle/>
          <a:p>
            <a:pPr marL="12700">
              <a:lnSpc>
                <a:spcPct val="100000"/>
              </a:lnSpc>
              <a:spcBef>
                <a:spcPts val="125"/>
              </a:spcBef>
              <a:tabLst>
                <a:tab pos="575310" algn="l"/>
              </a:tabLst>
            </a:pPr>
            <a:r>
              <a:rPr sz="1550" i="1" spc="-25" dirty="0">
                <a:latin typeface="Calibri"/>
                <a:cs typeface="Calibri"/>
              </a:rPr>
              <a:t>me</a:t>
            </a:r>
            <a:r>
              <a:rPr sz="1550" i="1" dirty="0">
                <a:latin typeface="Calibri"/>
                <a:cs typeface="Calibri"/>
              </a:rPr>
              <a:t>	</a:t>
            </a:r>
            <a:r>
              <a:rPr sz="1550" i="1" spc="-20" dirty="0">
                <a:latin typeface="Calibri"/>
                <a:cs typeface="Calibri"/>
              </a:rPr>
              <a:t>with</a:t>
            </a:r>
            <a:endParaRPr sz="1550">
              <a:latin typeface="Calibri"/>
              <a:cs typeface="Calibri"/>
            </a:endParaRPr>
          </a:p>
        </p:txBody>
      </p:sp>
      <p:sp>
        <p:nvSpPr>
          <p:cNvPr id="51" name="object 51"/>
          <p:cNvSpPr txBox="1"/>
          <p:nvPr/>
        </p:nvSpPr>
        <p:spPr>
          <a:xfrm>
            <a:off x="8044433" y="1925891"/>
            <a:ext cx="267970"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5</a:t>
            </a:r>
            <a:endParaRPr sz="1650" baseline="-17676">
              <a:latin typeface="Cambria Math"/>
              <a:cs typeface="Cambria Math"/>
            </a:endParaRPr>
          </a:p>
        </p:txBody>
      </p:sp>
      <p:grpSp>
        <p:nvGrpSpPr>
          <p:cNvPr id="52" name="object 52"/>
          <p:cNvGrpSpPr/>
          <p:nvPr/>
        </p:nvGrpSpPr>
        <p:grpSpPr>
          <a:xfrm>
            <a:off x="7439022" y="1552066"/>
            <a:ext cx="810895" cy="4123690"/>
            <a:chOff x="7439022" y="1552066"/>
            <a:chExt cx="810895" cy="4123690"/>
          </a:xfrm>
        </p:grpSpPr>
        <p:sp>
          <p:nvSpPr>
            <p:cNvPr id="53" name="object 53"/>
            <p:cNvSpPr/>
            <p:nvPr/>
          </p:nvSpPr>
          <p:spPr>
            <a:xfrm>
              <a:off x="8139049" y="1552066"/>
              <a:ext cx="111125" cy="347980"/>
            </a:xfrm>
            <a:custGeom>
              <a:avLst/>
              <a:gdLst/>
              <a:ahLst/>
              <a:cxnLst/>
              <a:rect l="l" t="t" r="r" b="b"/>
              <a:pathLst>
                <a:path w="111125" h="347980">
                  <a:moveTo>
                    <a:pt x="55987" y="37900"/>
                  </a:moveTo>
                  <a:lnTo>
                    <a:pt x="46211" y="54236"/>
                  </a:lnTo>
                  <a:lnTo>
                    <a:pt x="42925" y="347218"/>
                  </a:lnTo>
                  <a:lnTo>
                    <a:pt x="61975" y="347472"/>
                  </a:lnTo>
                  <a:lnTo>
                    <a:pt x="65264" y="54236"/>
                  </a:lnTo>
                  <a:lnTo>
                    <a:pt x="55987" y="37900"/>
                  </a:lnTo>
                  <a:close/>
                </a:path>
                <a:path w="111125" h="347980">
                  <a:moveTo>
                    <a:pt x="67072" y="18796"/>
                  </a:moveTo>
                  <a:lnTo>
                    <a:pt x="46608" y="18796"/>
                  </a:lnTo>
                  <a:lnTo>
                    <a:pt x="65658" y="19050"/>
                  </a:lnTo>
                  <a:lnTo>
                    <a:pt x="65264" y="54236"/>
                  </a:lnTo>
                  <a:lnTo>
                    <a:pt x="91440" y="100330"/>
                  </a:lnTo>
                  <a:lnTo>
                    <a:pt x="94106" y="104902"/>
                  </a:lnTo>
                  <a:lnTo>
                    <a:pt x="99949" y="106553"/>
                  </a:lnTo>
                  <a:lnTo>
                    <a:pt x="104303" y="104012"/>
                  </a:lnTo>
                  <a:lnTo>
                    <a:pt x="109093" y="101346"/>
                  </a:lnTo>
                  <a:lnTo>
                    <a:pt x="110617" y="95504"/>
                  </a:lnTo>
                  <a:lnTo>
                    <a:pt x="108076" y="90932"/>
                  </a:lnTo>
                  <a:lnTo>
                    <a:pt x="67072" y="18796"/>
                  </a:lnTo>
                  <a:close/>
                </a:path>
                <a:path w="111125" h="347980">
                  <a:moveTo>
                    <a:pt x="56387" y="0"/>
                  </a:moveTo>
                  <a:lnTo>
                    <a:pt x="0" y="94234"/>
                  </a:lnTo>
                  <a:lnTo>
                    <a:pt x="1397" y="100075"/>
                  </a:lnTo>
                  <a:lnTo>
                    <a:pt x="5969" y="102870"/>
                  </a:lnTo>
                  <a:lnTo>
                    <a:pt x="10541" y="105537"/>
                  </a:lnTo>
                  <a:lnTo>
                    <a:pt x="16382" y="104012"/>
                  </a:lnTo>
                  <a:lnTo>
                    <a:pt x="46201" y="54236"/>
                  </a:lnTo>
                  <a:lnTo>
                    <a:pt x="46552" y="23875"/>
                  </a:lnTo>
                  <a:lnTo>
                    <a:pt x="46608" y="18796"/>
                  </a:lnTo>
                  <a:lnTo>
                    <a:pt x="67072" y="18796"/>
                  </a:lnTo>
                  <a:lnTo>
                    <a:pt x="56387" y="0"/>
                  </a:lnTo>
                  <a:close/>
                </a:path>
                <a:path w="111125" h="347980">
                  <a:moveTo>
                    <a:pt x="46608" y="18796"/>
                  </a:moveTo>
                  <a:lnTo>
                    <a:pt x="46211" y="54236"/>
                  </a:lnTo>
                  <a:lnTo>
                    <a:pt x="55987" y="37900"/>
                  </a:lnTo>
                  <a:lnTo>
                    <a:pt x="47878" y="23622"/>
                  </a:lnTo>
                  <a:lnTo>
                    <a:pt x="65607" y="23622"/>
                  </a:lnTo>
                  <a:lnTo>
                    <a:pt x="65658" y="19050"/>
                  </a:lnTo>
                  <a:lnTo>
                    <a:pt x="46608" y="18796"/>
                  </a:lnTo>
                  <a:close/>
                </a:path>
                <a:path w="111125" h="347980">
                  <a:moveTo>
                    <a:pt x="65607" y="23622"/>
                  </a:moveTo>
                  <a:lnTo>
                    <a:pt x="47878" y="23622"/>
                  </a:lnTo>
                  <a:lnTo>
                    <a:pt x="64389" y="23875"/>
                  </a:lnTo>
                  <a:lnTo>
                    <a:pt x="55987" y="37900"/>
                  </a:lnTo>
                  <a:lnTo>
                    <a:pt x="65264" y="54236"/>
                  </a:lnTo>
                  <a:lnTo>
                    <a:pt x="65604" y="23875"/>
                  </a:lnTo>
                  <a:lnTo>
                    <a:pt x="65607" y="23622"/>
                  </a:lnTo>
                  <a:close/>
                </a:path>
                <a:path w="111125" h="347980">
                  <a:moveTo>
                    <a:pt x="47878" y="23622"/>
                  </a:moveTo>
                  <a:lnTo>
                    <a:pt x="55987" y="37900"/>
                  </a:lnTo>
                  <a:lnTo>
                    <a:pt x="64389" y="23875"/>
                  </a:lnTo>
                  <a:lnTo>
                    <a:pt x="47878" y="23622"/>
                  </a:lnTo>
                  <a:close/>
                </a:path>
              </a:pathLst>
            </a:custGeom>
            <a:solidFill>
              <a:srgbClr val="7E7E7E"/>
            </a:solidFill>
          </p:spPr>
          <p:txBody>
            <a:bodyPr wrap="square" lIns="0" tIns="0" rIns="0" bIns="0" rtlCol="0"/>
            <a:lstStyle/>
            <a:p>
              <a:endParaRPr/>
            </a:p>
          </p:txBody>
        </p:sp>
        <p:pic>
          <p:nvPicPr>
            <p:cNvPr id="54" name="object 54"/>
            <p:cNvPicPr/>
            <p:nvPr/>
          </p:nvPicPr>
          <p:blipFill>
            <a:blip r:embed="rId12" cstate="print"/>
            <a:stretch>
              <a:fillRect/>
            </a:stretch>
          </p:blipFill>
          <p:spPr>
            <a:xfrm>
              <a:off x="7524747" y="4351779"/>
              <a:ext cx="123830" cy="133355"/>
            </a:xfrm>
            <a:prstGeom prst="rect">
              <a:avLst/>
            </a:prstGeom>
          </p:spPr>
        </p:pic>
        <p:pic>
          <p:nvPicPr>
            <p:cNvPr id="55" name="object 55"/>
            <p:cNvPicPr/>
            <p:nvPr/>
          </p:nvPicPr>
          <p:blipFill>
            <a:blip r:embed="rId19" cstate="print"/>
            <a:stretch>
              <a:fillRect/>
            </a:stretch>
          </p:blipFill>
          <p:spPr>
            <a:xfrm>
              <a:off x="7524747" y="4523229"/>
              <a:ext cx="123830" cy="123703"/>
            </a:xfrm>
            <a:prstGeom prst="rect">
              <a:avLst/>
            </a:prstGeom>
          </p:spPr>
        </p:pic>
        <p:pic>
          <p:nvPicPr>
            <p:cNvPr id="56" name="object 56"/>
            <p:cNvPicPr/>
            <p:nvPr/>
          </p:nvPicPr>
          <p:blipFill>
            <a:blip r:embed="rId14" cstate="print"/>
            <a:stretch>
              <a:fillRect/>
            </a:stretch>
          </p:blipFill>
          <p:spPr>
            <a:xfrm>
              <a:off x="7524747" y="4685027"/>
              <a:ext cx="123830" cy="133355"/>
            </a:xfrm>
            <a:prstGeom prst="rect">
              <a:avLst/>
            </a:prstGeom>
          </p:spPr>
        </p:pic>
        <p:pic>
          <p:nvPicPr>
            <p:cNvPr id="57" name="object 57"/>
            <p:cNvPicPr/>
            <p:nvPr/>
          </p:nvPicPr>
          <p:blipFill>
            <a:blip r:embed="rId12" cstate="print"/>
            <a:stretch>
              <a:fillRect/>
            </a:stretch>
          </p:blipFill>
          <p:spPr>
            <a:xfrm>
              <a:off x="7524747" y="4856477"/>
              <a:ext cx="123830" cy="133355"/>
            </a:xfrm>
            <a:prstGeom prst="rect">
              <a:avLst/>
            </a:prstGeom>
          </p:spPr>
        </p:pic>
        <p:sp>
          <p:nvSpPr>
            <p:cNvPr id="58" name="object 58"/>
            <p:cNvSpPr/>
            <p:nvPr/>
          </p:nvSpPr>
          <p:spPr>
            <a:xfrm>
              <a:off x="7448550" y="4285106"/>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175E53"/>
              </a:solidFill>
            </a:ln>
          </p:spPr>
          <p:txBody>
            <a:bodyPr wrap="square" lIns="0" tIns="0" rIns="0" bIns="0" rtlCol="0"/>
            <a:lstStyle/>
            <a:p>
              <a:endParaRPr/>
            </a:p>
          </p:txBody>
        </p:sp>
        <p:sp>
          <p:nvSpPr>
            <p:cNvPr id="59" name="object 59"/>
            <p:cNvSpPr/>
            <p:nvPr/>
          </p:nvSpPr>
          <p:spPr>
            <a:xfrm>
              <a:off x="7526528" y="4620259"/>
              <a:ext cx="534035" cy="1055370"/>
            </a:xfrm>
            <a:custGeom>
              <a:avLst/>
              <a:gdLst/>
              <a:ahLst/>
              <a:cxnLst/>
              <a:rect l="l" t="t" r="r" b="b"/>
              <a:pathLst>
                <a:path w="534034" h="1055370">
                  <a:moveTo>
                    <a:pt x="110744" y="540512"/>
                  </a:moveTo>
                  <a:lnTo>
                    <a:pt x="66408" y="464566"/>
                  </a:lnTo>
                  <a:lnTo>
                    <a:pt x="55372" y="445643"/>
                  </a:lnTo>
                  <a:lnTo>
                    <a:pt x="0" y="540512"/>
                  </a:lnTo>
                  <a:lnTo>
                    <a:pt x="1524" y="546354"/>
                  </a:lnTo>
                  <a:lnTo>
                    <a:pt x="10668" y="551688"/>
                  </a:lnTo>
                  <a:lnTo>
                    <a:pt x="16510" y="550164"/>
                  </a:lnTo>
                  <a:lnTo>
                    <a:pt x="45847" y="499884"/>
                  </a:lnTo>
                  <a:lnTo>
                    <a:pt x="45847" y="1055319"/>
                  </a:lnTo>
                  <a:lnTo>
                    <a:pt x="64897" y="1055319"/>
                  </a:lnTo>
                  <a:lnTo>
                    <a:pt x="64897" y="499884"/>
                  </a:lnTo>
                  <a:lnTo>
                    <a:pt x="94234" y="550164"/>
                  </a:lnTo>
                  <a:lnTo>
                    <a:pt x="100076" y="551688"/>
                  </a:lnTo>
                  <a:lnTo>
                    <a:pt x="109220" y="546354"/>
                  </a:lnTo>
                  <a:lnTo>
                    <a:pt x="110744" y="540512"/>
                  </a:lnTo>
                  <a:close/>
                </a:path>
                <a:path w="534034"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grpSp>
      <p:sp>
        <p:nvSpPr>
          <p:cNvPr id="60" name="object 60"/>
          <p:cNvSpPr txBox="1"/>
          <p:nvPr/>
        </p:nvSpPr>
        <p:spPr>
          <a:xfrm>
            <a:off x="8140065" y="1239456"/>
            <a:ext cx="128905" cy="266065"/>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61" name="object 61"/>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62" name="object 62"/>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63" name="object 63"/>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24</a:t>
            </a:fld>
            <a:endParaRPr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a:t>
            </a:r>
            <a:r>
              <a:rPr spc="-15" dirty="0"/>
              <a:t> </a:t>
            </a:r>
            <a:r>
              <a:rPr dirty="0"/>
              <a:t>with</a:t>
            </a:r>
            <a:r>
              <a:rPr spc="-105" dirty="0"/>
              <a:t> </a:t>
            </a:r>
            <a:r>
              <a:rPr spc="-10" dirty="0"/>
              <a:t>attention</a:t>
            </a:r>
          </a:p>
        </p:txBody>
      </p:sp>
      <p:grpSp>
        <p:nvGrpSpPr>
          <p:cNvPr id="3" name="object 3"/>
          <p:cNvGrpSpPr/>
          <p:nvPr/>
        </p:nvGrpSpPr>
        <p:grpSpPr>
          <a:xfrm>
            <a:off x="2505075" y="1095121"/>
            <a:ext cx="6303645" cy="4599940"/>
            <a:chOff x="2505075" y="1095121"/>
            <a:chExt cx="6303645" cy="4599940"/>
          </a:xfrm>
        </p:grpSpPr>
        <p:pic>
          <p:nvPicPr>
            <p:cNvPr id="4" name="object 4"/>
            <p:cNvPicPr/>
            <p:nvPr/>
          </p:nvPicPr>
          <p:blipFill>
            <a:blip r:embed="rId2" cstate="print"/>
            <a:stretch>
              <a:fillRect/>
            </a:stretch>
          </p:blipFill>
          <p:spPr>
            <a:xfrm>
              <a:off x="2590797" y="4370829"/>
              <a:ext cx="123830" cy="123830"/>
            </a:xfrm>
            <a:prstGeom prst="rect">
              <a:avLst/>
            </a:prstGeom>
          </p:spPr>
        </p:pic>
        <p:pic>
          <p:nvPicPr>
            <p:cNvPr id="5" name="object 5"/>
            <p:cNvPicPr/>
            <p:nvPr/>
          </p:nvPicPr>
          <p:blipFill>
            <a:blip r:embed="rId3" cstate="print"/>
            <a:stretch>
              <a:fillRect/>
            </a:stretch>
          </p:blipFill>
          <p:spPr>
            <a:xfrm>
              <a:off x="2590797" y="4532754"/>
              <a:ext cx="123830" cy="133228"/>
            </a:xfrm>
            <a:prstGeom prst="rect">
              <a:avLst/>
            </a:prstGeom>
          </p:spPr>
        </p:pic>
        <p:pic>
          <p:nvPicPr>
            <p:cNvPr id="6" name="object 6"/>
            <p:cNvPicPr/>
            <p:nvPr/>
          </p:nvPicPr>
          <p:blipFill>
            <a:blip r:embed="rId4" cstate="print"/>
            <a:stretch>
              <a:fillRect/>
            </a:stretch>
          </p:blipFill>
          <p:spPr>
            <a:xfrm>
              <a:off x="2590797" y="4704077"/>
              <a:ext cx="123830" cy="133355"/>
            </a:xfrm>
            <a:prstGeom prst="rect">
              <a:avLst/>
            </a:prstGeom>
          </p:spPr>
        </p:pic>
        <p:pic>
          <p:nvPicPr>
            <p:cNvPr id="7" name="object 7"/>
            <p:cNvPicPr/>
            <p:nvPr/>
          </p:nvPicPr>
          <p:blipFill>
            <a:blip r:embed="rId5" cstate="print"/>
            <a:stretch>
              <a:fillRect/>
            </a:stretch>
          </p:blipFill>
          <p:spPr>
            <a:xfrm>
              <a:off x="2590797" y="4875527"/>
              <a:ext cx="123830" cy="133355"/>
            </a:xfrm>
            <a:prstGeom prst="rect">
              <a:avLst/>
            </a:prstGeom>
          </p:spPr>
        </p:pic>
        <p:sp>
          <p:nvSpPr>
            <p:cNvPr id="8" name="object 8"/>
            <p:cNvSpPr/>
            <p:nvPr/>
          </p:nvSpPr>
          <p:spPr>
            <a:xfrm>
              <a:off x="2514600" y="4304156"/>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3"/>
                  </a:lnTo>
                  <a:lnTo>
                    <a:pt x="263201" y="753758"/>
                  </a:lnTo>
                  <a:lnTo>
                    <a:pt x="253666" y="767889"/>
                  </a:lnTo>
                  <a:lnTo>
                    <a:pt x="239535" y="777424"/>
                  </a:lnTo>
                  <a:lnTo>
                    <a:pt x="222250" y="780923"/>
                  </a:lnTo>
                  <a:lnTo>
                    <a:pt x="44450" y="780923"/>
                  </a:lnTo>
                  <a:lnTo>
                    <a:pt x="27164" y="777424"/>
                  </a:lnTo>
                  <a:lnTo>
                    <a:pt x="13033" y="767889"/>
                  </a:lnTo>
                  <a:lnTo>
                    <a:pt x="3498" y="753758"/>
                  </a:lnTo>
                  <a:lnTo>
                    <a:pt x="0" y="736473"/>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4639309"/>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19"/>
                  </a:lnTo>
                  <a:lnTo>
                    <a:pt x="64897" y="1055319"/>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107"/>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3513833"/>
              <a:ext cx="3126216" cy="2171270"/>
            </a:xfrm>
            <a:prstGeom prst="rect">
              <a:avLst/>
            </a:prstGeom>
          </p:spPr>
        </p:pic>
        <p:sp>
          <p:nvSpPr>
            <p:cNvPr id="11" name="object 11"/>
            <p:cNvSpPr/>
            <p:nvPr/>
          </p:nvSpPr>
          <p:spPr>
            <a:xfrm>
              <a:off x="2598673" y="3628009"/>
              <a:ext cx="111125" cy="675005"/>
            </a:xfrm>
            <a:custGeom>
              <a:avLst/>
              <a:gdLst/>
              <a:ahLst/>
              <a:cxnLst/>
              <a:rect l="l" t="t" r="r" b="b"/>
              <a:pathLst>
                <a:path w="111125" h="675004">
                  <a:moveTo>
                    <a:pt x="55883" y="37899"/>
                  </a:moveTo>
                  <a:lnTo>
                    <a:pt x="46240" y="54039"/>
                  </a:lnTo>
                  <a:lnTo>
                    <a:pt x="39749" y="675005"/>
                  </a:lnTo>
                  <a:lnTo>
                    <a:pt x="58800" y="675005"/>
                  </a:lnTo>
                  <a:lnTo>
                    <a:pt x="65289" y="54414"/>
                  </a:lnTo>
                  <a:lnTo>
                    <a:pt x="55883" y="37899"/>
                  </a:lnTo>
                  <a:close/>
                </a:path>
                <a:path w="111125" h="675004">
                  <a:moveTo>
                    <a:pt x="66971" y="18796"/>
                  </a:moveTo>
                  <a:lnTo>
                    <a:pt x="46608" y="18796"/>
                  </a:lnTo>
                  <a:lnTo>
                    <a:pt x="65658" y="19050"/>
                  </a:lnTo>
                  <a:lnTo>
                    <a:pt x="65293" y="54039"/>
                  </a:lnTo>
                  <a:lnTo>
                    <a:pt x="65289" y="54414"/>
                  </a:lnTo>
                  <a:lnTo>
                    <a:pt x="91439" y="100330"/>
                  </a:lnTo>
                  <a:lnTo>
                    <a:pt x="94106" y="104902"/>
                  </a:lnTo>
                  <a:lnTo>
                    <a:pt x="99949" y="106426"/>
                  </a:lnTo>
                  <a:lnTo>
                    <a:pt x="104520" y="103886"/>
                  </a:lnTo>
                  <a:lnTo>
                    <a:pt x="109093" y="101219"/>
                  </a:lnTo>
                  <a:lnTo>
                    <a:pt x="110617" y="95504"/>
                  </a:lnTo>
                  <a:lnTo>
                    <a:pt x="108076" y="90932"/>
                  </a:lnTo>
                  <a:lnTo>
                    <a:pt x="66971" y="18796"/>
                  </a:lnTo>
                  <a:close/>
                </a:path>
                <a:path w="111125" h="675004">
                  <a:moveTo>
                    <a:pt x="56261" y="0"/>
                  </a:moveTo>
                  <a:lnTo>
                    <a:pt x="0" y="94234"/>
                  </a:lnTo>
                  <a:lnTo>
                    <a:pt x="1426" y="100330"/>
                  </a:lnTo>
                  <a:lnTo>
                    <a:pt x="1614" y="100330"/>
                  </a:lnTo>
                  <a:lnTo>
                    <a:pt x="5968" y="102870"/>
                  </a:lnTo>
                  <a:lnTo>
                    <a:pt x="10413" y="105537"/>
                  </a:lnTo>
                  <a:lnTo>
                    <a:pt x="16382" y="104013"/>
                  </a:lnTo>
                  <a:lnTo>
                    <a:pt x="46240" y="54039"/>
                  </a:lnTo>
                  <a:lnTo>
                    <a:pt x="46555" y="23876"/>
                  </a:lnTo>
                  <a:lnTo>
                    <a:pt x="46608" y="18796"/>
                  </a:lnTo>
                  <a:lnTo>
                    <a:pt x="66971" y="18796"/>
                  </a:lnTo>
                  <a:lnTo>
                    <a:pt x="56261" y="0"/>
                  </a:lnTo>
                  <a:close/>
                </a:path>
                <a:path w="111125" h="675004">
                  <a:moveTo>
                    <a:pt x="65611" y="23622"/>
                  </a:moveTo>
                  <a:lnTo>
                    <a:pt x="47751" y="23622"/>
                  </a:lnTo>
                  <a:lnTo>
                    <a:pt x="64262" y="23876"/>
                  </a:lnTo>
                  <a:lnTo>
                    <a:pt x="55883" y="37899"/>
                  </a:lnTo>
                  <a:lnTo>
                    <a:pt x="65289" y="54414"/>
                  </a:lnTo>
                  <a:lnTo>
                    <a:pt x="65608" y="23876"/>
                  </a:lnTo>
                  <a:lnTo>
                    <a:pt x="65611" y="23622"/>
                  </a:lnTo>
                  <a:close/>
                </a:path>
                <a:path w="111125" h="675004">
                  <a:moveTo>
                    <a:pt x="46608" y="18796"/>
                  </a:moveTo>
                  <a:lnTo>
                    <a:pt x="46240" y="54039"/>
                  </a:lnTo>
                  <a:lnTo>
                    <a:pt x="55883" y="37899"/>
                  </a:lnTo>
                  <a:lnTo>
                    <a:pt x="47751" y="23622"/>
                  </a:lnTo>
                  <a:lnTo>
                    <a:pt x="65611" y="23622"/>
                  </a:lnTo>
                  <a:lnTo>
                    <a:pt x="65658" y="19050"/>
                  </a:lnTo>
                  <a:lnTo>
                    <a:pt x="46608" y="18796"/>
                  </a:lnTo>
                  <a:close/>
                </a:path>
                <a:path w="111125" h="675004">
                  <a:moveTo>
                    <a:pt x="47751" y="23622"/>
                  </a:moveTo>
                  <a:lnTo>
                    <a:pt x="55883" y="37899"/>
                  </a:lnTo>
                  <a:lnTo>
                    <a:pt x="64262" y="23876"/>
                  </a:lnTo>
                  <a:lnTo>
                    <a:pt x="47751" y="23622"/>
                  </a:lnTo>
                  <a:close/>
                </a:path>
              </a:pathLst>
            </a:custGeom>
            <a:solidFill>
              <a:srgbClr val="7E7E7E"/>
            </a:solidFill>
          </p:spPr>
          <p:txBody>
            <a:bodyPr wrap="square" lIns="0" tIns="0" rIns="0" bIns="0" rtlCol="0"/>
            <a:lstStyle/>
            <a:p>
              <a:endParaRPr/>
            </a:p>
          </p:txBody>
        </p:sp>
        <p:pic>
          <p:nvPicPr>
            <p:cNvPr id="12" name="object 12"/>
            <p:cNvPicPr/>
            <p:nvPr/>
          </p:nvPicPr>
          <p:blipFill>
            <a:blip r:embed="rId7" cstate="print"/>
            <a:stretch>
              <a:fillRect/>
            </a:stretch>
          </p:blipFill>
          <p:spPr>
            <a:xfrm>
              <a:off x="2590797" y="3513833"/>
              <a:ext cx="133355" cy="123830"/>
            </a:xfrm>
            <a:prstGeom prst="rect">
              <a:avLst/>
            </a:prstGeom>
          </p:spPr>
        </p:pic>
        <p:sp>
          <p:nvSpPr>
            <p:cNvPr id="13" name="object 13"/>
            <p:cNvSpPr/>
            <p:nvPr/>
          </p:nvSpPr>
          <p:spPr>
            <a:xfrm>
              <a:off x="2604135" y="2761487"/>
              <a:ext cx="6204585" cy="1526540"/>
            </a:xfrm>
            <a:custGeom>
              <a:avLst/>
              <a:gdLst/>
              <a:ahLst/>
              <a:cxnLst/>
              <a:rect l="l" t="t" r="r" b="b"/>
              <a:pathLst>
                <a:path w="6204584" h="1526539">
                  <a:moveTo>
                    <a:pt x="110617" y="104521"/>
                  </a:moveTo>
                  <a:lnTo>
                    <a:pt x="108077" y="99949"/>
                  </a:lnTo>
                  <a:lnTo>
                    <a:pt x="66598" y="28448"/>
                  </a:lnTo>
                  <a:lnTo>
                    <a:pt x="55626" y="9525"/>
                  </a:lnTo>
                  <a:lnTo>
                    <a:pt x="2667" y="99695"/>
                  </a:lnTo>
                  <a:lnTo>
                    <a:pt x="0" y="104140"/>
                  </a:lnTo>
                  <a:lnTo>
                    <a:pt x="1524" y="109982"/>
                  </a:lnTo>
                  <a:lnTo>
                    <a:pt x="5969" y="112649"/>
                  </a:lnTo>
                  <a:lnTo>
                    <a:pt x="10541" y="115316"/>
                  </a:lnTo>
                  <a:lnTo>
                    <a:pt x="16383" y="113792"/>
                  </a:lnTo>
                  <a:lnTo>
                    <a:pt x="19050" y="109347"/>
                  </a:lnTo>
                  <a:lnTo>
                    <a:pt x="45859" y="63715"/>
                  </a:lnTo>
                  <a:lnTo>
                    <a:pt x="45859" y="63588"/>
                  </a:lnTo>
                  <a:lnTo>
                    <a:pt x="55486" y="47345"/>
                  </a:lnTo>
                  <a:lnTo>
                    <a:pt x="45935" y="63588"/>
                  </a:lnTo>
                  <a:lnTo>
                    <a:pt x="45859" y="63715"/>
                  </a:lnTo>
                  <a:lnTo>
                    <a:pt x="43815" y="762381"/>
                  </a:lnTo>
                  <a:lnTo>
                    <a:pt x="62865" y="762381"/>
                  </a:lnTo>
                  <a:lnTo>
                    <a:pt x="64757" y="115697"/>
                  </a:lnTo>
                  <a:lnTo>
                    <a:pt x="64808" y="99695"/>
                  </a:lnTo>
                  <a:lnTo>
                    <a:pt x="64909" y="63588"/>
                  </a:lnTo>
                  <a:lnTo>
                    <a:pt x="64998" y="33274"/>
                  </a:lnTo>
                  <a:lnTo>
                    <a:pt x="65024" y="28448"/>
                  </a:lnTo>
                  <a:lnTo>
                    <a:pt x="64985" y="63715"/>
                  </a:lnTo>
                  <a:lnTo>
                    <a:pt x="94234" y="114046"/>
                  </a:lnTo>
                  <a:lnTo>
                    <a:pt x="99949" y="115697"/>
                  </a:lnTo>
                  <a:lnTo>
                    <a:pt x="109093" y="110363"/>
                  </a:lnTo>
                  <a:lnTo>
                    <a:pt x="110617" y="104521"/>
                  </a:lnTo>
                  <a:close/>
                </a:path>
                <a:path w="6204584" h="1526539">
                  <a:moveTo>
                    <a:pt x="710311" y="94996"/>
                  </a:moveTo>
                  <a:lnTo>
                    <a:pt x="666064" y="18923"/>
                  </a:lnTo>
                  <a:lnTo>
                    <a:pt x="655066" y="0"/>
                  </a:lnTo>
                  <a:lnTo>
                    <a:pt x="599567" y="94742"/>
                  </a:lnTo>
                  <a:lnTo>
                    <a:pt x="601091" y="100584"/>
                  </a:lnTo>
                  <a:lnTo>
                    <a:pt x="605866" y="103378"/>
                  </a:lnTo>
                  <a:lnTo>
                    <a:pt x="610108" y="105918"/>
                  </a:lnTo>
                  <a:lnTo>
                    <a:pt x="615454" y="104521"/>
                  </a:lnTo>
                  <a:lnTo>
                    <a:pt x="615873" y="104521"/>
                  </a:lnTo>
                  <a:lnTo>
                    <a:pt x="618617" y="99822"/>
                  </a:lnTo>
                  <a:lnTo>
                    <a:pt x="645452" y="54140"/>
                  </a:lnTo>
                  <a:lnTo>
                    <a:pt x="643890" y="762127"/>
                  </a:lnTo>
                  <a:lnTo>
                    <a:pt x="662940" y="762127"/>
                  </a:lnTo>
                  <a:lnTo>
                    <a:pt x="664387" y="106045"/>
                  </a:lnTo>
                  <a:lnTo>
                    <a:pt x="664502" y="54140"/>
                  </a:lnTo>
                  <a:lnTo>
                    <a:pt x="655053" y="37820"/>
                  </a:lnTo>
                  <a:lnTo>
                    <a:pt x="664527" y="54140"/>
                  </a:lnTo>
                  <a:lnTo>
                    <a:pt x="693801" y="104521"/>
                  </a:lnTo>
                  <a:lnTo>
                    <a:pt x="699643" y="106045"/>
                  </a:lnTo>
                  <a:lnTo>
                    <a:pt x="704088" y="103378"/>
                  </a:lnTo>
                  <a:lnTo>
                    <a:pt x="708660" y="100838"/>
                  </a:lnTo>
                  <a:lnTo>
                    <a:pt x="710311" y="94996"/>
                  </a:lnTo>
                  <a:close/>
                </a:path>
                <a:path w="6204584" h="1526539">
                  <a:moveTo>
                    <a:pt x="1319403" y="94869"/>
                  </a:moveTo>
                  <a:lnTo>
                    <a:pt x="1316736" y="90424"/>
                  </a:lnTo>
                  <a:lnTo>
                    <a:pt x="1275156" y="18923"/>
                  </a:lnTo>
                  <a:lnTo>
                    <a:pt x="1264158" y="0"/>
                  </a:lnTo>
                  <a:lnTo>
                    <a:pt x="1208659" y="94742"/>
                  </a:lnTo>
                  <a:lnTo>
                    <a:pt x="1210208" y="100711"/>
                  </a:lnTo>
                  <a:lnTo>
                    <a:pt x="1210398" y="100711"/>
                  </a:lnTo>
                  <a:lnTo>
                    <a:pt x="1219327" y="105918"/>
                  </a:lnTo>
                  <a:lnTo>
                    <a:pt x="1224673" y="104521"/>
                  </a:lnTo>
                  <a:lnTo>
                    <a:pt x="1225092" y="104521"/>
                  </a:lnTo>
                  <a:lnTo>
                    <a:pt x="1254556" y="54229"/>
                  </a:lnTo>
                  <a:lnTo>
                    <a:pt x="1254633" y="18923"/>
                  </a:lnTo>
                  <a:lnTo>
                    <a:pt x="1254569" y="54229"/>
                  </a:lnTo>
                  <a:lnTo>
                    <a:pt x="1253490" y="762127"/>
                  </a:lnTo>
                  <a:lnTo>
                    <a:pt x="1272540" y="762127"/>
                  </a:lnTo>
                  <a:lnTo>
                    <a:pt x="1273543" y="106045"/>
                  </a:lnTo>
                  <a:lnTo>
                    <a:pt x="1273619" y="54229"/>
                  </a:lnTo>
                  <a:lnTo>
                    <a:pt x="1302893" y="104521"/>
                  </a:lnTo>
                  <a:lnTo>
                    <a:pt x="1308735" y="106045"/>
                  </a:lnTo>
                  <a:lnTo>
                    <a:pt x="1317879" y="100711"/>
                  </a:lnTo>
                  <a:lnTo>
                    <a:pt x="1319403" y="94869"/>
                  </a:lnTo>
                  <a:close/>
                </a:path>
                <a:path w="6204584" h="1526539">
                  <a:moveTo>
                    <a:pt x="1918970" y="94869"/>
                  </a:moveTo>
                  <a:lnTo>
                    <a:pt x="1874735" y="18923"/>
                  </a:lnTo>
                  <a:lnTo>
                    <a:pt x="1863725" y="0"/>
                  </a:lnTo>
                  <a:lnTo>
                    <a:pt x="1810893" y="90297"/>
                  </a:lnTo>
                  <a:lnTo>
                    <a:pt x="1808226" y="94742"/>
                  </a:lnTo>
                  <a:lnTo>
                    <a:pt x="1809775" y="100711"/>
                  </a:lnTo>
                  <a:lnTo>
                    <a:pt x="1809965" y="100711"/>
                  </a:lnTo>
                  <a:lnTo>
                    <a:pt x="1818894" y="105918"/>
                  </a:lnTo>
                  <a:lnTo>
                    <a:pt x="1824240" y="104521"/>
                  </a:lnTo>
                  <a:lnTo>
                    <a:pt x="1824659" y="104521"/>
                  </a:lnTo>
                  <a:lnTo>
                    <a:pt x="1854022" y="54267"/>
                  </a:lnTo>
                  <a:lnTo>
                    <a:pt x="1854073" y="18923"/>
                  </a:lnTo>
                  <a:lnTo>
                    <a:pt x="1854047" y="54267"/>
                  </a:lnTo>
                  <a:lnTo>
                    <a:pt x="1853565" y="762127"/>
                  </a:lnTo>
                  <a:lnTo>
                    <a:pt x="1872615" y="762127"/>
                  </a:lnTo>
                  <a:lnTo>
                    <a:pt x="1873173" y="106045"/>
                  </a:lnTo>
                  <a:lnTo>
                    <a:pt x="1873211" y="54267"/>
                  </a:lnTo>
                  <a:lnTo>
                    <a:pt x="1902460" y="104521"/>
                  </a:lnTo>
                  <a:lnTo>
                    <a:pt x="1908302" y="106045"/>
                  </a:lnTo>
                  <a:lnTo>
                    <a:pt x="1917446" y="100711"/>
                  </a:lnTo>
                  <a:lnTo>
                    <a:pt x="1918970" y="94869"/>
                  </a:lnTo>
                  <a:close/>
                </a:path>
                <a:path w="6204584" h="1526539">
                  <a:moveTo>
                    <a:pt x="6204204" y="1506982"/>
                  </a:moveTo>
                  <a:lnTo>
                    <a:pt x="6169330" y="1501940"/>
                  </a:lnTo>
                  <a:lnTo>
                    <a:pt x="1975167" y="808901"/>
                  </a:lnTo>
                  <a:lnTo>
                    <a:pt x="1990255" y="803148"/>
                  </a:lnTo>
                  <a:lnTo>
                    <a:pt x="2029587" y="788162"/>
                  </a:lnTo>
                  <a:lnTo>
                    <a:pt x="2032127" y="782574"/>
                  </a:lnTo>
                  <a:lnTo>
                    <a:pt x="2030222" y="777748"/>
                  </a:lnTo>
                  <a:lnTo>
                    <a:pt x="2028317" y="772807"/>
                  </a:lnTo>
                  <a:lnTo>
                    <a:pt x="2022856" y="770394"/>
                  </a:lnTo>
                  <a:lnTo>
                    <a:pt x="2017903" y="772160"/>
                  </a:lnTo>
                  <a:lnTo>
                    <a:pt x="1920240" y="809498"/>
                  </a:lnTo>
                  <a:lnTo>
                    <a:pt x="2000758" y="876173"/>
                  </a:lnTo>
                  <a:lnTo>
                    <a:pt x="2004822" y="879475"/>
                  </a:lnTo>
                  <a:lnTo>
                    <a:pt x="2010791" y="878967"/>
                  </a:lnTo>
                  <a:lnTo>
                    <a:pt x="2014093" y="874903"/>
                  </a:lnTo>
                  <a:lnTo>
                    <a:pt x="2017522" y="870839"/>
                  </a:lnTo>
                  <a:lnTo>
                    <a:pt x="2016887" y="864870"/>
                  </a:lnTo>
                  <a:lnTo>
                    <a:pt x="2012823" y="861441"/>
                  </a:lnTo>
                  <a:lnTo>
                    <a:pt x="1972030" y="827671"/>
                  </a:lnTo>
                  <a:lnTo>
                    <a:pt x="5226177" y="1365389"/>
                  </a:lnTo>
                  <a:lnTo>
                    <a:pt x="1374889" y="807808"/>
                  </a:lnTo>
                  <a:lnTo>
                    <a:pt x="1387373" y="802767"/>
                  </a:lnTo>
                  <a:lnTo>
                    <a:pt x="1424178" y="787920"/>
                  </a:lnTo>
                  <a:lnTo>
                    <a:pt x="1429131" y="786003"/>
                  </a:lnTo>
                  <a:lnTo>
                    <a:pt x="1431417" y="780415"/>
                  </a:lnTo>
                  <a:lnTo>
                    <a:pt x="1429512" y="775462"/>
                  </a:lnTo>
                  <a:lnTo>
                    <a:pt x="1427480" y="770636"/>
                  </a:lnTo>
                  <a:lnTo>
                    <a:pt x="1421892" y="768350"/>
                  </a:lnTo>
                  <a:lnTo>
                    <a:pt x="1417066" y="770255"/>
                  </a:lnTo>
                  <a:lnTo>
                    <a:pt x="1320165" y="809498"/>
                  </a:lnTo>
                  <a:lnTo>
                    <a:pt x="1406144" y="877824"/>
                  </a:lnTo>
                  <a:lnTo>
                    <a:pt x="1413764" y="859663"/>
                  </a:lnTo>
                  <a:lnTo>
                    <a:pt x="1372311" y="826617"/>
                  </a:lnTo>
                  <a:lnTo>
                    <a:pt x="5433377" y="1414703"/>
                  </a:lnTo>
                  <a:lnTo>
                    <a:pt x="4561268" y="1308633"/>
                  </a:lnTo>
                  <a:lnTo>
                    <a:pt x="4561268" y="1327835"/>
                  </a:lnTo>
                  <a:lnTo>
                    <a:pt x="781405" y="913587"/>
                  </a:lnTo>
                  <a:lnTo>
                    <a:pt x="784987" y="913130"/>
                  </a:lnTo>
                  <a:lnTo>
                    <a:pt x="791337" y="904748"/>
                  </a:lnTo>
                  <a:lnTo>
                    <a:pt x="790448" y="898779"/>
                  </a:lnTo>
                  <a:lnTo>
                    <a:pt x="744054" y="863561"/>
                  </a:lnTo>
                  <a:lnTo>
                    <a:pt x="4561268" y="1327835"/>
                  </a:lnTo>
                  <a:lnTo>
                    <a:pt x="4561268" y="1308633"/>
                  </a:lnTo>
                  <a:lnTo>
                    <a:pt x="746239" y="844626"/>
                  </a:lnTo>
                  <a:lnTo>
                    <a:pt x="756119" y="840359"/>
                  </a:lnTo>
                  <a:lnTo>
                    <a:pt x="799846" y="821563"/>
                  </a:lnTo>
                  <a:lnTo>
                    <a:pt x="802132" y="815975"/>
                  </a:lnTo>
                  <a:lnTo>
                    <a:pt x="799973" y="811149"/>
                  </a:lnTo>
                  <a:lnTo>
                    <a:pt x="797941" y="806323"/>
                  </a:lnTo>
                  <a:lnTo>
                    <a:pt x="792353" y="804037"/>
                  </a:lnTo>
                  <a:lnTo>
                    <a:pt x="787222" y="806323"/>
                  </a:lnTo>
                  <a:lnTo>
                    <a:pt x="691515" y="847598"/>
                  </a:lnTo>
                  <a:lnTo>
                    <a:pt x="778141" y="913231"/>
                  </a:lnTo>
                  <a:lnTo>
                    <a:pt x="146240" y="843978"/>
                  </a:lnTo>
                  <a:lnTo>
                    <a:pt x="154940" y="840105"/>
                  </a:lnTo>
                  <a:lnTo>
                    <a:pt x="199517" y="820293"/>
                  </a:lnTo>
                  <a:lnTo>
                    <a:pt x="201676" y="814705"/>
                  </a:lnTo>
                  <a:lnTo>
                    <a:pt x="197358" y="805053"/>
                  </a:lnTo>
                  <a:lnTo>
                    <a:pt x="191770" y="802906"/>
                  </a:lnTo>
                  <a:lnTo>
                    <a:pt x="91440" y="847598"/>
                  </a:lnTo>
                  <a:lnTo>
                    <a:pt x="179705" y="912876"/>
                  </a:lnTo>
                  <a:lnTo>
                    <a:pt x="185674" y="911987"/>
                  </a:lnTo>
                  <a:lnTo>
                    <a:pt x="188722" y="907796"/>
                  </a:lnTo>
                  <a:lnTo>
                    <a:pt x="191897" y="903478"/>
                  </a:lnTo>
                  <a:lnTo>
                    <a:pt x="191008" y="897509"/>
                  </a:lnTo>
                  <a:lnTo>
                    <a:pt x="186817" y="894461"/>
                  </a:lnTo>
                  <a:lnTo>
                    <a:pt x="144183" y="862888"/>
                  </a:lnTo>
                  <a:lnTo>
                    <a:pt x="6153543" y="1521498"/>
                  </a:lnTo>
                  <a:lnTo>
                    <a:pt x="6194044" y="1526413"/>
                  </a:lnTo>
                  <a:lnTo>
                    <a:pt x="6194095" y="1525943"/>
                  </a:lnTo>
                  <a:lnTo>
                    <a:pt x="6198489" y="1526413"/>
                  </a:lnTo>
                  <a:lnTo>
                    <a:pt x="6198590" y="1525511"/>
                  </a:lnTo>
                  <a:lnTo>
                    <a:pt x="6201410" y="1525905"/>
                  </a:lnTo>
                  <a:lnTo>
                    <a:pt x="6204204" y="1506982"/>
                  </a:lnTo>
                  <a:close/>
                </a:path>
              </a:pathLst>
            </a:custGeom>
            <a:solidFill>
              <a:srgbClr val="7E7E7E"/>
            </a:solidFill>
          </p:spPr>
          <p:txBody>
            <a:bodyPr wrap="square" lIns="0" tIns="0" rIns="0" bIns="0" rtlCol="0"/>
            <a:lstStyle/>
            <a:p>
              <a:endParaRPr/>
            </a:p>
          </p:txBody>
        </p:sp>
        <p:pic>
          <p:nvPicPr>
            <p:cNvPr id="14" name="object 14"/>
            <p:cNvPicPr/>
            <p:nvPr/>
          </p:nvPicPr>
          <p:blipFill>
            <a:blip r:embed="rId8" cstate="print"/>
            <a:stretch>
              <a:fillRect/>
            </a:stretch>
          </p:blipFill>
          <p:spPr>
            <a:xfrm>
              <a:off x="3619497" y="1171318"/>
              <a:ext cx="133355" cy="133228"/>
            </a:xfrm>
            <a:prstGeom prst="rect">
              <a:avLst/>
            </a:prstGeom>
          </p:spPr>
        </p:pic>
        <p:pic>
          <p:nvPicPr>
            <p:cNvPr id="15" name="object 15"/>
            <p:cNvPicPr/>
            <p:nvPr/>
          </p:nvPicPr>
          <p:blipFill>
            <a:blip r:embed="rId9" cstate="print"/>
            <a:stretch>
              <a:fillRect/>
            </a:stretch>
          </p:blipFill>
          <p:spPr>
            <a:xfrm>
              <a:off x="3619497" y="1342641"/>
              <a:ext cx="133355" cy="123830"/>
            </a:xfrm>
            <a:prstGeom prst="rect">
              <a:avLst/>
            </a:prstGeom>
          </p:spPr>
        </p:pic>
        <p:pic>
          <p:nvPicPr>
            <p:cNvPr id="16" name="object 16"/>
            <p:cNvPicPr/>
            <p:nvPr/>
          </p:nvPicPr>
          <p:blipFill>
            <a:blip r:embed="rId10" cstate="print"/>
            <a:stretch>
              <a:fillRect/>
            </a:stretch>
          </p:blipFill>
          <p:spPr>
            <a:xfrm>
              <a:off x="3619497" y="1504566"/>
              <a:ext cx="133355" cy="133355"/>
            </a:xfrm>
            <a:prstGeom prst="rect">
              <a:avLst/>
            </a:prstGeom>
          </p:spPr>
        </p:pic>
        <p:pic>
          <p:nvPicPr>
            <p:cNvPr id="17" name="object 17"/>
            <p:cNvPicPr/>
            <p:nvPr/>
          </p:nvPicPr>
          <p:blipFill>
            <a:blip r:embed="rId8" cstate="print"/>
            <a:stretch>
              <a:fillRect/>
            </a:stretch>
          </p:blipFill>
          <p:spPr>
            <a:xfrm>
              <a:off x="3619497" y="1676016"/>
              <a:ext cx="133355" cy="133228"/>
            </a:xfrm>
            <a:prstGeom prst="rect">
              <a:avLst/>
            </a:prstGeom>
          </p:spPr>
        </p:pic>
        <p:sp>
          <p:nvSpPr>
            <p:cNvPr id="18" name="object 18"/>
            <p:cNvSpPr/>
            <p:nvPr/>
          </p:nvSpPr>
          <p:spPr>
            <a:xfrm>
              <a:off x="3552825" y="1104646"/>
              <a:ext cx="257175" cy="781050"/>
            </a:xfrm>
            <a:custGeom>
              <a:avLst/>
              <a:gdLst/>
              <a:ahLst/>
              <a:cxnLst/>
              <a:rect l="l" t="t" r="r" b="b"/>
              <a:pathLst>
                <a:path w="257175" h="781050">
                  <a:moveTo>
                    <a:pt x="214249" y="0"/>
                  </a:moveTo>
                  <a:lnTo>
                    <a:pt x="230975" y="3365"/>
                  </a:lnTo>
                  <a:lnTo>
                    <a:pt x="244617" y="12541"/>
                  </a:lnTo>
                  <a:lnTo>
                    <a:pt x="253807" y="26146"/>
                  </a:lnTo>
                  <a:lnTo>
                    <a:pt x="257175" y="42799"/>
                  </a:lnTo>
                  <a:lnTo>
                    <a:pt x="257175" y="737996"/>
                  </a:lnTo>
                  <a:lnTo>
                    <a:pt x="253807" y="754649"/>
                  </a:lnTo>
                  <a:lnTo>
                    <a:pt x="244617" y="768254"/>
                  </a:lnTo>
                  <a:lnTo>
                    <a:pt x="230975" y="777430"/>
                  </a:lnTo>
                  <a:lnTo>
                    <a:pt x="214249" y="780795"/>
                  </a:lnTo>
                  <a:lnTo>
                    <a:pt x="42925" y="780795"/>
                  </a:lnTo>
                  <a:lnTo>
                    <a:pt x="26199" y="777430"/>
                  </a:lnTo>
                  <a:lnTo>
                    <a:pt x="12557" y="768254"/>
                  </a:lnTo>
                  <a:lnTo>
                    <a:pt x="3367" y="754649"/>
                  </a:lnTo>
                  <a:lnTo>
                    <a:pt x="0" y="737996"/>
                  </a:lnTo>
                  <a:lnTo>
                    <a:pt x="0" y="42799"/>
                  </a:lnTo>
                  <a:lnTo>
                    <a:pt x="3367" y="26146"/>
                  </a:lnTo>
                  <a:lnTo>
                    <a:pt x="12557" y="12541"/>
                  </a:lnTo>
                  <a:lnTo>
                    <a:pt x="26199" y="3365"/>
                  </a:lnTo>
                  <a:lnTo>
                    <a:pt x="42925" y="0"/>
                  </a:lnTo>
                  <a:lnTo>
                    <a:pt x="214249" y="0"/>
                  </a:lnTo>
                  <a:close/>
                </a:path>
              </a:pathLst>
            </a:custGeom>
            <a:ln w="19055">
              <a:solidFill>
                <a:srgbClr val="3986FF"/>
              </a:solidFill>
            </a:ln>
          </p:spPr>
          <p:txBody>
            <a:bodyPr wrap="square" lIns="0" tIns="0" rIns="0" bIns="0" rtlCol="0"/>
            <a:lstStyle/>
            <a:p>
              <a:endParaRPr/>
            </a:p>
          </p:txBody>
        </p:sp>
      </p:grpSp>
      <p:sp>
        <p:nvSpPr>
          <p:cNvPr id="19" name="object 19"/>
          <p:cNvSpPr txBox="1"/>
          <p:nvPr/>
        </p:nvSpPr>
        <p:spPr>
          <a:xfrm>
            <a:off x="1567322" y="4292572"/>
            <a:ext cx="530860" cy="790575"/>
          </a:xfrm>
          <a:prstGeom prst="rect">
            <a:avLst/>
          </a:prstGeom>
        </p:spPr>
        <p:txBody>
          <a:bodyPr vert="vert270" wrap="square" lIns="0" tIns="0" rIns="0" bIns="0" rtlCol="0">
            <a:spAutoFit/>
          </a:bodyPr>
          <a:lstStyle/>
          <a:p>
            <a:pPr algn="ctr">
              <a:lnSpc>
                <a:spcPts val="1810"/>
              </a:lnSpc>
            </a:pPr>
            <a:r>
              <a:rPr sz="1800" spc="-10" dirty="0">
                <a:solidFill>
                  <a:srgbClr val="C00000"/>
                </a:solidFill>
                <a:latin typeface="Calibri"/>
                <a:cs typeface="Calibri"/>
              </a:rPr>
              <a:t>Encoder</a:t>
            </a:r>
            <a:endParaRPr sz="1800">
              <a:latin typeface="Calibri"/>
              <a:cs typeface="Calibri"/>
            </a:endParaRPr>
          </a:p>
          <a:p>
            <a:pPr marL="2540" algn="ctr">
              <a:lnSpc>
                <a:spcPct val="100000"/>
              </a:lnSpc>
              <a:spcBef>
                <a:spcPts val="15"/>
              </a:spcBef>
            </a:pPr>
            <a:r>
              <a:rPr sz="1800" spc="-25" dirty="0">
                <a:solidFill>
                  <a:srgbClr val="C00000"/>
                </a:solidFill>
                <a:latin typeface="Calibri"/>
                <a:cs typeface="Calibri"/>
              </a:rPr>
              <a:t>RNN</a:t>
            </a:r>
            <a:endParaRPr sz="1800">
              <a:latin typeface="Calibri"/>
              <a:cs typeface="Calibri"/>
            </a:endParaRPr>
          </a:p>
        </p:txBody>
      </p:sp>
      <p:sp>
        <p:nvSpPr>
          <p:cNvPr id="20" name="object 20"/>
          <p:cNvSpPr/>
          <p:nvPr/>
        </p:nvSpPr>
        <p:spPr>
          <a:xfrm>
            <a:off x="2505075" y="6094412"/>
            <a:ext cx="2438400" cy="266700"/>
          </a:xfrm>
          <a:custGeom>
            <a:avLst/>
            <a:gdLst/>
            <a:ahLst/>
            <a:cxnLst/>
            <a:rect l="l" t="t" r="r" b="b"/>
            <a:pathLst>
              <a:path w="2438400" h="266700">
                <a:moveTo>
                  <a:pt x="2438400" y="0"/>
                </a:moveTo>
                <a:lnTo>
                  <a:pt x="2430196" y="51894"/>
                </a:lnTo>
                <a:lnTo>
                  <a:pt x="2407824" y="94268"/>
                </a:lnTo>
                <a:lnTo>
                  <a:pt x="2374642" y="122836"/>
                </a:lnTo>
                <a:lnTo>
                  <a:pt x="2334005" y="133311"/>
                </a:lnTo>
                <a:lnTo>
                  <a:pt x="1323594" y="133311"/>
                </a:lnTo>
                <a:lnTo>
                  <a:pt x="1282957" y="143789"/>
                </a:lnTo>
                <a:lnTo>
                  <a:pt x="1249775" y="172361"/>
                </a:lnTo>
                <a:lnTo>
                  <a:pt x="1227403" y="214739"/>
                </a:lnTo>
                <a:lnTo>
                  <a:pt x="1219200" y="266636"/>
                </a:lnTo>
                <a:lnTo>
                  <a:pt x="1210996" y="214739"/>
                </a:lnTo>
                <a:lnTo>
                  <a:pt x="1188624" y="172361"/>
                </a:lnTo>
                <a:lnTo>
                  <a:pt x="1155442" y="143789"/>
                </a:lnTo>
                <a:lnTo>
                  <a:pt x="1114805" y="133311"/>
                </a:lnTo>
                <a:lnTo>
                  <a:pt x="104393" y="133311"/>
                </a:lnTo>
                <a:lnTo>
                  <a:pt x="63757" y="122836"/>
                </a:lnTo>
                <a:lnTo>
                  <a:pt x="30575" y="94268"/>
                </a:lnTo>
                <a:lnTo>
                  <a:pt x="8203" y="51894"/>
                </a:lnTo>
                <a:lnTo>
                  <a:pt x="0" y="0"/>
                </a:lnTo>
              </a:path>
            </a:pathLst>
          </a:custGeom>
          <a:ln w="19055">
            <a:solidFill>
              <a:srgbClr val="000000"/>
            </a:solidFill>
          </a:ln>
        </p:spPr>
        <p:txBody>
          <a:bodyPr wrap="square" lIns="0" tIns="0" rIns="0" bIns="0" rtlCol="0"/>
          <a:lstStyle/>
          <a:p>
            <a:endParaRPr/>
          </a:p>
        </p:txBody>
      </p:sp>
      <p:sp>
        <p:nvSpPr>
          <p:cNvPr id="21" name="object 21"/>
          <p:cNvSpPr/>
          <p:nvPr/>
        </p:nvSpPr>
        <p:spPr>
          <a:xfrm>
            <a:off x="2143125" y="4304157"/>
            <a:ext cx="180975" cy="781050"/>
          </a:xfrm>
          <a:custGeom>
            <a:avLst/>
            <a:gdLst/>
            <a:ahLst/>
            <a:cxnLst/>
            <a:rect l="l" t="t" r="r" b="b"/>
            <a:pathLst>
              <a:path w="180975" h="781050">
                <a:moveTo>
                  <a:pt x="180975" y="780923"/>
                </a:moveTo>
                <a:lnTo>
                  <a:pt x="145716" y="775350"/>
                </a:lnTo>
                <a:lnTo>
                  <a:pt x="116935" y="760158"/>
                </a:lnTo>
                <a:lnTo>
                  <a:pt x="97536" y="737631"/>
                </a:lnTo>
                <a:lnTo>
                  <a:pt x="90424" y="710057"/>
                </a:lnTo>
                <a:lnTo>
                  <a:pt x="90550" y="461264"/>
                </a:lnTo>
                <a:lnTo>
                  <a:pt x="83438" y="433689"/>
                </a:lnTo>
                <a:lnTo>
                  <a:pt x="64039" y="411162"/>
                </a:lnTo>
                <a:lnTo>
                  <a:pt x="35258" y="395970"/>
                </a:lnTo>
                <a:lnTo>
                  <a:pt x="0" y="390398"/>
                </a:lnTo>
                <a:lnTo>
                  <a:pt x="35258" y="384845"/>
                </a:lnTo>
                <a:lnTo>
                  <a:pt x="64039" y="369697"/>
                </a:lnTo>
                <a:lnTo>
                  <a:pt x="83438" y="347214"/>
                </a:lnTo>
                <a:lnTo>
                  <a:pt x="90550" y="319659"/>
                </a:lnTo>
                <a:lnTo>
                  <a:pt x="90550" y="70866"/>
                </a:lnTo>
                <a:lnTo>
                  <a:pt x="97661" y="43291"/>
                </a:lnTo>
                <a:lnTo>
                  <a:pt x="117046" y="20764"/>
                </a:lnTo>
                <a:lnTo>
                  <a:pt x="145790" y="5572"/>
                </a:lnTo>
                <a:lnTo>
                  <a:pt x="180975" y="0"/>
                </a:lnTo>
              </a:path>
            </a:pathLst>
          </a:custGeom>
          <a:ln w="19055">
            <a:solidFill>
              <a:srgbClr val="C00000"/>
            </a:solidFill>
          </a:ln>
        </p:spPr>
        <p:txBody>
          <a:bodyPr wrap="square" lIns="0" tIns="0" rIns="0" bIns="0" rtlCol="0"/>
          <a:lstStyle/>
          <a:p>
            <a:endParaRPr/>
          </a:p>
        </p:txBody>
      </p:sp>
      <p:sp>
        <p:nvSpPr>
          <p:cNvPr id="22" name="object 22"/>
          <p:cNvSpPr txBox="1"/>
          <p:nvPr/>
        </p:nvSpPr>
        <p:spPr>
          <a:xfrm>
            <a:off x="5393054" y="5722937"/>
            <a:ext cx="1101090" cy="266065"/>
          </a:xfrm>
          <a:prstGeom prst="rect">
            <a:avLst/>
          </a:prstGeom>
        </p:spPr>
        <p:txBody>
          <a:bodyPr vert="horz" wrap="square" lIns="0" tIns="15875" rIns="0" bIns="0" rtlCol="0">
            <a:spAutoFit/>
          </a:bodyPr>
          <a:lstStyle/>
          <a:p>
            <a:pPr marL="12700">
              <a:lnSpc>
                <a:spcPct val="100000"/>
              </a:lnSpc>
              <a:spcBef>
                <a:spcPts val="125"/>
              </a:spcBef>
              <a:tabLst>
                <a:tab pos="885190"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endParaRPr sz="1550">
              <a:latin typeface="Calibri"/>
              <a:cs typeface="Calibri"/>
            </a:endParaRPr>
          </a:p>
        </p:txBody>
      </p:sp>
      <p:sp>
        <p:nvSpPr>
          <p:cNvPr id="23" name="object 23"/>
          <p:cNvSpPr txBox="1"/>
          <p:nvPr/>
        </p:nvSpPr>
        <p:spPr>
          <a:xfrm>
            <a:off x="2577083" y="5732462"/>
            <a:ext cx="121285"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4" name="object 24"/>
          <p:cNvSpPr txBox="1"/>
          <p:nvPr/>
        </p:nvSpPr>
        <p:spPr>
          <a:xfrm>
            <a:off x="3176270" y="5732462"/>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5" name="object 25"/>
          <p:cNvSpPr txBox="1"/>
          <p:nvPr/>
        </p:nvSpPr>
        <p:spPr>
          <a:xfrm>
            <a:off x="3698135" y="5732462"/>
            <a:ext cx="1111250" cy="265430"/>
          </a:xfrm>
          <a:prstGeom prst="rect">
            <a:avLst/>
          </a:prstGeom>
        </p:spPr>
        <p:txBody>
          <a:bodyPr vert="horz" wrap="square" lIns="0" tIns="15875" rIns="0" bIns="0" rtlCol="0">
            <a:spAutoFit/>
          </a:bodyPr>
          <a:lstStyle/>
          <a:p>
            <a:pPr marL="12700">
              <a:lnSpc>
                <a:spcPct val="100000"/>
              </a:lnSpc>
              <a:spcBef>
                <a:spcPts val="125"/>
              </a:spcBef>
              <a:tabLst>
                <a:tab pos="497840"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6" name="object 26"/>
          <p:cNvSpPr txBox="1"/>
          <p:nvPr/>
        </p:nvSpPr>
        <p:spPr>
          <a:xfrm>
            <a:off x="10391520" y="4078223"/>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27" name="object 27"/>
          <p:cNvSpPr/>
          <p:nvPr/>
        </p:nvSpPr>
        <p:spPr>
          <a:xfrm>
            <a:off x="10134600" y="4323207"/>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6"/>
                </a:lnTo>
                <a:lnTo>
                  <a:pt x="102739" y="344963"/>
                </a:lnTo>
                <a:lnTo>
                  <a:pt x="123158" y="368617"/>
                </a:lnTo>
                <a:lnTo>
                  <a:pt x="153435" y="384556"/>
                </a:lnTo>
                <a:lnTo>
                  <a:pt x="190500" y="390398"/>
                </a:lnTo>
                <a:lnTo>
                  <a:pt x="153435" y="396259"/>
                </a:lnTo>
                <a:lnTo>
                  <a:pt x="123158" y="412242"/>
                </a:lnTo>
                <a:lnTo>
                  <a:pt x="102739" y="435939"/>
                </a:lnTo>
                <a:lnTo>
                  <a:pt x="95250" y="464947"/>
                </a:lnTo>
                <a:lnTo>
                  <a:pt x="95250" y="706374"/>
                </a:lnTo>
                <a:lnTo>
                  <a:pt x="87760" y="735381"/>
                </a:lnTo>
                <a:lnTo>
                  <a:pt x="67341" y="759079"/>
                </a:lnTo>
                <a:lnTo>
                  <a:pt x="37064" y="775061"/>
                </a:lnTo>
                <a:lnTo>
                  <a:pt x="0" y="780923"/>
                </a:lnTo>
              </a:path>
            </a:pathLst>
          </a:custGeom>
          <a:ln w="19055">
            <a:solidFill>
              <a:srgbClr val="00AF50"/>
            </a:solidFill>
          </a:ln>
        </p:spPr>
        <p:txBody>
          <a:bodyPr wrap="square" lIns="0" tIns="0" rIns="0" bIns="0" rtlCol="0"/>
          <a:lstStyle/>
          <a:p>
            <a:endParaRPr/>
          </a:p>
        </p:txBody>
      </p:sp>
      <p:sp>
        <p:nvSpPr>
          <p:cNvPr id="28" name="object 28"/>
          <p:cNvSpPr txBox="1"/>
          <p:nvPr/>
        </p:nvSpPr>
        <p:spPr>
          <a:xfrm>
            <a:off x="1567322" y="3173834"/>
            <a:ext cx="530860" cy="898525"/>
          </a:xfrm>
          <a:prstGeom prst="rect">
            <a:avLst/>
          </a:prstGeom>
        </p:spPr>
        <p:txBody>
          <a:bodyPr vert="vert270" wrap="square" lIns="0" tIns="0" rIns="0" bIns="0" rtlCol="0">
            <a:spAutoFit/>
          </a:bodyPr>
          <a:lstStyle/>
          <a:p>
            <a:pPr algn="ctr">
              <a:lnSpc>
                <a:spcPts val="1810"/>
              </a:lnSpc>
            </a:pPr>
            <a:r>
              <a:rPr sz="1800" spc="-10" dirty="0">
                <a:solidFill>
                  <a:srgbClr val="3986FF"/>
                </a:solidFill>
                <a:latin typeface="Calibri"/>
                <a:cs typeface="Calibri"/>
              </a:rPr>
              <a:t>Attention</a:t>
            </a:r>
            <a:endParaRPr sz="1800">
              <a:latin typeface="Calibri"/>
              <a:cs typeface="Calibri"/>
            </a:endParaRPr>
          </a:p>
          <a:p>
            <a:pPr marL="2540" algn="ctr">
              <a:lnSpc>
                <a:spcPct val="100000"/>
              </a:lnSpc>
              <a:spcBef>
                <a:spcPts val="15"/>
              </a:spcBef>
            </a:pPr>
            <a:r>
              <a:rPr sz="1800" spc="-10" dirty="0">
                <a:solidFill>
                  <a:srgbClr val="3986FF"/>
                </a:solidFill>
                <a:latin typeface="Calibri"/>
                <a:cs typeface="Calibri"/>
              </a:rPr>
              <a:t>scores</a:t>
            </a:r>
            <a:endParaRPr sz="1800">
              <a:latin typeface="Calibri"/>
              <a:cs typeface="Calibri"/>
            </a:endParaRPr>
          </a:p>
        </p:txBody>
      </p:sp>
      <p:sp>
        <p:nvSpPr>
          <p:cNvPr id="29" name="object 29"/>
          <p:cNvSpPr/>
          <p:nvPr/>
        </p:nvSpPr>
        <p:spPr>
          <a:xfrm>
            <a:off x="2133600" y="3275710"/>
            <a:ext cx="190500" cy="628650"/>
          </a:xfrm>
          <a:custGeom>
            <a:avLst/>
            <a:gdLst/>
            <a:ahLst/>
            <a:cxnLst/>
            <a:rect l="l" t="t" r="r" b="b"/>
            <a:pathLst>
              <a:path w="190500" h="628650">
                <a:moveTo>
                  <a:pt x="190500" y="628522"/>
                </a:moveTo>
                <a:lnTo>
                  <a:pt x="153435" y="622661"/>
                </a:lnTo>
                <a:lnTo>
                  <a:pt x="123158" y="606679"/>
                </a:lnTo>
                <a:lnTo>
                  <a:pt x="102739" y="582981"/>
                </a:lnTo>
                <a:lnTo>
                  <a:pt x="95250" y="553974"/>
                </a:lnTo>
                <a:lnTo>
                  <a:pt x="95250" y="388746"/>
                </a:lnTo>
                <a:lnTo>
                  <a:pt x="87760" y="359759"/>
                </a:lnTo>
                <a:lnTo>
                  <a:pt x="67341" y="336105"/>
                </a:lnTo>
                <a:lnTo>
                  <a:pt x="37064" y="320166"/>
                </a:lnTo>
                <a:lnTo>
                  <a:pt x="0" y="314325"/>
                </a:lnTo>
                <a:lnTo>
                  <a:pt x="37064" y="308463"/>
                </a:lnTo>
                <a:lnTo>
                  <a:pt x="67341" y="292480"/>
                </a:lnTo>
                <a:lnTo>
                  <a:pt x="87760" y="268783"/>
                </a:lnTo>
                <a:lnTo>
                  <a:pt x="95250" y="239775"/>
                </a:lnTo>
                <a:lnTo>
                  <a:pt x="95250" y="74549"/>
                </a:lnTo>
                <a:lnTo>
                  <a:pt x="102739" y="45541"/>
                </a:lnTo>
                <a:lnTo>
                  <a:pt x="123158" y="21843"/>
                </a:lnTo>
                <a:lnTo>
                  <a:pt x="153435" y="5861"/>
                </a:lnTo>
                <a:lnTo>
                  <a:pt x="190500" y="0"/>
                </a:lnTo>
              </a:path>
            </a:pathLst>
          </a:custGeom>
          <a:ln w="19055">
            <a:solidFill>
              <a:srgbClr val="3986FF"/>
            </a:solidFill>
          </a:ln>
        </p:spPr>
        <p:txBody>
          <a:bodyPr wrap="square" lIns="0" tIns="0" rIns="0" bIns="0" rtlCol="0"/>
          <a:lstStyle/>
          <a:p>
            <a:endParaRPr/>
          </a:p>
        </p:txBody>
      </p:sp>
      <p:sp>
        <p:nvSpPr>
          <p:cNvPr id="30" name="object 30"/>
          <p:cNvSpPr txBox="1"/>
          <p:nvPr/>
        </p:nvSpPr>
        <p:spPr>
          <a:xfrm>
            <a:off x="1567322" y="1901344"/>
            <a:ext cx="530860" cy="1109980"/>
          </a:xfrm>
          <a:prstGeom prst="rect">
            <a:avLst/>
          </a:prstGeom>
        </p:spPr>
        <p:txBody>
          <a:bodyPr vert="vert270" wrap="square" lIns="0" tIns="0" rIns="0" bIns="0" rtlCol="0">
            <a:spAutoFit/>
          </a:bodyPr>
          <a:lstStyle/>
          <a:p>
            <a:pPr marL="114300">
              <a:lnSpc>
                <a:spcPts val="1810"/>
              </a:lnSpc>
            </a:pPr>
            <a:r>
              <a:rPr sz="1800" spc="-10" dirty="0">
                <a:solidFill>
                  <a:srgbClr val="3986FF"/>
                </a:solidFill>
                <a:latin typeface="Calibri"/>
                <a:cs typeface="Calibri"/>
              </a:rPr>
              <a:t>Attention</a:t>
            </a:r>
            <a:endParaRPr sz="1800">
              <a:latin typeface="Calibri"/>
              <a:cs typeface="Calibri"/>
            </a:endParaRPr>
          </a:p>
          <a:p>
            <a:pPr marL="12700">
              <a:lnSpc>
                <a:spcPct val="100000"/>
              </a:lnSpc>
              <a:spcBef>
                <a:spcPts val="15"/>
              </a:spcBef>
            </a:pPr>
            <a:r>
              <a:rPr sz="1800" spc="-10" dirty="0">
                <a:solidFill>
                  <a:srgbClr val="3986FF"/>
                </a:solidFill>
                <a:latin typeface="Calibri"/>
                <a:cs typeface="Calibri"/>
              </a:rPr>
              <a:t>distribution</a:t>
            </a:r>
            <a:endParaRPr sz="1800">
              <a:latin typeface="Calibri"/>
              <a:cs typeface="Calibri"/>
            </a:endParaRPr>
          </a:p>
        </p:txBody>
      </p:sp>
      <p:sp>
        <p:nvSpPr>
          <p:cNvPr id="31" name="object 31"/>
          <p:cNvSpPr/>
          <p:nvPr/>
        </p:nvSpPr>
        <p:spPr>
          <a:xfrm>
            <a:off x="2152650" y="2142617"/>
            <a:ext cx="180975" cy="628650"/>
          </a:xfrm>
          <a:custGeom>
            <a:avLst/>
            <a:gdLst/>
            <a:ahLst/>
            <a:cxnLst/>
            <a:rect l="l" t="t" r="r" b="b"/>
            <a:pathLst>
              <a:path w="180975" h="628650">
                <a:moveTo>
                  <a:pt x="180975" y="628396"/>
                </a:moveTo>
                <a:lnTo>
                  <a:pt x="145716" y="622843"/>
                </a:lnTo>
                <a:lnTo>
                  <a:pt x="116935" y="607695"/>
                </a:lnTo>
                <a:lnTo>
                  <a:pt x="97536" y="585212"/>
                </a:lnTo>
                <a:lnTo>
                  <a:pt x="90424" y="557657"/>
                </a:lnTo>
                <a:lnTo>
                  <a:pt x="90424" y="384937"/>
                </a:lnTo>
                <a:lnTo>
                  <a:pt x="83313" y="357435"/>
                </a:lnTo>
                <a:lnTo>
                  <a:pt x="63928" y="334946"/>
                </a:lnTo>
                <a:lnTo>
                  <a:pt x="35184" y="319768"/>
                </a:lnTo>
                <a:lnTo>
                  <a:pt x="0" y="314198"/>
                </a:lnTo>
                <a:lnTo>
                  <a:pt x="35184" y="308627"/>
                </a:lnTo>
                <a:lnTo>
                  <a:pt x="63928" y="293449"/>
                </a:lnTo>
                <a:lnTo>
                  <a:pt x="83313" y="270960"/>
                </a:lnTo>
                <a:lnTo>
                  <a:pt x="90424" y="243459"/>
                </a:lnTo>
                <a:lnTo>
                  <a:pt x="90424" y="70738"/>
                </a:lnTo>
                <a:lnTo>
                  <a:pt x="97536" y="43183"/>
                </a:lnTo>
                <a:lnTo>
                  <a:pt x="116935" y="20700"/>
                </a:lnTo>
                <a:lnTo>
                  <a:pt x="145716" y="5552"/>
                </a:lnTo>
                <a:lnTo>
                  <a:pt x="180975" y="0"/>
                </a:lnTo>
              </a:path>
            </a:pathLst>
          </a:custGeom>
          <a:ln w="19055">
            <a:solidFill>
              <a:srgbClr val="3986FF"/>
            </a:solidFill>
          </a:ln>
        </p:spPr>
        <p:txBody>
          <a:bodyPr wrap="square" lIns="0" tIns="0" rIns="0" bIns="0" rtlCol="0"/>
          <a:lstStyle/>
          <a:p>
            <a:endParaRPr/>
          </a:p>
        </p:txBody>
      </p:sp>
      <p:sp>
        <p:nvSpPr>
          <p:cNvPr id="32" name="object 32"/>
          <p:cNvSpPr txBox="1"/>
          <p:nvPr/>
        </p:nvSpPr>
        <p:spPr>
          <a:xfrm>
            <a:off x="3907790" y="1170622"/>
            <a:ext cx="898525" cy="576580"/>
          </a:xfrm>
          <a:prstGeom prst="rect">
            <a:avLst/>
          </a:prstGeom>
        </p:spPr>
        <p:txBody>
          <a:bodyPr vert="horz" wrap="square" lIns="0" tIns="10795" rIns="0" bIns="0" rtlCol="0">
            <a:spAutoFit/>
          </a:bodyPr>
          <a:lstStyle/>
          <a:p>
            <a:pPr marL="132715" marR="5080" indent="-120650">
              <a:lnSpc>
                <a:spcPct val="100800"/>
              </a:lnSpc>
              <a:spcBef>
                <a:spcPts val="85"/>
              </a:spcBef>
            </a:pPr>
            <a:r>
              <a:rPr sz="1800" spc="-25" dirty="0">
                <a:solidFill>
                  <a:srgbClr val="3986FF"/>
                </a:solidFill>
                <a:latin typeface="Calibri"/>
                <a:cs typeface="Calibri"/>
              </a:rPr>
              <a:t>Attention </a:t>
            </a:r>
            <a:r>
              <a:rPr sz="1800" spc="-10" dirty="0">
                <a:solidFill>
                  <a:srgbClr val="3986FF"/>
                </a:solidFill>
                <a:latin typeface="Calibri"/>
                <a:cs typeface="Calibri"/>
              </a:rPr>
              <a:t>output</a:t>
            </a:r>
            <a:endParaRPr sz="1800">
              <a:latin typeface="Calibri"/>
              <a:cs typeface="Calibri"/>
            </a:endParaRPr>
          </a:p>
        </p:txBody>
      </p:sp>
      <p:grpSp>
        <p:nvGrpSpPr>
          <p:cNvPr id="33" name="object 33"/>
          <p:cNvGrpSpPr/>
          <p:nvPr/>
        </p:nvGrpSpPr>
        <p:grpSpPr>
          <a:xfrm>
            <a:off x="2505075" y="1780667"/>
            <a:ext cx="6438900" cy="3904615"/>
            <a:chOff x="2505075" y="1780667"/>
            <a:chExt cx="6438900" cy="3904615"/>
          </a:xfrm>
        </p:grpSpPr>
        <p:sp>
          <p:nvSpPr>
            <p:cNvPr id="34" name="object 34"/>
            <p:cNvSpPr/>
            <p:nvPr/>
          </p:nvSpPr>
          <p:spPr>
            <a:xfrm>
              <a:off x="3819016" y="1780667"/>
              <a:ext cx="4749800" cy="337185"/>
            </a:xfrm>
            <a:custGeom>
              <a:avLst/>
              <a:gdLst/>
              <a:ahLst/>
              <a:cxnLst/>
              <a:rect l="l" t="t" r="r" b="b"/>
              <a:pathLst>
                <a:path w="4749800" h="337185">
                  <a:moveTo>
                    <a:pt x="4695243" y="293342"/>
                  </a:moveTo>
                  <a:lnTo>
                    <a:pt x="4643247" y="319786"/>
                  </a:lnTo>
                  <a:lnTo>
                    <a:pt x="4641342" y="325500"/>
                  </a:lnTo>
                  <a:lnTo>
                    <a:pt x="4646168" y="334899"/>
                  </a:lnTo>
                  <a:lnTo>
                    <a:pt x="4651883" y="336677"/>
                  </a:lnTo>
                  <a:lnTo>
                    <a:pt x="4656582" y="334391"/>
                  </a:lnTo>
                  <a:lnTo>
                    <a:pt x="4733305" y="295402"/>
                  </a:lnTo>
                  <a:lnTo>
                    <a:pt x="4730496" y="295402"/>
                  </a:lnTo>
                  <a:lnTo>
                    <a:pt x="4695243" y="293342"/>
                  </a:lnTo>
                  <a:close/>
                </a:path>
                <a:path w="4749800" h="337185">
                  <a:moveTo>
                    <a:pt x="4712035" y="284811"/>
                  </a:moveTo>
                  <a:lnTo>
                    <a:pt x="4695243" y="293342"/>
                  </a:lnTo>
                  <a:lnTo>
                    <a:pt x="4730496" y="295402"/>
                  </a:lnTo>
                  <a:lnTo>
                    <a:pt x="4730588" y="293878"/>
                  </a:lnTo>
                  <a:lnTo>
                    <a:pt x="4725670" y="293878"/>
                  </a:lnTo>
                  <a:lnTo>
                    <a:pt x="4712035" y="284811"/>
                  </a:lnTo>
                  <a:close/>
                </a:path>
                <a:path w="4749800" h="337185">
                  <a:moveTo>
                    <a:pt x="4658360" y="226313"/>
                  </a:moveTo>
                  <a:lnTo>
                    <a:pt x="4652391" y="227457"/>
                  </a:lnTo>
                  <a:lnTo>
                    <a:pt x="4649470" y="231775"/>
                  </a:lnTo>
                  <a:lnTo>
                    <a:pt x="4646676" y="236220"/>
                  </a:lnTo>
                  <a:lnTo>
                    <a:pt x="4647819" y="242062"/>
                  </a:lnTo>
                  <a:lnTo>
                    <a:pt x="4652137" y="244983"/>
                  </a:lnTo>
                  <a:lnTo>
                    <a:pt x="4696407" y="274419"/>
                  </a:lnTo>
                  <a:lnTo>
                    <a:pt x="4731639" y="276479"/>
                  </a:lnTo>
                  <a:lnTo>
                    <a:pt x="4730620" y="293342"/>
                  </a:lnTo>
                  <a:lnTo>
                    <a:pt x="4730496" y="295402"/>
                  </a:lnTo>
                  <a:lnTo>
                    <a:pt x="4733305" y="295402"/>
                  </a:lnTo>
                  <a:lnTo>
                    <a:pt x="4749800" y="287020"/>
                  </a:lnTo>
                  <a:lnTo>
                    <a:pt x="4662678" y="229108"/>
                  </a:lnTo>
                  <a:lnTo>
                    <a:pt x="4658360" y="226313"/>
                  </a:lnTo>
                  <a:close/>
                </a:path>
                <a:path w="4749800" h="337185">
                  <a:moveTo>
                    <a:pt x="4726686" y="277368"/>
                  </a:moveTo>
                  <a:lnTo>
                    <a:pt x="4712035" y="284811"/>
                  </a:lnTo>
                  <a:lnTo>
                    <a:pt x="4725670" y="293878"/>
                  </a:lnTo>
                  <a:lnTo>
                    <a:pt x="4726686" y="277368"/>
                  </a:lnTo>
                  <a:close/>
                </a:path>
                <a:path w="4749800" h="337185">
                  <a:moveTo>
                    <a:pt x="4731585" y="277368"/>
                  </a:moveTo>
                  <a:lnTo>
                    <a:pt x="4726686" y="277368"/>
                  </a:lnTo>
                  <a:lnTo>
                    <a:pt x="4725702" y="293342"/>
                  </a:lnTo>
                  <a:lnTo>
                    <a:pt x="4725670" y="293878"/>
                  </a:lnTo>
                  <a:lnTo>
                    <a:pt x="4730588" y="293878"/>
                  </a:lnTo>
                  <a:lnTo>
                    <a:pt x="4731585" y="277368"/>
                  </a:lnTo>
                  <a:close/>
                </a:path>
                <a:path w="4749800" h="337185">
                  <a:moveTo>
                    <a:pt x="1016" y="0"/>
                  </a:moveTo>
                  <a:lnTo>
                    <a:pt x="0" y="19050"/>
                  </a:lnTo>
                  <a:lnTo>
                    <a:pt x="4695243" y="293342"/>
                  </a:lnTo>
                  <a:lnTo>
                    <a:pt x="4712035" y="284811"/>
                  </a:lnTo>
                  <a:lnTo>
                    <a:pt x="4696407" y="274419"/>
                  </a:lnTo>
                  <a:lnTo>
                    <a:pt x="1016" y="0"/>
                  </a:lnTo>
                  <a:close/>
                </a:path>
                <a:path w="4749800" h="337185">
                  <a:moveTo>
                    <a:pt x="4696407" y="274419"/>
                  </a:moveTo>
                  <a:lnTo>
                    <a:pt x="4712035" y="284811"/>
                  </a:lnTo>
                  <a:lnTo>
                    <a:pt x="4726686" y="277368"/>
                  </a:lnTo>
                  <a:lnTo>
                    <a:pt x="4731585" y="277368"/>
                  </a:lnTo>
                  <a:lnTo>
                    <a:pt x="4731639" y="276479"/>
                  </a:lnTo>
                  <a:lnTo>
                    <a:pt x="4696407" y="274419"/>
                  </a:lnTo>
                  <a:close/>
                </a:path>
              </a:pathLst>
            </a:custGeom>
            <a:solidFill>
              <a:srgbClr val="7E7E7E"/>
            </a:solidFill>
          </p:spPr>
          <p:txBody>
            <a:bodyPr wrap="square" lIns="0" tIns="0" rIns="0" bIns="0" rtlCol="0"/>
            <a:lstStyle/>
            <a:p>
              <a:endParaRPr/>
            </a:p>
          </p:txBody>
        </p:sp>
        <p:pic>
          <p:nvPicPr>
            <p:cNvPr id="35" name="object 35"/>
            <p:cNvPicPr/>
            <p:nvPr/>
          </p:nvPicPr>
          <p:blipFill>
            <a:blip r:embed="rId11" cstate="print"/>
            <a:stretch>
              <a:fillRect/>
            </a:stretch>
          </p:blipFill>
          <p:spPr>
            <a:xfrm>
              <a:off x="6219822" y="4275579"/>
              <a:ext cx="2724155" cy="1409524"/>
            </a:xfrm>
            <a:prstGeom prst="rect">
              <a:avLst/>
            </a:prstGeom>
          </p:spPr>
        </p:pic>
        <p:sp>
          <p:nvSpPr>
            <p:cNvPr id="36" name="object 36"/>
            <p:cNvSpPr/>
            <p:nvPr/>
          </p:nvSpPr>
          <p:spPr>
            <a:xfrm>
              <a:off x="8745854" y="2237740"/>
              <a:ext cx="111125" cy="2046605"/>
            </a:xfrm>
            <a:custGeom>
              <a:avLst/>
              <a:gdLst/>
              <a:ahLst/>
              <a:cxnLst/>
              <a:rect l="l" t="t" r="r" b="b"/>
              <a:pathLst>
                <a:path w="111125" h="2046604">
                  <a:moveTo>
                    <a:pt x="55262" y="37870"/>
                  </a:moveTo>
                  <a:lnTo>
                    <a:pt x="45750" y="54176"/>
                  </a:lnTo>
                  <a:lnTo>
                    <a:pt x="47498" y="2046351"/>
                  </a:lnTo>
                  <a:lnTo>
                    <a:pt x="66675" y="2046351"/>
                  </a:lnTo>
                  <a:lnTo>
                    <a:pt x="64851" y="106045"/>
                  </a:lnTo>
                  <a:lnTo>
                    <a:pt x="64803" y="54176"/>
                  </a:lnTo>
                  <a:lnTo>
                    <a:pt x="55262" y="37870"/>
                  </a:lnTo>
                  <a:close/>
                </a:path>
                <a:path w="111125" h="2046604">
                  <a:moveTo>
                    <a:pt x="55245" y="0"/>
                  </a:moveTo>
                  <a:lnTo>
                    <a:pt x="0" y="94869"/>
                  </a:lnTo>
                  <a:lnTo>
                    <a:pt x="1524" y="100711"/>
                  </a:lnTo>
                  <a:lnTo>
                    <a:pt x="10668" y="106045"/>
                  </a:lnTo>
                  <a:lnTo>
                    <a:pt x="16510" y="104521"/>
                  </a:lnTo>
                  <a:lnTo>
                    <a:pt x="19050" y="99949"/>
                  </a:lnTo>
                  <a:lnTo>
                    <a:pt x="45750" y="54176"/>
                  </a:lnTo>
                  <a:lnTo>
                    <a:pt x="45720" y="18923"/>
                  </a:lnTo>
                  <a:lnTo>
                    <a:pt x="66316" y="18923"/>
                  </a:lnTo>
                  <a:lnTo>
                    <a:pt x="55245" y="0"/>
                  </a:lnTo>
                  <a:close/>
                </a:path>
                <a:path w="111125" h="2046604">
                  <a:moveTo>
                    <a:pt x="66316" y="18923"/>
                  </a:moveTo>
                  <a:lnTo>
                    <a:pt x="64770" y="18923"/>
                  </a:lnTo>
                  <a:lnTo>
                    <a:pt x="64814" y="54176"/>
                  </a:lnTo>
                  <a:lnTo>
                    <a:pt x="94308" y="104521"/>
                  </a:lnTo>
                  <a:lnTo>
                    <a:pt x="94720" y="104521"/>
                  </a:lnTo>
                  <a:lnTo>
                    <a:pt x="100562" y="106045"/>
                  </a:lnTo>
                  <a:lnTo>
                    <a:pt x="99858" y="106045"/>
                  </a:lnTo>
                  <a:lnTo>
                    <a:pt x="104648" y="103250"/>
                  </a:lnTo>
                  <a:lnTo>
                    <a:pt x="108881" y="100711"/>
                  </a:lnTo>
                  <a:lnTo>
                    <a:pt x="109059" y="100711"/>
                  </a:lnTo>
                  <a:lnTo>
                    <a:pt x="110617" y="94869"/>
                  </a:lnTo>
                  <a:lnTo>
                    <a:pt x="108076" y="90297"/>
                  </a:lnTo>
                  <a:lnTo>
                    <a:pt x="66316" y="18923"/>
                  </a:lnTo>
                  <a:close/>
                </a:path>
                <a:path w="111125" h="2046604">
                  <a:moveTo>
                    <a:pt x="64770" y="18923"/>
                  </a:moveTo>
                  <a:lnTo>
                    <a:pt x="45720" y="18923"/>
                  </a:lnTo>
                  <a:lnTo>
                    <a:pt x="45750" y="54176"/>
                  </a:lnTo>
                  <a:lnTo>
                    <a:pt x="55262" y="37870"/>
                  </a:lnTo>
                  <a:lnTo>
                    <a:pt x="46990" y="23749"/>
                  </a:lnTo>
                  <a:lnTo>
                    <a:pt x="64774" y="23749"/>
                  </a:lnTo>
                  <a:lnTo>
                    <a:pt x="64770" y="18923"/>
                  </a:lnTo>
                  <a:close/>
                </a:path>
                <a:path w="111125" h="2046604">
                  <a:moveTo>
                    <a:pt x="64774" y="23749"/>
                  </a:moveTo>
                  <a:lnTo>
                    <a:pt x="63500" y="23749"/>
                  </a:lnTo>
                  <a:lnTo>
                    <a:pt x="55262" y="37870"/>
                  </a:lnTo>
                  <a:lnTo>
                    <a:pt x="64814" y="54176"/>
                  </a:lnTo>
                  <a:lnTo>
                    <a:pt x="64774" y="23749"/>
                  </a:lnTo>
                  <a:close/>
                </a:path>
                <a:path w="111125" h="2046604">
                  <a:moveTo>
                    <a:pt x="63500" y="23749"/>
                  </a:moveTo>
                  <a:lnTo>
                    <a:pt x="46990" y="23749"/>
                  </a:lnTo>
                  <a:lnTo>
                    <a:pt x="55262" y="37870"/>
                  </a:lnTo>
                  <a:lnTo>
                    <a:pt x="63500" y="23749"/>
                  </a:lnTo>
                  <a:close/>
                </a:path>
              </a:pathLst>
            </a:custGeom>
            <a:solidFill>
              <a:srgbClr val="7E7E7E"/>
            </a:solidFill>
          </p:spPr>
          <p:txBody>
            <a:bodyPr wrap="square" lIns="0" tIns="0" rIns="0" bIns="0" rtlCol="0"/>
            <a:lstStyle/>
            <a:p>
              <a:endParaRPr/>
            </a:p>
          </p:txBody>
        </p:sp>
        <p:sp>
          <p:nvSpPr>
            <p:cNvPr id="37" name="object 37"/>
            <p:cNvSpPr/>
            <p:nvPr/>
          </p:nvSpPr>
          <p:spPr>
            <a:xfrm>
              <a:off x="2505075" y="2771013"/>
              <a:ext cx="2309495" cy="0"/>
            </a:xfrm>
            <a:custGeom>
              <a:avLst/>
              <a:gdLst/>
              <a:ahLst/>
              <a:cxnLst/>
              <a:rect l="l" t="t" r="r" b="b"/>
              <a:pathLst>
                <a:path w="2309495">
                  <a:moveTo>
                    <a:pt x="0" y="0"/>
                  </a:moveTo>
                  <a:lnTo>
                    <a:pt x="2309114" y="0"/>
                  </a:lnTo>
                </a:path>
              </a:pathLst>
            </a:custGeom>
            <a:ln w="19055">
              <a:solidFill>
                <a:srgbClr val="3986FF"/>
              </a:solidFill>
            </a:ln>
          </p:spPr>
          <p:txBody>
            <a:bodyPr wrap="square" lIns="0" tIns="0" rIns="0" bIns="0" rtlCol="0"/>
            <a:lstStyle/>
            <a:p>
              <a:endParaRPr/>
            </a:p>
          </p:txBody>
        </p:sp>
        <p:sp>
          <p:nvSpPr>
            <p:cNvPr id="38" name="object 38"/>
            <p:cNvSpPr/>
            <p:nvPr/>
          </p:nvSpPr>
          <p:spPr>
            <a:xfrm>
              <a:off x="2590800" y="2713878"/>
              <a:ext cx="133350" cy="57150"/>
            </a:xfrm>
            <a:custGeom>
              <a:avLst/>
              <a:gdLst/>
              <a:ahLst/>
              <a:cxnLst/>
              <a:rect l="l" t="t" r="r" b="b"/>
              <a:pathLst>
                <a:path w="133350" h="57150">
                  <a:moveTo>
                    <a:pt x="133350" y="0"/>
                  </a:moveTo>
                  <a:lnTo>
                    <a:pt x="0" y="0"/>
                  </a:lnTo>
                  <a:lnTo>
                    <a:pt x="0" y="57134"/>
                  </a:lnTo>
                  <a:lnTo>
                    <a:pt x="133350" y="57134"/>
                  </a:lnTo>
                  <a:lnTo>
                    <a:pt x="133350" y="0"/>
                  </a:lnTo>
                  <a:close/>
                </a:path>
              </a:pathLst>
            </a:custGeom>
            <a:solidFill>
              <a:srgbClr val="FFACF8"/>
            </a:solidFill>
          </p:spPr>
          <p:txBody>
            <a:bodyPr wrap="square" lIns="0" tIns="0" rIns="0" bIns="0" rtlCol="0"/>
            <a:lstStyle/>
            <a:p>
              <a:endParaRPr/>
            </a:p>
          </p:txBody>
        </p:sp>
        <p:sp>
          <p:nvSpPr>
            <p:cNvPr id="39" name="object 39"/>
            <p:cNvSpPr/>
            <p:nvPr/>
          </p:nvSpPr>
          <p:spPr>
            <a:xfrm>
              <a:off x="2590800" y="2713878"/>
              <a:ext cx="133350" cy="57150"/>
            </a:xfrm>
            <a:custGeom>
              <a:avLst/>
              <a:gdLst/>
              <a:ahLst/>
              <a:cxnLst/>
              <a:rect l="l" t="t" r="r" b="b"/>
              <a:pathLst>
                <a:path w="133350" h="57150">
                  <a:moveTo>
                    <a:pt x="0" y="57134"/>
                  </a:moveTo>
                  <a:lnTo>
                    <a:pt x="133350" y="57134"/>
                  </a:lnTo>
                  <a:lnTo>
                    <a:pt x="133350" y="0"/>
                  </a:lnTo>
                  <a:lnTo>
                    <a:pt x="0" y="0"/>
                  </a:lnTo>
                  <a:lnTo>
                    <a:pt x="0" y="57134"/>
                  </a:lnTo>
                  <a:close/>
                </a:path>
              </a:pathLst>
            </a:custGeom>
            <a:ln w="19055">
              <a:solidFill>
                <a:srgbClr val="3986FF"/>
              </a:solidFill>
            </a:ln>
          </p:spPr>
          <p:txBody>
            <a:bodyPr wrap="square" lIns="0" tIns="0" rIns="0" bIns="0" rtlCol="0"/>
            <a:lstStyle/>
            <a:p>
              <a:endParaRPr/>
            </a:p>
          </p:txBody>
        </p:sp>
        <p:sp>
          <p:nvSpPr>
            <p:cNvPr id="40" name="object 40"/>
            <p:cNvSpPr/>
            <p:nvPr/>
          </p:nvSpPr>
          <p:spPr>
            <a:xfrm>
              <a:off x="3190875" y="2713874"/>
              <a:ext cx="142875" cy="47625"/>
            </a:xfrm>
            <a:custGeom>
              <a:avLst/>
              <a:gdLst/>
              <a:ahLst/>
              <a:cxnLst/>
              <a:rect l="l" t="t" r="r" b="b"/>
              <a:pathLst>
                <a:path w="142875" h="47625">
                  <a:moveTo>
                    <a:pt x="142875" y="0"/>
                  </a:moveTo>
                  <a:lnTo>
                    <a:pt x="0" y="0"/>
                  </a:lnTo>
                  <a:lnTo>
                    <a:pt x="0" y="47613"/>
                  </a:lnTo>
                  <a:lnTo>
                    <a:pt x="142875" y="47613"/>
                  </a:lnTo>
                  <a:lnTo>
                    <a:pt x="142875" y="0"/>
                  </a:lnTo>
                  <a:close/>
                </a:path>
              </a:pathLst>
            </a:custGeom>
            <a:solidFill>
              <a:srgbClr val="FFACF8"/>
            </a:solidFill>
          </p:spPr>
          <p:txBody>
            <a:bodyPr wrap="square" lIns="0" tIns="0" rIns="0" bIns="0" rtlCol="0"/>
            <a:lstStyle/>
            <a:p>
              <a:endParaRPr/>
            </a:p>
          </p:txBody>
        </p:sp>
        <p:sp>
          <p:nvSpPr>
            <p:cNvPr id="41" name="object 41"/>
            <p:cNvSpPr/>
            <p:nvPr/>
          </p:nvSpPr>
          <p:spPr>
            <a:xfrm>
              <a:off x="3190875" y="2713874"/>
              <a:ext cx="142875" cy="47625"/>
            </a:xfrm>
            <a:custGeom>
              <a:avLst/>
              <a:gdLst/>
              <a:ahLst/>
              <a:cxnLst/>
              <a:rect l="l" t="t" r="r" b="b"/>
              <a:pathLst>
                <a:path w="142875" h="47625">
                  <a:moveTo>
                    <a:pt x="0" y="47613"/>
                  </a:moveTo>
                  <a:lnTo>
                    <a:pt x="142875" y="47613"/>
                  </a:lnTo>
                  <a:lnTo>
                    <a:pt x="142875" y="0"/>
                  </a:lnTo>
                  <a:lnTo>
                    <a:pt x="0" y="0"/>
                  </a:lnTo>
                  <a:lnTo>
                    <a:pt x="0" y="47613"/>
                  </a:lnTo>
                  <a:close/>
                </a:path>
              </a:pathLst>
            </a:custGeom>
            <a:ln w="19055">
              <a:solidFill>
                <a:srgbClr val="3986FF"/>
              </a:solidFill>
            </a:ln>
          </p:spPr>
          <p:txBody>
            <a:bodyPr wrap="square" lIns="0" tIns="0" rIns="0" bIns="0" rtlCol="0"/>
            <a:lstStyle/>
            <a:p>
              <a:endParaRPr/>
            </a:p>
          </p:txBody>
        </p:sp>
        <p:sp>
          <p:nvSpPr>
            <p:cNvPr id="42" name="object 42"/>
            <p:cNvSpPr/>
            <p:nvPr/>
          </p:nvSpPr>
          <p:spPr>
            <a:xfrm>
              <a:off x="3800475" y="2713874"/>
              <a:ext cx="123825" cy="47625"/>
            </a:xfrm>
            <a:custGeom>
              <a:avLst/>
              <a:gdLst/>
              <a:ahLst/>
              <a:cxnLst/>
              <a:rect l="l" t="t" r="r" b="b"/>
              <a:pathLst>
                <a:path w="123825" h="47625">
                  <a:moveTo>
                    <a:pt x="123825" y="0"/>
                  </a:moveTo>
                  <a:lnTo>
                    <a:pt x="0" y="0"/>
                  </a:lnTo>
                  <a:lnTo>
                    <a:pt x="0" y="47613"/>
                  </a:lnTo>
                  <a:lnTo>
                    <a:pt x="123825" y="47613"/>
                  </a:lnTo>
                  <a:lnTo>
                    <a:pt x="123825" y="0"/>
                  </a:lnTo>
                  <a:close/>
                </a:path>
              </a:pathLst>
            </a:custGeom>
            <a:solidFill>
              <a:srgbClr val="FFACF8"/>
            </a:solidFill>
          </p:spPr>
          <p:txBody>
            <a:bodyPr wrap="square" lIns="0" tIns="0" rIns="0" bIns="0" rtlCol="0"/>
            <a:lstStyle/>
            <a:p>
              <a:endParaRPr/>
            </a:p>
          </p:txBody>
        </p:sp>
        <p:sp>
          <p:nvSpPr>
            <p:cNvPr id="43" name="object 43"/>
            <p:cNvSpPr/>
            <p:nvPr/>
          </p:nvSpPr>
          <p:spPr>
            <a:xfrm>
              <a:off x="3800475" y="2713874"/>
              <a:ext cx="123825" cy="47625"/>
            </a:xfrm>
            <a:custGeom>
              <a:avLst/>
              <a:gdLst/>
              <a:ahLst/>
              <a:cxnLst/>
              <a:rect l="l" t="t" r="r" b="b"/>
              <a:pathLst>
                <a:path w="123825" h="47625">
                  <a:moveTo>
                    <a:pt x="0" y="47613"/>
                  </a:moveTo>
                  <a:lnTo>
                    <a:pt x="123825" y="47613"/>
                  </a:lnTo>
                  <a:lnTo>
                    <a:pt x="123825" y="0"/>
                  </a:lnTo>
                  <a:lnTo>
                    <a:pt x="0" y="0"/>
                  </a:lnTo>
                  <a:lnTo>
                    <a:pt x="0" y="47613"/>
                  </a:lnTo>
                  <a:close/>
                </a:path>
              </a:pathLst>
            </a:custGeom>
            <a:ln w="19055">
              <a:solidFill>
                <a:srgbClr val="3986FF"/>
              </a:solidFill>
            </a:ln>
          </p:spPr>
          <p:txBody>
            <a:bodyPr wrap="square" lIns="0" tIns="0" rIns="0" bIns="0" rtlCol="0"/>
            <a:lstStyle/>
            <a:p>
              <a:endParaRPr/>
            </a:p>
          </p:txBody>
        </p:sp>
        <p:sp>
          <p:nvSpPr>
            <p:cNvPr id="44" name="object 44"/>
            <p:cNvSpPr/>
            <p:nvPr/>
          </p:nvSpPr>
          <p:spPr>
            <a:xfrm>
              <a:off x="4400550" y="2085390"/>
              <a:ext cx="123825" cy="676275"/>
            </a:xfrm>
            <a:custGeom>
              <a:avLst/>
              <a:gdLst/>
              <a:ahLst/>
              <a:cxnLst/>
              <a:rect l="l" t="t" r="r" b="b"/>
              <a:pathLst>
                <a:path w="123825" h="676275">
                  <a:moveTo>
                    <a:pt x="123825" y="0"/>
                  </a:moveTo>
                  <a:lnTo>
                    <a:pt x="0" y="0"/>
                  </a:lnTo>
                  <a:lnTo>
                    <a:pt x="0" y="676097"/>
                  </a:lnTo>
                  <a:lnTo>
                    <a:pt x="123825" y="676097"/>
                  </a:lnTo>
                  <a:lnTo>
                    <a:pt x="123825" y="0"/>
                  </a:lnTo>
                  <a:close/>
                </a:path>
              </a:pathLst>
            </a:custGeom>
            <a:solidFill>
              <a:srgbClr val="FFACF8"/>
            </a:solidFill>
          </p:spPr>
          <p:txBody>
            <a:bodyPr wrap="square" lIns="0" tIns="0" rIns="0" bIns="0" rtlCol="0"/>
            <a:lstStyle/>
            <a:p>
              <a:endParaRPr/>
            </a:p>
          </p:txBody>
        </p:sp>
        <p:sp>
          <p:nvSpPr>
            <p:cNvPr id="45" name="object 45"/>
            <p:cNvSpPr/>
            <p:nvPr/>
          </p:nvSpPr>
          <p:spPr>
            <a:xfrm>
              <a:off x="4400550" y="2085390"/>
              <a:ext cx="123825" cy="676275"/>
            </a:xfrm>
            <a:custGeom>
              <a:avLst/>
              <a:gdLst/>
              <a:ahLst/>
              <a:cxnLst/>
              <a:rect l="l" t="t" r="r" b="b"/>
              <a:pathLst>
                <a:path w="123825" h="676275">
                  <a:moveTo>
                    <a:pt x="0" y="676097"/>
                  </a:moveTo>
                  <a:lnTo>
                    <a:pt x="123825" y="676097"/>
                  </a:lnTo>
                  <a:lnTo>
                    <a:pt x="123825" y="0"/>
                  </a:lnTo>
                  <a:lnTo>
                    <a:pt x="0" y="0"/>
                  </a:lnTo>
                  <a:lnTo>
                    <a:pt x="0" y="676097"/>
                  </a:lnTo>
                  <a:close/>
                </a:path>
              </a:pathLst>
            </a:custGeom>
            <a:ln w="19055">
              <a:solidFill>
                <a:srgbClr val="3986FF"/>
              </a:solidFill>
            </a:ln>
          </p:spPr>
          <p:txBody>
            <a:bodyPr wrap="square" lIns="0" tIns="0" rIns="0" bIns="0" rtlCol="0"/>
            <a:lstStyle/>
            <a:p>
              <a:endParaRPr/>
            </a:p>
          </p:txBody>
        </p:sp>
        <p:sp>
          <p:nvSpPr>
            <p:cNvPr id="46" name="object 46"/>
            <p:cNvSpPr/>
            <p:nvPr/>
          </p:nvSpPr>
          <p:spPr>
            <a:xfrm>
              <a:off x="2651506" y="1855088"/>
              <a:ext cx="1819275" cy="866775"/>
            </a:xfrm>
            <a:custGeom>
              <a:avLst/>
              <a:gdLst/>
              <a:ahLst/>
              <a:cxnLst/>
              <a:rect l="l" t="t" r="r" b="b"/>
              <a:pathLst>
                <a:path w="1819275" h="866775">
                  <a:moveTo>
                    <a:pt x="26797" y="854456"/>
                  </a:moveTo>
                  <a:lnTo>
                    <a:pt x="14732" y="839724"/>
                  </a:lnTo>
                  <a:lnTo>
                    <a:pt x="0" y="851662"/>
                  </a:lnTo>
                  <a:lnTo>
                    <a:pt x="11938" y="866521"/>
                  </a:lnTo>
                  <a:lnTo>
                    <a:pt x="26797" y="854456"/>
                  </a:lnTo>
                  <a:close/>
                </a:path>
                <a:path w="1819275" h="866775">
                  <a:moveTo>
                    <a:pt x="56388" y="830580"/>
                  </a:moveTo>
                  <a:lnTo>
                    <a:pt x="44450" y="815721"/>
                  </a:lnTo>
                  <a:lnTo>
                    <a:pt x="29591" y="827659"/>
                  </a:lnTo>
                  <a:lnTo>
                    <a:pt x="41529" y="842518"/>
                  </a:lnTo>
                  <a:lnTo>
                    <a:pt x="56388" y="830580"/>
                  </a:lnTo>
                  <a:close/>
                </a:path>
                <a:path w="1819275" h="866775">
                  <a:moveTo>
                    <a:pt x="85979" y="806577"/>
                  </a:moveTo>
                  <a:lnTo>
                    <a:pt x="74041" y="791718"/>
                  </a:lnTo>
                  <a:lnTo>
                    <a:pt x="59182" y="803783"/>
                  </a:lnTo>
                  <a:lnTo>
                    <a:pt x="71247" y="818515"/>
                  </a:lnTo>
                  <a:lnTo>
                    <a:pt x="85979" y="806577"/>
                  </a:lnTo>
                  <a:close/>
                </a:path>
                <a:path w="1819275" h="866775">
                  <a:moveTo>
                    <a:pt x="115570" y="782574"/>
                  </a:moveTo>
                  <a:lnTo>
                    <a:pt x="103632" y="767715"/>
                  </a:lnTo>
                  <a:lnTo>
                    <a:pt x="88773" y="779780"/>
                  </a:lnTo>
                  <a:lnTo>
                    <a:pt x="100838" y="794512"/>
                  </a:lnTo>
                  <a:lnTo>
                    <a:pt x="115570" y="782574"/>
                  </a:lnTo>
                  <a:close/>
                </a:path>
                <a:path w="1819275" h="866775">
                  <a:moveTo>
                    <a:pt x="145288" y="758571"/>
                  </a:moveTo>
                  <a:lnTo>
                    <a:pt x="133223" y="743839"/>
                  </a:lnTo>
                  <a:lnTo>
                    <a:pt x="118491" y="755777"/>
                  </a:lnTo>
                  <a:lnTo>
                    <a:pt x="130429" y="770636"/>
                  </a:lnTo>
                  <a:lnTo>
                    <a:pt x="145288" y="758571"/>
                  </a:lnTo>
                  <a:close/>
                </a:path>
                <a:path w="1819275" h="866775">
                  <a:moveTo>
                    <a:pt x="174879" y="734568"/>
                  </a:moveTo>
                  <a:lnTo>
                    <a:pt x="162814" y="719836"/>
                  </a:lnTo>
                  <a:lnTo>
                    <a:pt x="148082" y="731774"/>
                  </a:lnTo>
                  <a:lnTo>
                    <a:pt x="160020" y="746633"/>
                  </a:lnTo>
                  <a:lnTo>
                    <a:pt x="174879" y="734568"/>
                  </a:lnTo>
                  <a:close/>
                </a:path>
                <a:path w="1819275" h="866775">
                  <a:moveTo>
                    <a:pt x="204470" y="710692"/>
                  </a:moveTo>
                  <a:lnTo>
                    <a:pt x="192532" y="695833"/>
                  </a:lnTo>
                  <a:lnTo>
                    <a:pt x="177673" y="707771"/>
                  </a:lnTo>
                  <a:lnTo>
                    <a:pt x="189611" y="722630"/>
                  </a:lnTo>
                  <a:lnTo>
                    <a:pt x="204470" y="710692"/>
                  </a:lnTo>
                  <a:close/>
                </a:path>
                <a:path w="1819275" h="866775">
                  <a:moveTo>
                    <a:pt x="234061" y="686689"/>
                  </a:moveTo>
                  <a:lnTo>
                    <a:pt x="222123" y="671830"/>
                  </a:lnTo>
                  <a:lnTo>
                    <a:pt x="207264" y="683895"/>
                  </a:lnTo>
                  <a:lnTo>
                    <a:pt x="219329" y="698627"/>
                  </a:lnTo>
                  <a:lnTo>
                    <a:pt x="234061" y="686689"/>
                  </a:lnTo>
                  <a:close/>
                </a:path>
                <a:path w="1819275" h="866775">
                  <a:moveTo>
                    <a:pt x="263652" y="662686"/>
                  </a:moveTo>
                  <a:lnTo>
                    <a:pt x="251714" y="647827"/>
                  </a:lnTo>
                  <a:lnTo>
                    <a:pt x="236855" y="659892"/>
                  </a:lnTo>
                  <a:lnTo>
                    <a:pt x="248920" y="674624"/>
                  </a:lnTo>
                  <a:lnTo>
                    <a:pt x="263652" y="662686"/>
                  </a:lnTo>
                  <a:close/>
                </a:path>
                <a:path w="1819275" h="866775">
                  <a:moveTo>
                    <a:pt x="293370" y="638683"/>
                  </a:moveTo>
                  <a:lnTo>
                    <a:pt x="281305" y="623824"/>
                  </a:lnTo>
                  <a:lnTo>
                    <a:pt x="266446" y="635889"/>
                  </a:lnTo>
                  <a:lnTo>
                    <a:pt x="278511" y="650621"/>
                  </a:lnTo>
                  <a:lnTo>
                    <a:pt x="293370" y="638683"/>
                  </a:lnTo>
                  <a:close/>
                </a:path>
                <a:path w="1819275" h="866775">
                  <a:moveTo>
                    <a:pt x="322961" y="614680"/>
                  </a:moveTo>
                  <a:lnTo>
                    <a:pt x="310896" y="599948"/>
                  </a:lnTo>
                  <a:lnTo>
                    <a:pt x="296164" y="611886"/>
                  </a:lnTo>
                  <a:lnTo>
                    <a:pt x="308102" y="626745"/>
                  </a:lnTo>
                  <a:lnTo>
                    <a:pt x="322961" y="614680"/>
                  </a:lnTo>
                  <a:close/>
                </a:path>
                <a:path w="1819275" h="866775">
                  <a:moveTo>
                    <a:pt x="352552" y="590677"/>
                  </a:moveTo>
                  <a:lnTo>
                    <a:pt x="340487" y="575945"/>
                  </a:lnTo>
                  <a:lnTo>
                    <a:pt x="325755" y="587883"/>
                  </a:lnTo>
                  <a:lnTo>
                    <a:pt x="337693" y="602742"/>
                  </a:lnTo>
                  <a:lnTo>
                    <a:pt x="352552" y="590677"/>
                  </a:lnTo>
                  <a:close/>
                </a:path>
                <a:path w="1819275" h="866775">
                  <a:moveTo>
                    <a:pt x="382143" y="566801"/>
                  </a:moveTo>
                  <a:lnTo>
                    <a:pt x="370205" y="551942"/>
                  </a:lnTo>
                  <a:lnTo>
                    <a:pt x="355346" y="563880"/>
                  </a:lnTo>
                  <a:lnTo>
                    <a:pt x="367284" y="578739"/>
                  </a:lnTo>
                  <a:lnTo>
                    <a:pt x="382143" y="566801"/>
                  </a:lnTo>
                  <a:close/>
                </a:path>
                <a:path w="1819275" h="866775">
                  <a:moveTo>
                    <a:pt x="411734" y="542798"/>
                  </a:moveTo>
                  <a:lnTo>
                    <a:pt x="399796" y="527939"/>
                  </a:lnTo>
                  <a:lnTo>
                    <a:pt x="384937" y="540004"/>
                  </a:lnTo>
                  <a:lnTo>
                    <a:pt x="397002" y="554736"/>
                  </a:lnTo>
                  <a:lnTo>
                    <a:pt x="411734" y="542798"/>
                  </a:lnTo>
                  <a:close/>
                </a:path>
                <a:path w="1819275" h="866775">
                  <a:moveTo>
                    <a:pt x="441325" y="518795"/>
                  </a:moveTo>
                  <a:lnTo>
                    <a:pt x="429387" y="503936"/>
                  </a:lnTo>
                  <a:lnTo>
                    <a:pt x="414528" y="516001"/>
                  </a:lnTo>
                  <a:lnTo>
                    <a:pt x="426593" y="530733"/>
                  </a:lnTo>
                  <a:lnTo>
                    <a:pt x="441325" y="518795"/>
                  </a:lnTo>
                  <a:close/>
                </a:path>
                <a:path w="1819275" h="866775">
                  <a:moveTo>
                    <a:pt x="471043" y="494792"/>
                  </a:moveTo>
                  <a:lnTo>
                    <a:pt x="458978" y="480060"/>
                  </a:lnTo>
                  <a:lnTo>
                    <a:pt x="444246" y="491998"/>
                  </a:lnTo>
                  <a:lnTo>
                    <a:pt x="456184" y="506857"/>
                  </a:lnTo>
                  <a:lnTo>
                    <a:pt x="471043" y="494792"/>
                  </a:lnTo>
                  <a:close/>
                </a:path>
                <a:path w="1819275" h="866775">
                  <a:moveTo>
                    <a:pt x="500634" y="470789"/>
                  </a:moveTo>
                  <a:lnTo>
                    <a:pt x="488569" y="456057"/>
                  </a:lnTo>
                  <a:lnTo>
                    <a:pt x="473837" y="467995"/>
                  </a:lnTo>
                  <a:lnTo>
                    <a:pt x="485775" y="482854"/>
                  </a:lnTo>
                  <a:lnTo>
                    <a:pt x="500634" y="470789"/>
                  </a:lnTo>
                  <a:close/>
                </a:path>
                <a:path w="1819275" h="866775">
                  <a:moveTo>
                    <a:pt x="530225" y="446913"/>
                  </a:moveTo>
                  <a:lnTo>
                    <a:pt x="518287" y="432054"/>
                  </a:lnTo>
                  <a:lnTo>
                    <a:pt x="503428" y="443992"/>
                  </a:lnTo>
                  <a:lnTo>
                    <a:pt x="515366" y="458851"/>
                  </a:lnTo>
                  <a:lnTo>
                    <a:pt x="530225" y="446913"/>
                  </a:lnTo>
                  <a:close/>
                </a:path>
                <a:path w="1819275" h="866775">
                  <a:moveTo>
                    <a:pt x="559816" y="422910"/>
                  </a:moveTo>
                  <a:lnTo>
                    <a:pt x="547878" y="408051"/>
                  </a:lnTo>
                  <a:lnTo>
                    <a:pt x="533019" y="420116"/>
                  </a:lnTo>
                  <a:lnTo>
                    <a:pt x="545084" y="434848"/>
                  </a:lnTo>
                  <a:lnTo>
                    <a:pt x="559816" y="422910"/>
                  </a:lnTo>
                  <a:close/>
                </a:path>
                <a:path w="1819275" h="866775">
                  <a:moveTo>
                    <a:pt x="589407" y="398907"/>
                  </a:moveTo>
                  <a:lnTo>
                    <a:pt x="577469" y="384048"/>
                  </a:lnTo>
                  <a:lnTo>
                    <a:pt x="562610" y="396113"/>
                  </a:lnTo>
                  <a:lnTo>
                    <a:pt x="574675" y="410845"/>
                  </a:lnTo>
                  <a:lnTo>
                    <a:pt x="589407" y="398907"/>
                  </a:lnTo>
                  <a:close/>
                </a:path>
                <a:path w="1819275" h="866775">
                  <a:moveTo>
                    <a:pt x="619112" y="374904"/>
                  </a:moveTo>
                  <a:lnTo>
                    <a:pt x="607047" y="360172"/>
                  </a:lnTo>
                  <a:lnTo>
                    <a:pt x="592328" y="372110"/>
                  </a:lnTo>
                  <a:lnTo>
                    <a:pt x="604266" y="386969"/>
                  </a:lnTo>
                  <a:lnTo>
                    <a:pt x="619112" y="374904"/>
                  </a:lnTo>
                  <a:close/>
                </a:path>
                <a:path w="1819275" h="866775">
                  <a:moveTo>
                    <a:pt x="632574" y="846328"/>
                  </a:moveTo>
                  <a:lnTo>
                    <a:pt x="615569" y="837819"/>
                  </a:lnTo>
                  <a:lnTo>
                    <a:pt x="607047" y="854837"/>
                  </a:lnTo>
                  <a:lnTo>
                    <a:pt x="624078" y="863346"/>
                  </a:lnTo>
                  <a:lnTo>
                    <a:pt x="632574" y="846328"/>
                  </a:lnTo>
                  <a:close/>
                </a:path>
                <a:path w="1819275" h="866775">
                  <a:moveTo>
                    <a:pt x="648716" y="350901"/>
                  </a:moveTo>
                  <a:lnTo>
                    <a:pt x="636651" y="336169"/>
                  </a:lnTo>
                  <a:lnTo>
                    <a:pt x="621919" y="348107"/>
                  </a:lnTo>
                  <a:lnTo>
                    <a:pt x="633857" y="362966"/>
                  </a:lnTo>
                  <a:lnTo>
                    <a:pt x="648716" y="350901"/>
                  </a:lnTo>
                  <a:close/>
                </a:path>
                <a:path w="1819275" h="866775">
                  <a:moveTo>
                    <a:pt x="649732" y="812292"/>
                  </a:moveTo>
                  <a:lnTo>
                    <a:pt x="632714" y="803783"/>
                  </a:lnTo>
                  <a:lnTo>
                    <a:pt x="624205" y="820801"/>
                  </a:lnTo>
                  <a:lnTo>
                    <a:pt x="641210" y="829310"/>
                  </a:lnTo>
                  <a:lnTo>
                    <a:pt x="649732" y="812292"/>
                  </a:lnTo>
                  <a:close/>
                </a:path>
                <a:path w="1819275" h="866775">
                  <a:moveTo>
                    <a:pt x="666877" y="778256"/>
                  </a:moveTo>
                  <a:lnTo>
                    <a:pt x="649859" y="769747"/>
                  </a:lnTo>
                  <a:lnTo>
                    <a:pt x="641210" y="786765"/>
                  </a:lnTo>
                  <a:lnTo>
                    <a:pt x="658368" y="795274"/>
                  </a:lnTo>
                  <a:lnTo>
                    <a:pt x="666877" y="778256"/>
                  </a:lnTo>
                  <a:close/>
                </a:path>
                <a:path w="1819275" h="866775">
                  <a:moveTo>
                    <a:pt x="678307" y="326898"/>
                  </a:moveTo>
                  <a:lnTo>
                    <a:pt x="666369" y="312166"/>
                  </a:lnTo>
                  <a:lnTo>
                    <a:pt x="651497" y="324104"/>
                  </a:lnTo>
                  <a:lnTo>
                    <a:pt x="663435" y="338963"/>
                  </a:lnTo>
                  <a:lnTo>
                    <a:pt x="678307" y="326898"/>
                  </a:lnTo>
                  <a:close/>
                </a:path>
                <a:path w="1819275" h="866775">
                  <a:moveTo>
                    <a:pt x="684022" y="744220"/>
                  </a:moveTo>
                  <a:lnTo>
                    <a:pt x="667004" y="735711"/>
                  </a:lnTo>
                  <a:lnTo>
                    <a:pt x="658368" y="752729"/>
                  </a:lnTo>
                  <a:lnTo>
                    <a:pt x="675373" y="761238"/>
                  </a:lnTo>
                  <a:lnTo>
                    <a:pt x="684022" y="744220"/>
                  </a:lnTo>
                  <a:close/>
                </a:path>
                <a:path w="1819275" h="866775">
                  <a:moveTo>
                    <a:pt x="701040" y="710184"/>
                  </a:moveTo>
                  <a:lnTo>
                    <a:pt x="684022" y="701675"/>
                  </a:lnTo>
                  <a:lnTo>
                    <a:pt x="675513" y="718693"/>
                  </a:lnTo>
                  <a:lnTo>
                    <a:pt x="692531" y="727202"/>
                  </a:lnTo>
                  <a:lnTo>
                    <a:pt x="701040" y="710184"/>
                  </a:lnTo>
                  <a:close/>
                </a:path>
                <a:path w="1819275" h="866775">
                  <a:moveTo>
                    <a:pt x="707898" y="303022"/>
                  </a:moveTo>
                  <a:lnTo>
                    <a:pt x="695960" y="288163"/>
                  </a:lnTo>
                  <a:lnTo>
                    <a:pt x="681101" y="300228"/>
                  </a:lnTo>
                  <a:lnTo>
                    <a:pt x="693166" y="314960"/>
                  </a:lnTo>
                  <a:lnTo>
                    <a:pt x="707898" y="303022"/>
                  </a:lnTo>
                  <a:close/>
                </a:path>
                <a:path w="1819275" h="866775">
                  <a:moveTo>
                    <a:pt x="718185" y="676148"/>
                  </a:moveTo>
                  <a:lnTo>
                    <a:pt x="701167" y="667639"/>
                  </a:lnTo>
                  <a:lnTo>
                    <a:pt x="692658" y="684657"/>
                  </a:lnTo>
                  <a:lnTo>
                    <a:pt x="709676" y="693166"/>
                  </a:lnTo>
                  <a:lnTo>
                    <a:pt x="718185" y="676148"/>
                  </a:lnTo>
                  <a:close/>
                </a:path>
                <a:path w="1819275" h="866775">
                  <a:moveTo>
                    <a:pt x="735330" y="642112"/>
                  </a:moveTo>
                  <a:lnTo>
                    <a:pt x="718312" y="633603"/>
                  </a:lnTo>
                  <a:lnTo>
                    <a:pt x="709803" y="650621"/>
                  </a:lnTo>
                  <a:lnTo>
                    <a:pt x="726821" y="659130"/>
                  </a:lnTo>
                  <a:lnTo>
                    <a:pt x="735330" y="642112"/>
                  </a:lnTo>
                  <a:close/>
                </a:path>
                <a:path w="1819275" h="866775">
                  <a:moveTo>
                    <a:pt x="737489" y="279019"/>
                  </a:moveTo>
                  <a:lnTo>
                    <a:pt x="725551" y="264160"/>
                  </a:lnTo>
                  <a:lnTo>
                    <a:pt x="710692" y="276225"/>
                  </a:lnTo>
                  <a:lnTo>
                    <a:pt x="722757" y="290957"/>
                  </a:lnTo>
                  <a:lnTo>
                    <a:pt x="737489" y="279019"/>
                  </a:lnTo>
                  <a:close/>
                </a:path>
                <a:path w="1819275" h="866775">
                  <a:moveTo>
                    <a:pt x="752475" y="608076"/>
                  </a:moveTo>
                  <a:lnTo>
                    <a:pt x="735457" y="599440"/>
                  </a:lnTo>
                  <a:lnTo>
                    <a:pt x="726821" y="616585"/>
                  </a:lnTo>
                  <a:lnTo>
                    <a:pt x="743839" y="625094"/>
                  </a:lnTo>
                  <a:lnTo>
                    <a:pt x="752475" y="608076"/>
                  </a:lnTo>
                  <a:close/>
                </a:path>
                <a:path w="1819275" h="866775">
                  <a:moveTo>
                    <a:pt x="767207" y="255016"/>
                  </a:moveTo>
                  <a:lnTo>
                    <a:pt x="755142" y="240157"/>
                  </a:lnTo>
                  <a:lnTo>
                    <a:pt x="740410" y="252222"/>
                  </a:lnTo>
                  <a:lnTo>
                    <a:pt x="752348" y="266954"/>
                  </a:lnTo>
                  <a:lnTo>
                    <a:pt x="767207" y="255016"/>
                  </a:lnTo>
                  <a:close/>
                </a:path>
                <a:path w="1819275" h="866775">
                  <a:moveTo>
                    <a:pt x="769493" y="574040"/>
                  </a:moveTo>
                  <a:lnTo>
                    <a:pt x="752475" y="565404"/>
                  </a:lnTo>
                  <a:lnTo>
                    <a:pt x="743966" y="582422"/>
                  </a:lnTo>
                  <a:lnTo>
                    <a:pt x="760984" y="591058"/>
                  </a:lnTo>
                  <a:lnTo>
                    <a:pt x="769493" y="574040"/>
                  </a:lnTo>
                  <a:close/>
                </a:path>
                <a:path w="1819275" h="866775">
                  <a:moveTo>
                    <a:pt x="786638" y="540004"/>
                  </a:moveTo>
                  <a:lnTo>
                    <a:pt x="769620" y="531368"/>
                  </a:lnTo>
                  <a:lnTo>
                    <a:pt x="761111" y="548386"/>
                  </a:lnTo>
                  <a:lnTo>
                    <a:pt x="778129" y="557022"/>
                  </a:lnTo>
                  <a:lnTo>
                    <a:pt x="786638" y="540004"/>
                  </a:lnTo>
                  <a:close/>
                </a:path>
                <a:path w="1819275" h="866775">
                  <a:moveTo>
                    <a:pt x="796798" y="231013"/>
                  </a:moveTo>
                  <a:lnTo>
                    <a:pt x="784733" y="216281"/>
                  </a:lnTo>
                  <a:lnTo>
                    <a:pt x="770001" y="228219"/>
                  </a:lnTo>
                  <a:lnTo>
                    <a:pt x="781939" y="243078"/>
                  </a:lnTo>
                  <a:lnTo>
                    <a:pt x="796798" y="231013"/>
                  </a:lnTo>
                  <a:close/>
                </a:path>
                <a:path w="1819275" h="866775">
                  <a:moveTo>
                    <a:pt x="803783" y="505968"/>
                  </a:moveTo>
                  <a:lnTo>
                    <a:pt x="786765" y="497332"/>
                  </a:lnTo>
                  <a:lnTo>
                    <a:pt x="778256" y="514350"/>
                  </a:lnTo>
                  <a:lnTo>
                    <a:pt x="795274" y="522986"/>
                  </a:lnTo>
                  <a:lnTo>
                    <a:pt x="803783" y="505968"/>
                  </a:lnTo>
                  <a:close/>
                </a:path>
                <a:path w="1819275" h="866775">
                  <a:moveTo>
                    <a:pt x="820928" y="471932"/>
                  </a:moveTo>
                  <a:lnTo>
                    <a:pt x="803910" y="463296"/>
                  </a:lnTo>
                  <a:lnTo>
                    <a:pt x="795274" y="480314"/>
                  </a:lnTo>
                  <a:lnTo>
                    <a:pt x="812292" y="488950"/>
                  </a:lnTo>
                  <a:lnTo>
                    <a:pt x="820928" y="471932"/>
                  </a:lnTo>
                  <a:close/>
                </a:path>
                <a:path w="1819275" h="866775">
                  <a:moveTo>
                    <a:pt x="826389" y="207010"/>
                  </a:moveTo>
                  <a:lnTo>
                    <a:pt x="814451" y="192278"/>
                  </a:lnTo>
                  <a:lnTo>
                    <a:pt x="799592" y="204216"/>
                  </a:lnTo>
                  <a:lnTo>
                    <a:pt x="811530" y="219075"/>
                  </a:lnTo>
                  <a:lnTo>
                    <a:pt x="826389" y="207010"/>
                  </a:lnTo>
                  <a:close/>
                </a:path>
                <a:path w="1819275" h="866775">
                  <a:moveTo>
                    <a:pt x="838073" y="437896"/>
                  </a:moveTo>
                  <a:lnTo>
                    <a:pt x="820928" y="429260"/>
                  </a:lnTo>
                  <a:lnTo>
                    <a:pt x="812419" y="446278"/>
                  </a:lnTo>
                  <a:lnTo>
                    <a:pt x="829437" y="454914"/>
                  </a:lnTo>
                  <a:lnTo>
                    <a:pt x="838073" y="437896"/>
                  </a:lnTo>
                  <a:close/>
                </a:path>
                <a:path w="1819275" h="866775">
                  <a:moveTo>
                    <a:pt x="855091" y="403860"/>
                  </a:moveTo>
                  <a:lnTo>
                    <a:pt x="838073" y="395224"/>
                  </a:lnTo>
                  <a:lnTo>
                    <a:pt x="829564" y="412242"/>
                  </a:lnTo>
                  <a:lnTo>
                    <a:pt x="846582" y="420878"/>
                  </a:lnTo>
                  <a:lnTo>
                    <a:pt x="855091" y="403860"/>
                  </a:lnTo>
                  <a:close/>
                </a:path>
                <a:path w="1819275" h="866775">
                  <a:moveTo>
                    <a:pt x="855980" y="183134"/>
                  </a:moveTo>
                  <a:lnTo>
                    <a:pt x="844042" y="168275"/>
                  </a:lnTo>
                  <a:lnTo>
                    <a:pt x="829183" y="180213"/>
                  </a:lnTo>
                  <a:lnTo>
                    <a:pt x="841248" y="195072"/>
                  </a:lnTo>
                  <a:lnTo>
                    <a:pt x="855980" y="183134"/>
                  </a:lnTo>
                  <a:close/>
                </a:path>
                <a:path w="1819275" h="866775">
                  <a:moveTo>
                    <a:pt x="872236" y="369824"/>
                  </a:moveTo>
                  <a:lnTo>
                    <a:pt x="855218" y="361188"/>
                  </a:lnTo>
                  <a:lnTo>
                    <a:pt x="846709" y="378206"/>
                  </a:lnTo>
                  <a:lnTo>
                    <a:pt x="863727" y="386842"/>
                  </a:lnTo>
                  <a:lnTo>
                    <a:pt x="872236" y="369824"/>
                  </a:lnTo>
                  <a:close/>
                </a:path>
                <a:path w="1819275" h="866775">
                  <a:moveTo>
                    <a:pt x="885571" y="159131"/>
                  </a:moveTo>
                  <a:lnTo>
                    <a:pt x="873633" y="144272"/>
                  </a:lnTo>
                  <a:lnTo>
                    <a:pt x="858774" y="156337"/>
                  </a:lnTo>
                  <a:lnTo>
                    <a:pt x="870839" y="171069"/>
                  </a:lnTo>
                  <a:lnTo>
                    <a:pt x="885571" y="159131"/>
                  </a:lnTo>
                  <a:close/>
                </a:path>
                <a:path w="1819275" h="866775">
                  <a:moveTo>
                    <a:pt x="889381" y="335661"/>
                  </a:moveTo>
                  <a:lnTo>
                    <a:pt x="872363" y="327152"/>
                  </a:lnTo>
                  <a:lnTo>
                    <a:pt x="863727" y="344170"/>
                  </a:lnTo>
                  <a:lnTo>
                    <a:pt x="880745" y="352679"/>
                  </a:lnTo>
                  <a:lnTo>
                    <a:pt x="889381" y="335661"/>
                  </a:lnTo>
                  <a:close/>
                </a:path>
                <a:path w="1819275" h="866775">
                  <a:moveTo>
                    <a:pt x="906526" y="301625"/>
                  </a:moveTo>
                  <a:lnTo>
                    <a:pt x="889508" y="293116"/>
                  </a:lnTo>
                  <a:lnTo>
                    <a:pt x="880872" y="310134"/>
                  </a:lnTo>
                  <a:lnTo>
                    <a:pt x="897890" y="318643"/>
                  </a:lnTo>
                  <a:lnTo>
                    <a:pt x="906526" y="301625"/>
                  </a:lnTo>
                  <a:close/>
                </a:path>
                <a:path w="1819275" h="866775">
                  <a:moveTo>
                    <a:pt x="915289" y="135128"/>
                  </a:moveTo>
                  <a:lnTo>
                    <a:pt x="903224" y="120269"/>
                  </a:lnTo>
                  <a:lnTo>
                    <a:pt x="888365" y="132334"/>
                  </a:lnTo>
                  <a:lnTo>
                    <a:pt x="900430" y="147066"/>
                  </a:lnTo>
                  <a:lnTo>
                    <a:pt x="915289" y="135128"/>
                  </a:lnTo>
                  <a:close/>
                </a:path>
                <a:path w="1819275" h="866775">
                  <a:moveTo>
                    <a:pt x="923544" y="267589"/>
                  </a:moveTo>
                  <a:lnTo>
                    <a:pt x="906526" y="259080"/>
                  </a:lnTo>
                  <a:lnTo>
                    <a:pt x="898017" y="276098"/>
                  </a:lnTo>
                  <a:lnTo>
                    <a:pt x="915035" y="284607"/>
                  </a:lnTo>
                  <a:lnTo>
                    <a:pt x="923544" y="267589"/>
                  </a:lnTo>
                  <a:close/>
                </a:path>
                <a:path w="1819275" h="866775">
                  <a:moveTo>
                    <a:pt x="940689" y="233553"/>
                  </a:moveTo>
                  <a:lnTo>
                    <a:pt x="923671" y="225044"/>
                  </a:lnTo>
                  <a:lnTo>
                    <a:pt x="915162" y="242062"/>
                  </a:lnTo>
                  <a:lnTo>
                    <a:pt x="932180" y="250571"/>
                  </a:lnTo>
                  <a:lnTo>
                    <a:pt x="940689" y="233553"/>
                  </a:lnTo>
                  <a:close/>
                </a:path>
                <a:path w="1819275" h="866775">
                  <a:moveTo>
                    <a:pt x="944880" y="111125"/>
                  </a:moveTo>
                  <a:lnTo>
                    <a:pt x="932815" y="96393"/>
                  </a:lnTo>
                  <a:lnTo>
                    <a:pt x="918083" y="108331"/>
                  </a:lnTo>
                  <a:lnTo>
                    <a:pt x="930021" y="123190"/>
                  </a:lnTo>
                  <a:lnTo>
                    <a:pt x="944880" y="111125"/>
                  </a:lnTo>
                  <a:close/>
                </a:path>
                <a:path w="1819275" h="866775">
                  <a:moveTo>
                    <a:pt x="957834" y="199517"/>
                  </a:moveTo>
                  <a:lnTo>
                    <a:pt x="940816" y="191008"/>
                  </a:lnTo>
                  <a:lnTo>
                    <a:pt x="932180" y="208026"/>
                  </a:lnTo>
                  <a:lnTo>
                    <a:pt x="949198" y="216535"/>
                  </a:lnTo>
                  <a:lnTo>
                    <a:pt x="957834" y="199517"/>
                  </a:lnTo>
                  <a:close/>
                </a:path>
                <a:path w="1819275" h="866775">
                  <a:moveTo>
                    <a:pt x="974979" y="165481"/>
                  </a:moveTo>
                  <a:lnTo>
                    <a:pt x="957961" y="156972"/>
                  </a:lnTo>
                  <a:lnTo>
                    <a:pt x="949325" y="173990"/>
                  </a:lnTo>
                  <a:lnTo>
                    <a:pt x="966343" y="182499"/>
                  </a:lnTo>
                  <a:lnTo>
                    <a:pt x="974979" y="165481"/>
                  </a:lnTo>
                  <a:close/>
                </a:path>
                <a:path w="1819275" h="866775">
                  <a:moveTo>
                    <a:pt x="1061720" y="110744"/>
                  </a:moveTo>
                  <a:lnTo>
                    <a:pt x="1057656" y="92202"/>
                  </a:lnTo>
                  <a:lnTo>
                    <a:pt x="1039114" y="96139"/>
                  </a:lnTo>
                  <a:lnTo>
                    <a:pt x="1043051" y="114808"/>
                  </a:lnTo>
                  <a:lnTo>
                    <a:pt x="1061720" y="110744"/>
                  </a:lnTo>
                  <a:close/>
                </a:path>
                <a:path w="1819275" h="866775">
                  <a:moveTo>
                    <a:pt x="1069721" y="148082"/>
                  </a:moveTo>
                  <a:lnTo>
                    <a:pt x="1065707" y="129667"/>
                  </a:lnTo>
                  <a:lnTo>
                    <a:pt x="1065657" y="129413"/>
                  </a:lnTo>
                  <a:lnTo>
                    <a:pt x="1047115" y="133477"/>
                  </a:lnTo>
                  <a:lnTo>
                    <a:pt x="1051052" y="152019"/>
                  </a:lnTo>
                  <a:lnTo>
                    <a:pt x="1069721" y="148082"/>
                  </a:lnTo>
                  <a:close/>
                </a:path>
                <a:path w="1819275" h="866775">
                  <a:moveTo>
                    <a:pt x="1077722" y="185293"/>
                  </a:moveTo>
                  <a:lnTo>
                    <a:pt x="1073785" y="166624"/>
                  </a:lnTo>
                  <a:lnTo>
                    <a:pt x="1055116" y="170688"/>
                  </a:lnTo>
                  <a:lnTo>
                    <a:pt x="1059053" y="189357"/>
                  </a:lnTo>
                  <a:lnTo>
                    <a:pt x="1077722" y="185293"/>
                  </a:lnTo>
                  <a:close/>
                </a:path>
                <a:path w="1819275" h="866775">
                  <a:moveTo>
                    <a:pt x="1085723" y="222504"/>
                  </a:moveTo>
                  <a:lnTo>
                    <a:pt x="1081786" y="203962"/>
                  </a:lnTo>
                  <a:lnTo>
                    <a:pt x="1063117" y="207899"/>
                  </a:lnTo>
                  <a:lnTo>
                    <a:pt x="1067054" y="226568"/>
                  </a:lnTo>
                  <a:lnTo>
                    <a:pt x="1085723" y="222504"/>
                  </a:lnTo>
                  <a:close/>
                </a:path>
                <a:path w="1819275" h="866775">
                  <a:moveTo>
                    <a:pt x="1093724" y="259842"/>
                  </a:moveTo>
                  <a:lnTo>
                    <a:pt x="1089787" y="241173"/>
                  </a:lnTo>
                  <a:lnTo>
                    <a:pt x="1071118" y="245110"/>
                  </a:lnTo>
                  <a:lnTo>
                    <a:pt x="1075182" y="263779"/>
                  </a:lnTo>
                  <a:lnTo>
                    <a:pt x="1093724" y="259842"/>
                  </a:lnTo>
                  <a:close/>
                </a:path>
                <a:path w="1819275" h="866775">
                  <a:moveTo>
                    <a:pt x="1101725" y="297053"/>
                  </a:moveTo>
                  <a:lnTo>
                    <a:pt x="1097788" y="278384"/>
                  </a:lnTo>
                  <a:lnTo>
                    <a:pt x="1079119" y="282448"/>
                  </a:lnTo>
                  <a:lnTo>
                    <a:pt x="1083183" y="300990"/>
                  </a:lnTo>
                  <a:lnTo>
                    <a:pt x="1101725" y="297053"/>
                  </a:lnTo>
                  <a:close/>
                </a:path>
                <a:path w="1819275" h="866775">
                  <a:moveTo>
                    <a:pt x="1108710" y="111379"/>
                  </a:moveTo>
                  <a:lnTo>
                    <a:pt x="1105154" y="107569"/>
                  </a:lnTo>
                  <a:lnTo>
                    <a:pt x="1057033" y="54864"/>
                  </a:lnTo>
                  <a:lnTo>
                    <a:pt x="1054252" y="51816"/>
                  </a:lnTo>
                  <a:lnTo>
                    <a:pt x="1034669" y="30353"/>
                  </a:lnTo>
                  <a:lnTo>
                    <a:pt x="1032637" y="36563"/>
                  </a:lnTo>
                  <a:lnTo>
                    <a:pt x="1032256" y="30353"/>
                  </a:lnTo>
                  <a:lnTo>
                    <a:pt x="1028534" y="32778"/>
                  </a:lnTo>
                  <a:lnTo>
                    <a:pt x="1029462" y="30353"/>
                  </a:lnTo>
                  <a:lnTo>
                    <a:pt x="921004" y="46990"/>
                  </a:lnTo>
                  <a:lnTo>
                    <a:pt x="917321" y="51943"/>
                  </a:lnTo>
                  <a:lnTo>
                    <a:pt x="918184" y="57023"/>
                  </a:lnTo>
                  <a:lnTo>
                    <a:pt x="918972" y="62357"/>
                  </a:lnTo>
                  <a:lnTo>
                    <a:pt x="923798" y="65913"/>
                  </a:lnTo>
                  <a:lnTo>
                    <a:pt x="929005" y="65024"/>
                  </a:lnTo>
                  <a:lnTo>
                    <a:pt x="981367" y="57023"/>
                  </a:lnTo>
                  <a:lnTo>
                    <a:pt x="977265" y="60325"/>
                  </a:lnTo>
                  <a:lnTo>
                    <a:pt x="980325" y="64147"/>
                  </a:lnTo>
                  <a:lnTo>
                    <a:pt x="964222" y="74625"/>
                  </a:lnTo>
                  <a:lnTo>
                    <a:pt x="962406" y="72390"/>
                  </a:lnTo>
                  <a:lnTo>
                    <a:pt x="947674" y="84328"/>
                  </a:lnTo>
                  <a:lnTo>
                    <a:pt x="948232" y="85039"/>
                  </a:lnTo>
                  <a:lnTo>
                    <a:pt x="944626" y="87376"/>
                  </a:lnTo>
                  <a:lnTo>
                    <a:pt x="940181" y="90170"/>
                  </a:lnTo>
                  <a:lnTo>
                    <a:pt x="938911" y="96139"/>
                  </a:lnTo>
                  <a:lnTo>
                    <a:pt x="941832" y="100584"/>
                  </a:lnTo>
                  <a:lnTo>
                    <a:pt x="944626" y="104902"/>
                  </a:lnTo>
                  <a:lnTo>
                    <a:pt x="950595" y="106172"/>
                  </a:lnTo>
                  <a:lnTo>
                    <a:pt x="955040" y="103378"/>
                  </a:lnTo>
                  <a:lnTo>
                    <a:pt x="990053" y="80581"/>
                  </a:lnTo>
                  <a:lnTo>
                    <a:pt x="974598" y="121412"/>
                  </a:lnTo>
                  <a:lnTo>
                    <a:pt x="972820" y="126238"/>
                  </a:lnTo>
                  <a:lnTo>
                    <a:pt x="973048" y="126784"/>
                  </a:lnTo>
                  <a:lnTo>
                    <a:pt x="966470" y="139954"/>
                  </a:lnTo>
                  <a:lnTo>
                    <a:pt x="983488" y="148463"/>
                  </a:lnTo>
                  <a:lnTo>
                    <a:pt x="991997" y="131445"/>
                  </a:lnTo>
                  <a:lnTo>
                    <a:pt x="991349" y="131127"/>
                  </a:lnTo>
                  <a:lnTo>
                    <a:pt x="992505" y="128143"/>
                  </a:lnTo>
                  <a:lnTo>
                    <a:pt x="998143" y="113195"/>
                  </a:lnTo>
                  <a:lnTo>
                    <a:pt x="1000633" y="114427"/>
                  </a:lnTo>
                  <a:lnTo>
                    <a:pt x="1009142" y="97409"/>
                  </a:lnTo>
                  <a:lnTo>
                    <a:pt x="1004912" y="95300"/>
                  </a:lnTo>
                  <a:lnTo>
                    <a:pt x="1011682" y="77381"/>
                  </a:lnTo>
                  <a:lnTo>
                    <a:pt x="1016190" y="79616"/>
                  </a:lnTo>
                  <a:lnTo>
                    <a:pt x="1018159" y="79616"/>
                  </a:lnTo>
                  <a:lnTo>
                    <a:pt x="1018540" y="79616"/>
                  </a:lnTo>
                  <a:lnTo>
                    <a:pt x="1018286" y="80391"/>
                  </a:lnTo>
                  <a:lnTo>
                    <a:pt x="1017778" y="80391"/>
                  </a:lnTo>
                  <a:lnTo>
                    <a:pt x="1016241" y="80391"/>
                  </a:lnTo>
                  <a:lnTo>
                    <a:pt x="1016558" y="85674"/>
                  </a:lnTo>
                  <a:lnTo>
                    <a:pt x="1000506" y="134747"/>
                  </a:lnTo>
                  <a:lnTo>
                    <a:pt x="1003173" y="140081"/>
                  </a:lnTo>
                  <a:lnTo>
                    <a:pt x="1013206" y="143383"/>
                  </a:lnTo>
                  <a:lnTo>
                    <a:pt x="1018667" y="140589"/>
                  </a:lnTo>
                  <a:lnTo>
                    <a:pt x="1019759" y="137020"/>
                  </a:lnTo>
                  <a:lnTo>
                    <a:pt x="1019975" y="139954"/>
                  </a:lnTo>
                  <a:lnTo>
                    <a:pt x="1020064" y="141097"/>
                  </a:lnTo>
                  <a:lnTo>
                    <a:pt x="1024636" y="145161"/>
                  </a:lnTo>
                  <a:lnTo>
                    <a:pt x="1035050" y="144399"/>
                  </a:lnTo>
                  <a:lnTo>
                    <a:pt x="1039114" y="139954"/>
                  </a:lnTo>
                  <a:lnTo>
                    <a:pt x="1038821" y="135890"/>
                  </a:lnTo>
                  <a:lnTo>
                    <a:pt x="1035824" y="88049"/>
                  </a:lnTo>
                  <a:lnTo>
                    <a:pt x="1039266" y="77597"/>
                  </a:lnTo>
                  <a:lnTo>
                    <a:pt x="1039596" y="76619"/>
                  </a:lnTo>
                  <a:lnTo>
                    <a:pt x="1049197" y="74523"/>
                  </a:lnTo>
                  <a:lnTo>
                    <a:pt x="1091057" y="120396"/>
                  </a:lnTo>
                  <a:lnTo>
                    <a:pt x="1094613" y="124206"/>
                  </a:lnTo>
                  <a:lnTo>
                    <a:pt x="1100709" y="124587"/>
                  </a:lnTo>
                  <a:lnTo>
                    <a:pt x="1104519" y="121031"/>
                  </a:lnTo>
                  <a:lnTo>
                    <a:pt x="1108456" y="117475"/>
                  </a:lnTo>
                  <a:lnTo>
                    <a:pt x="1108710" y="111379"/>
                  </a:lnTo>
                  <a:close/>
                </a:path>
                <a:path w="1819275" h="866775">
                  <a:moveTo>
                    <a:pt x="1109726" y="334264"/>
                  </a:moveTo>
                  <a:lnTo>
                    <a:pt x="1105789" y="315722"/>
                  </a:lnTo>
                  <a:lnTo>
                    <a:pt x="1087120" y="319659"/>
                  </a:lnTo>
                  <a:lnTo>
                    <a:pt x="1091184" y="338328"/>
                  </a:lnTo>
                  <a:lnTo>
                    <a:pt x="1109726" y="334264"/>
                  </a:lnTo>
                  <a:close/>
                </a:path>
                <a:path w="1819275" h="866775">
                  <a:moveTo>
                    <a:pt x="1117219" y="41402"/>
                  </a:moveTo>
                  <a:lnTo>
                    <a:pt x="1098677" y="36703"/>
                  </a:lnTo>
                  <a:lnTo>
                    <a:pt x="1094105" y="55245"/>
                  </a:lnTo>
                  <a:lnTo>
                    <a:pt x="1112520" y="59944"/>
                  </a:lnTo>
                  <a:lnTo>
                    <a:pt x="1117219" y="41402"/>
                  </a:lnTo>
                  <a:close/>
                </a:path>
                <a:path w="1819275" h="866775">
                  <a:moveTo>
                    <a:pt x="1117727" y="371475"/>
                  </a:moveTo>
                  <a:lnTo>
                    <a:pt x="1113790" y="352933"/>
                  </a:lnTo>
                  <a:lnTo>
                    <a:pt x="1095121" y="356870"/>
                  </a:lnTo>
                  <a:lnTo>
                    <a:pt x="1099185" y="375539"/>
                  </a:lnTo>
                  <a:lnTo>
                    <a:pt x="1117727" y="371475"/>
                  </a:lnTo>
                  <a:close/>
                </a:path>
                <a:path w="1819275" h="866775">
                  <a:moveTo>
                    <a:pt x="1125855" y="408813"/>
                  </a:moveTo>
                  <a:lnTo>
                    <a:pt x="1121791" y="390144"/>
                  </a:lnTo>
                  <a:lnTo>
                    <a:pt x="1103122" y="394208"/>
                  </a:lnTo>
                  <a:lnTo>
                    <a:pt x="1107186" y="412750"/>
                  </a:lnTo>
                  <a:lnTo>
                    <a:pt x="1125855" y="408813"/>
                  </a:lnTo>
                  <a:close/>
                </a:path>
                <a:path w="1819275" h="866775">
                  <a:moveTo>
                    <a:pt x="1133856" y="446024"/>
                  </a:moveTo>
                  <a:lnTo>
                    <a:pt x="1129792" y="427355"/>
                  </a:lnTo>
                  <a:lnTo>
                    <a:pt x="1111123" y="431419"/>
                  </a:lnTo>
                  <a:lnTo>
                    <a:pt x="1115187" y="450088"/>
                  </a:lnTo>
                  <a:lnTo>
                    <a:pt x="1133856" y="446024"/>
                  </a:lnTo>
                  <a:close/>
                </a:path>
                <a:path w="1819275" h="866775">
                  <a:moveTo>
                    <a:pt x="1141857" y="483235"/>
                  </a:moveTo>
                  <a:lnTo>
                    <a:pt x="1137793" y="464693"/>
                  </a:lnTo>
                  <a:lnTo>
                    <a:pt x="1119124" y="468630"/>
                  </a:lnTo>
                  <a:lnTo>
                    <a:pt x="1123188" y="487299"/>
                  </a:lnTo>
                  <a:lnTo>
                    <a:pt x="1141857" y="483235"/>
                  </a:lnTo>
                  <a:close/>
                </a:path>
                <a:path w="1819275" h="866775">
                  <a:moveTo>
                    <a:pt x="1148334" y="12954"/>
                  </a:moveTo>
                  <a:lnTo>
                    <a:pt x="1146937" y="8001"/>
                  </a:lnTo>
                  <a:lnTo>
                    <a:pt x="1145413" y="2921"/>
                  </a:lnTo>
                  <a:lnTo>
                    <a:pt x="1140206" y="0"/>
                  </a:lnTo>
                  <a:lnTo>
                    <a:pt x="1135126" y="1397"/>
                  </a:lnTo>
                  <a:lnTo>
                    <a:pt x="1034669" y="30353"/>
                  </a:lnTo>
                  <a:lnTo>
                    <a:pt x="1109218" y="103632"/>
                  </a:lnTo>
                  <a:lnTo>
                    <a:pt x="1113028" y="107315"/>
                  </a:lnTo>
                  <a:lnTo>
                    <a:pt x="1118997" y="107315"/>
                  </a:lnTo>
                  <a:lnTo>
                    <a:pt x="1082497" y="50546"/>
                  </a:lnTo>
                  <a:lnTo>
                    <a:pt x="1076947" y="45110"/>
                  </a:lnTo>
                  <a:lnTo>
                    <a:pt x="1078890" y="37465"/>
                  </a:lnTo>
                  <a:lnTo>
                    <a:pt x="1113548" y="27432"/>
                  </a:lnTo>
                  <a:lnTo>
                    <a:pt x="1140333" y="19685"/>
                  </a:lnTo>
                  <a:lnTo>
                    <a:pt x="1145413" y="18288"/>
                  </a:lnTo>
                  <a:lnTo>
                    <a:pt x="1148334" y="12954"/>
                  </a:lnTo>
                  <a:close/>
                </a:path>
                <a:path w="1819275" h="866775">
                  <a:moveTo>
                    <a:pt x="1149858" y="520573"/>
                  </a:moveTo>
                  <a:lnTo>
                    <a:pt x="1145794" y="501904"/>
                  </a:lnTo>
                  <a:lnTo>
                    <a:pt x="1127252" y="505968"/>
                  </a:lnTo>
                  <a:lnTo>
                    <a:pt x="1131189" y="524510"/>
                  </a:lnTo>
                  <a:lnTo>
                    <a:pt x="1149858" y="520573"/>
                  </a:lnTo>
                  <a:close/>
                </a:path>
                <a:path w="1819275" h="866775">
                  <a:moveTo>
                    <a:pt x="1154176" y="50800"/>
                  </a:moveTo>
                  <a:lnTo>
                    <a:pt x="1135634" y="46101"/>
                  </a:lnTo>
                  <a:lnTo>
                    <a:pt x="1130935" y="64516"/>
                  </a:lnTo>
                  <a:lnTo>
                    <a:pt x="1149477" y="69215"/>
                  </a:lnTo>
                  <a:lnTo>
                    <a:pt x="1154176" y="50800"/>
                  </a:lnTo>
                  <a:close/>
                </a:path>
                <a:path w="1819275" h="866775">
                  <a:moveTo>
                    <a:pt x="1157859" y="557784"/>
                  </a:moveTo>
                  <a:lnTo>
                    <a:pt x="1153795" y="539115"/>
                  </a:lnTo>
                  <a:lnTo>
                    <a:pt x="1135253" y="543179"/>
                  </a:lnTo>
                  <a:lnTo>
                    <a:pt x="1139190" y="561721"/>
                  </a:lnTo>
                  <a:lnTo>
                    <a:pt x="1157859" y="557784"/>
                  </a:lnTo>
                  <a:close/>
                </a:path>
                <a:path w="1819275" h="866775">
                  <a:moveTo>
                    <a:pt x="1165860" y="594995"/>
                  </a:moveTo>
                  <a:lnTo>
                    <a:pt x="1161796" y="576453"/>
                  </a:lnTo>
                  <a:lnTo>
                    <a:pt x="1143254" y="580390"/>
                  </a:lnTo>
                  <a:lnTo>
                    <a:pt x="1147191" y="599059"/>
                  </a:lnTo>
                  <a:lnTo>
                    <a:pt x="1165860" y="594995"/>
                  </a:lnTo>
                  <a:close/>
                </a:path>
                <a:path w="1819275" h="866775">
                  <a:moveTo>
                    <a:pt x="1173861" y="632333"/>
                  </a:moveTo>
                  <a:lnTo>
                    <a:pt x="1169797" y="613664"/>
                  </a:lnTo>
                  <a:lnTo>
                    <a:pt x="1151255" y="617601"/>
                  </a:lnTo>
                  <a:lnTo>
                    <a:pt x="1155192" y="636270"/>
                  </a:lnTo>
                  <a:lnTo>
                    <a:pt x="1173861" y="632333"/>
                  </a:lnTo>
                  <a:close/>
                </a:path>
                <a:path w="1819275" h="866775">
                  <a:moveTo>
                    <a:pt x="1181862" y="669544"/>
                  </a:moveTo>
                  <a:lnTo>
                    <a:pt x="1177798" y="650875"/>
                  </a:lnTo>
                  <a:lnTo>
                    <a:pt x="1159256" y="654939"/>
                  </a:lnTo>
                  <a:lnTo>
                    <a:pt x="1163193" y="673481"/>
                  </a:lnTo>
                  <a:lnTo>
                    <a:pt x="1181862" y="669544"/>
                  </a:lnTo>
                  <a:close/>
                </a:path>
                <a:path w="1819275" h="866775">
                  <a:moveTo>
                    <a:pt x="1189863" y="706755"/>
                  </a:moveTo>
                  <a:lnTo>
                    <a:pt x="1185926" y="688213"/>
                  </a:lnTo>
                  <a:lnTo>
                    <a:pt x="1167257" y="692150"/>
                  </a:lnTo>
                  <a:lnTo>
                    <a:pt x="1171194" y="710819"/>
                  </a:lnTo>
                  <a:lnTo>
                    <a:pt x="1189863" y="706755"/>
                  </a:lnTo>
                  <a:close/>
                </a:path>
                <a:path w="1819275" h="866775">
                  <a:moveTo>
                    <a:pt x="1191133" y="60071"/>
                  </a:moveTo>
                  <a:lnTo>
                    <a:pt x="1172591" y="55372"/>
                  </a:lnTo>
                  <a:lnTo>
                    <a:pt x="1167892" y="73914"/>
                  </a:lnTo>
                  <a:lnTo>
                    <a:pt x="1186434" y="78613"/>
                  </a:lnTo>
                  <a:lnTo>
                    <a:pt x="1191133" y="60071"/>
                  </a:lnTo>
                  <a:close/>
                </a:path>
                <a:path w="1819275" h="866775">
                  <a:moveTo>
                    <a:pt x="1197864" y="743966"/>
                  </a:moveTo>
                  <a:lnTo>
                    <a:pt x="1193927" y="725424"/>
                  </a:lnTo>
                  <a:lnTo>
                    <a:pt x="1175258" y="729361"/>
                  </a:lnTo>
                  <a:lnTo>
                    <a:pt x="1179195" y="748030"/>
                  </a:lnTo>
                  <a:lnTo>
                    <a:pt x="1197864" y="743966"/>
                  </a:lnTo>
                  <a:close/>
                </a:path>
                <a:path w="1819275" h="866775">
                  <a:moveTo>
                    <a:pt x="1205865" y="781304"/>
                  </a:moveTo>
                  <a:lnTo>
                    <a:pt x="1201928" y="762635"/>
                  </a:lnTo>
                  <a:lnTo>
                    <a:pt x="1183259" y="766699"/>
                  </a:lnTo>
                  <a:lnTo>
                    <a:pt x="1187323" y="785241"/>
                  </a:lnTo>
                  <a:lnTo>
                    <a:pt x="1205865" y="781304"/>
                  </a:lnTo>
                  <a:close/>
                </a:path>
                <a:path w="1819275" h="866775">
                  <a:moveTo>
                    <a:pt x="1213866" y="818515"/>
                  </a:moveTo>
                  <a:lnTo>
                    <a:pt x="1209929" y="799846"/>
                  </a:lnTo>
                  <a:lnTo>
                    <a:pt x="1191260" y="803910"/>
                  </a:lnTo>
                  <a:lnTo>
                    <a:pt x="1195324" y="822579"/>
                  </a:lnTo>
                  <a:lnTo>
                    <a:pt x="1213866" y="818515"/>
                  </a:lnTo>
                  <a:close/>
                </a:path>
                <a:path w="1819275" h="866775">
                  <a:moveTo>
                    <a:pt x="1221867" y="855726"/>
                  </a:moveTo>
                  <a:lnTo>
                    <a:pt x="1217930" y="837184"/>
                  </a:lnTo>
                  <a:lnTo>
                    <a:pt x="1199261" y="841121"/>
                  </a:lnTo>
                  <a:lnTo>
                    <a:pt x="1203325" y="859790"/>
                  </a:lnTo>
                  <a:lnTo>
                    <a:pt x="1221867" y="855726"/>
                  </a:lnTo>
                  <a:close/>
                </a:path>
                <a:path w="1819275" h="866775">
                  <a:moveTo>
                    <a:pt x="1228090" y="69469"/>
                  </a:moveTo>
                  <a:lnTo>
                    <a:pt x="1209548" y="64770"/>
                  </a:lnTo>
                  <a:lnTo>
                    <a:pt x="1204849" y="83185"/>
                  </a:lnTo>
                  <a:lnTo>
                    <a:pt x="1223391" y="87884"/>
                  </a:lnTo>
                  <a:lnTo>
                    <a:pt x="1228090" y="69469"/>
                  </a:lnTo>
                  <a:close/>
                </a:path>
                <a:path w="1819275" h="866775">
                  <a:moveTo>
                    <a:pt x="1264920" y="78740"/>
                  </a:moveTo>
                  <a:lnTo>
                    <a:pt x="1246505" y="74168"/>
                  </a:lnTo>
                  <a:lnTo>
                    <a:pt x="1241806" y="92583"/>
                  </a:lnTo>
                  <a:lnTo>
                    <a:pt x="1260348" y="97282"/>
                  </a:lnTo>
                  <a:lnTo>
                    <a:pt x="1264920" y="78740"/>
                  </a:lnTo>
                  <a:close/>
                </a:path>
                <a:path w="1819275" h="866775">
                  <a:moveTo>
                    <a:pt x="1301877" y="88138"/>
                  </a:moveTo>
                  <a:lnTo>
                    <a:pt x="1283462" y="83439"/>
                  </a:lnTo>
                  <a:lnTo>
                    <a:pt x="1278763" y="101981"/>
                  </a:lnTo>
                  <a:lnTo>
                    <a:pt x="1297305" y="106553"/>
                  </a:lnTo>
                  <a:lnTo>
                    <a:pt x="1301877" y="88138"/>
                  </a:lnTo>
                  <a:close/>
                </a:path>
                <a:path w="1819275" h="866775">
                  <a:moveTo>
                    <a:pt x="1338834" y="97536"/>
                  </a:moveTo>
                  <a:lnTo>
                    <a:pt x="1320419" y="92837"/>
                  </a:lnTo>
                  <a:lnTo>
                    <a:pt x="1315720" y="111252"/>
                  </a:lnTo>
                  <a:lnTo>
                    <a:pt x="1334135" y="115951"/>
                  </a:lnTo>
                  <a:lnTo>
                    <a:pt x="1338834" y="97536"/>
                  </a:lnTo>
                  <a:close/>
                </a:path>
                <a:path w="1819275" h="866775">
                  <a:moveTo>
                    <a:pt x="1375791" y="106807"/>
                  </a:moveTo>
                  <a:lnTo>
                    <a:pt x="1357376" y="102108"/>
                  </a:lnTo>
                  <a:lnTo>
                    <a:pt x="1352677" y="120650"/>
                  </a:lnTo>
                  <a:lnTo>
                    <a:pt x="1371092" y="125349"/>
                  </a:lnTo>
                  <a:lnTo>
                    <a:pt x="1375791" y="106807"/>
                  </a:lnTo>
                  <a:close/>
                </a:path>
                <a:path w="1819275" h="866775">
                  <a:moveTo>
                    <a:pt x="1412748" y="116205"/>
                  </a:moveTo>
                  <a:lnTo>
                    <a:pt x="1394333" y="111506"/>
                  </a:lnTo>
                  <a:lnTo>
                    <a:pt x="1389634" y="129921"/>
                  </a:lnTo>
                  <a:lnTo>
                    <a:pt x="1408049" y="134620"/>
                  </a:lnTo>
                  <a:lnTo>
                    <a:pt x="1412748" y="116205"/>
                  </a:lnTo>
                  <a:close/>
                </a:path>
                <a:path w="1819275" h="866775">
                  <a:moveTo>
                    <a:pt x="1449705" y="125476"/>
                  </a:moveTo>
                  <a:lnTo>
                    <a:pt x="1431290" y="120777"/>
                  </a:lnTo>
                  <a:lnTo>
                    <a:pt x="1426591" y="139319"/>
                  </a:lnTo>
                  <a:lnTo>
                    <a:pt x="1445006" y="144018"/>
                  </a:lnTo>
                  <a:lnTo>
                    <a:pt x="1449705" y="125476"/>
                  </a:lnTo>
                  <a:close/>
                </a:path>
                <a:path w="1819275" h="866775">
                  <a:moveTo>
                    <a:pt x="1486662" y="134874"/>
                  </a:moveTo>
                  <a:lnTo>
                    <a:pt x="1468120" y="130175"/>
                  </a:lnTo>
                  <a:lnTo>
                    <a:pt x="1463548" y="148590"/>
                  </a:lnTo>
                  <a:lnTo>
                    <a:pt x="1481963" y="153289"/>
                  </a:lnTo>
                  <a:lnTo>
                    <a:pt x="1486662" y="134874"/>
                  </a:lnTo>
                  <a:close/>
                </a:path>
                <a:path w="1819275" h="866775">
                  <a:moveTo>
                    <a:pt x="1523619" y="144145"/>
                  </a:moveTo>
                  <a:lnTo>
                    <a:pt x="1505077" y="139573"/>
                  </a:lnTo>
                  <a:lnTo>
                    <a:pt x="1500505" y="157988"/>
                  </a:lnTo>
                  <a:lnTo>
                    <a:pt x="1518920" y="162687"/>
                  </a:lnTo>
                  <a:lnTo>
                    <a:pt x="1523619" y="144145"/>
                  </a:lnTo>
                  <a:close/>
                </a:path>
                <a:path w="1819275" h="866775">
                  <a:moveTo>
                    <a:pt x="1560576" y="153543"/>
                  </a:moveTo>
                  <a:lnTo>
                    <a:pt x="1542034" y="148844"/>
                  </a:lnTo>
                  <a:lnTo>
                    <a:pt x="1537462" y="167386"/>
                  </a:lnTo>
                  <a:lnTo>
                    <a:pt x="1555877" y="171958"/>
                  </a:lnTo>
                  <a:lnTo>
                    <a:pt x="1560576" y="153543"/>
                  </a:lnTo>
                  <a:close/>
                </a:path>
                <a:path w="1819275" h="866775">
                  <a:moveTo>
                    <a:pt x="1597533" y="162941"/>
                  </a:moveTo>
                  <a:lnTo>
                    <a:pt x="1578991" y="158242"/>
                  </a:lnTo>
                  <a:lnTo>
                    <a:pt x="1574292" y="176657"/>
                  </a:lnTo>
                  <a:lnTo>
                    <a:pt x="1592834" y="181356"/>
                  </a:lnTo>
                  <a:lnTo>
                    <a:pt x="1597533" y="162941"/>
                  </a:lnTo>
                  <a:close/>
                </a:path>
                <a:path w="1819275" h="866775">
                  <a:moveTo>
                    <a:pt x="1634490" y="172212"/>
                  </a:moveTo>
                  <a:lnTo>
                    <a:pt x="1615948" y="167513"/>
                  </a:lnTo>
                  <a:lnTo>
                    <a:pt x="1611249" y="186055"/>
                  </a:lnTo>
                  <a:lnTo>
                    <a:pt x="1629791" y="190754"/>
                  </a:lnTo>
                  <a:lnTo>
                    <a:pt x="1634490" y="172212"/>
                  </a:lnTo>
                  <a:close/>
                </a:path>
                <a:path w="1819275" h="866775">
                  <a:moveTo>
                    <a:pt x="1671447" y="181610"/>
                  </a:moveTo>
                  <a:lnTo>
                    <a:pt x="1652905" y="176911"/>
                  </a:lnTo>
                  <a:lnTo>
                    <a:pt x="1648206" y="195326"/>
                  </a:lnTo>
                  <a:lnTo>
                    <a:pt x="1666748" y="200025"/>
                  </a:lnTo>
                  <a:lnTo>
                    <a:pt x="1671447" y="181610"/>
                  </a:lnTo>
                  <a:close/>
                </a:path>
                <a:path w="1819275" h="866775">
                  <a:moveTo>
                    <a:pt x="1708277" y="190881"/>
                  </a:moveTo>
                  <a:lnTo>
                    <a:pt x="1689862" y="186182"/>
                  </a:lnTo>
                  <a:lnTo>
                    <a:pt x="1685163" y="204724"/>
                  </a:lnTo>
                  <a:lnTo>
                    <a:pt x="1703705" y="209423"/>
                  </a:lnTo>
                  <a:lnTo>
                    <a:pt x="1708277" y="190881"/>
                  </a:lnTo>
                  <a:close/>
                </a:path>
                <a:path w="1819275" h="866775">
                  <a:moveTo>
                    <a:pt x="1745234" y="200279"/>
                  </a:moveTo>
                  <a:lnTo>
                    <a:pt x="1726819" y="195580"/>
                  </a:lnTo>
                  <a:lnTo>
                    <a:pt x="1722120" y="213995"/>
                  </a:lnTo>
                  <a:lnTo>
                    <a:pt x="1740662" y="218694"/>
                  </a:lnTo>
                  <a:lnTo>
                    <a:pt x="1745234" y="200279"/>
                  </a:lnTo>
                  <a:close/>
                </a:path>
                <a:path w="1819275" h="866775">
                  <a:moveTo>
                    <a:pt x="1782191" y="209550"/>
                  </a:moveTo>
                  <a:lnTo>
                    <a:pt x="1763776" y="204978"/>
                  </a:lnTo>
                  <a:lnTo>
                    <a:pt x="1759077" y="223393"/>
                  </a:lnTo>
                  <a:lnTo>
                    <a:pt x="1777492" y="228092"/>
                  </a:lnTo>
                  <a:lnTo>
                    <a:pt x="1782191" y="209550"/>
                  </a:lnTo>
                  <a:close/>
                </a:path>
                <a:path w="1819275" h="866775">
                  <a:moveTo>
                    <a:pt x="1819148" y="218948"/>
                  </a:moveTo>
                  <a:lnTo>
                    <a:pt x="1800733" y="214249"/>
                  </a:lnTo>
                  <a:lnTo>
                    <a:pt x="1796034" y="232791"/>
                  </a:lnTo>
                  <a:lnTo>
                    <a:pt x="1814449" y="237363"/>
                  </a:lnTo>
                  <a:lnTo>
                    <a:pt x="1819148" y="218948"/>
                  </a:lnTo>
                  <a:close/>
                </a:path>
              </a:pathLst>
            </a:custGeom>
            <a:solidFill>
              <a:srgbClr val="7E7E7E"/>
            </a:solidFill>
          </p:spPr>
          <p:txBody>
            <a:bodyPr wrap="square" lIns="0" tIns="0" rIns="0" bIns="0" rtlCol="0"/>
            <a:lstStyle/>
            <a:p>
              <a:endParaRPr/>
            </a:p>
          </p:txBody>
        </p:sp>
      </p:grpSp>
      <p:sp>
        <p:nvSpPr>
          <p:cNvPr id="47" name="object 47"/>
          <p:cNvSpPr txBox="1"/>
          <p:nvPr/>
        </p:nvSpPr>
        <p:spPr>
          <a:xfrm>
            <a:off x="6870065" y="5718809"/>
            <a:ext cx="24511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48" name="object 48"/>
          <p:cNvSpPr txBox="1"/>
          <p:nvPr/>
        </p:nvSpPr>
        <p:spPr>
          <a:xfrm>
            <a:off x="7454265" y="5714682"/>
            <a:ext cx="949325" cy="266065"/>
          </a:xfrm>
          <a:prstGeom prst="rect">
            <a:avLst/>
          </a:prstGeom>
        </p:spPr>
        <p:txBody>
          <a:bodyPr vert="horz" wrap="square" lIns="0" tIns="15875" rIns="0" bIns="0" rtlCol="0">
            <a:spAutoFit/>
          </a:bodyPr>
          <a:lstStyle/>
          <a:p>
            <a:pPr marL="12700">
              <a:lnSpc>
                <a:spcPct val="100000"/>
              </a:lnSpc>
              <a:spcBef>
                <a:spcPts val="125"/>
              </a:spcBef>
              <a:tabLst>
                <a:tab pos="575310" algn="l"/>
              </a:tabLst>
            </a:pPr>
            <a:r>
              <a:rPr sz="1550" i="1" spc="-25" dirty="0">
                <a:latin typeface="Calibri"/>
                <a:cs typeface="Calibri"/>
              </a:rPr>
              <a:t>me</a:t>
            </a:r>
            <a:r>
              <a:rPr sz="1550" i="1" dirty="0">
                <a:latin typeface="Calibri"/>
                <a:cs typeface="Calibri"/>
              </a:rPr>
              <a:t>	</a:t>
            </a:r>
            <a:r>
              <a:rPr sz="1550" i="1" spc="-20" dirty="0">
                <a:latin typeface="Calibri"/>
                <a:cs typeface="Calibri"/>
              </a:rPr>
              <a:t>with</a:t>
            </a:r>
            <a:endParaRPr sz="1550">
              <a:latin typeface="Calibri"/>
              <a:cs typeface="Calibri"/>
            </a:endParaRPr>
          </a:p>
        </p:txBody>
      </p:sp>
      <p:sp>
        <p:nvSpPr>
          <p:cNvPr id="49" name="object 49"/>
          <p:cNvSpPr txBox="1"/>
          <p:nvPr/>
        </p:nvSpPr>
        <p:spPr>
          <a:xfrm>
            <a:off x="8755380" y="5711190"/>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50" name="object 50"/>
          <p:cNvSpPr txBox="1"/>
          <p:nvPr/>
        </p:nvSpPr>
        <p:spPr>
          <a:xfrm>
            <a:off x="8652256" y="1921827"/>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6</a:t>
            </a:r>
            <a:endParaRPr sz="1650" baseline="-17676">
              <a:latin typeface="Cambria Math"/>
              <a:cs typeface="Cambria Math"/>
            </a:endParaRPr>
          </a:p>
        </p:txBody>
      </p:sp>
      <p:sp>
        <p:nvSpPr>
          <p:cNvPr id="51" name="object 51"/>
          <p:cNvSpPr/>
          <p:nvPr/>
        </p:nvSpPr>
        <p:spPr>
          <a:xfrm>
            <a:off x="8746235" y="1552066"/>
            <a:ext cx="111125" cy="347345"/>
          </a:xfrm>
          <a:custGeom>
            <a:avLst/>
            <a:gdLst/>
            <a:ahLst/>
            <a:cxnLst/>
            <a:rect l="l" t="t" r="r" b="b"/>
            <a:pathLst>
              <a:path w="111125" h="347344">
                <a:moveTo>
                  <a:pt x="55082" y="37911"/>
                </a:moveTo>
                <a:lnTo>
                  <a:pt x="45656" y="54264"/>
                </a:lnTo>
                <a:lnTo>
                  <a:pt x="47244" y="347345"/>
                </a:lnTo>
                <a:lnTo>
                  <a:pt x="66294" y="347345"/>
                </a:lnTo>
                <a:lnTo>
                  <a:pt x="64707" y="54264"/>
                </a:lnTo>
                <a:lnTo>
                  <a:pt x="55082" y="37911"/>
                </a:lnTo>
                <a:close/>
              </a:path>
              <a:path w="111125" h="347344">
                <a:moveTo>
                  <a:pt x="54864" y="0"/>
                </a:moveTo>
                <a:lnTo>
                  <a:pt x="2667" y="90678"/>
                </a:lnTo>
                <a:lnTo>
                  <a:pt x="0" y="95250"/>
                </a:lnTo>
                <a:lnTo>
                  <a:pt x="1650" y="100965"/>
                </a:lnTo>
                <a:lnTo>
                  <a:pt x="6096" y="103632"/>
                </a:lnTo>
                <a:lnTo>
                  <a:pt x="10668" y="106299"/>
                </a:lnTo>
                <a:lnTo>
                  <a:pt x="16510" y="104775"/>
                </a:lnTo>
                <a:lnTo>
                  <a:pt x="19177" y="100203"/>
                </a:lnTo>
                <a:lnTo>
                  <a:pt x="45656" y="54264"/>
                </a:lnTo>
                <a:lnTo>
                  <a:pt x="45568" y="37911"/>
                </a:lnTo>
                <a:lnTo>
                  <a:pt x="45466" y="19050"/>
                </a:lnTo>
                <a:lnTo>
                  <a:pt x="66122" y="19050"/>
                </a:lnTo>
                <a:lnTo>
                  <a:pt x="54864" y="0"/>
                </a:lnTo>
                <a:close/>
              </a:path>
              <a:path w="111125" h="347344">
                <a:moveTo>
                  <a:pt x="66122" y="19050"/>
                </a:moveTo>
                <a:lnTo>
                  <a:pt x="64516" y="19050"/>
                </a:lnTo>
                <a:lnTo>
                  <a:pt x="64618" y="37911"/>
                </a:lnTo>
                <a:lnTo>
                  <a:pt x="64719" y="54264"/>
                </a:lnTo>
                <a:lnTo>
                  <a:pt x="91567" y="99822"/>
                </a:lnTo>
                <a:lnTo>
                  <a:pt x="94361" y="104267"/>
                </a:lnTo>
                <a:lnTo>
                  <a:pt x="100203" y="105791"/>
                </a:lnTo>
                <a:lnTo>
                  <a:pt x="104648" y="103124"/>
                </a:lnTo>
                <a:lnTo>
                  <a:pt x="109220" y="100457"/>
                </a:lnTo>
                <a:lnTo>
                  <a:pt x="110744" y="94615"/>
                </a:lnTo>
                <a:lnTo>
                  <a:pt x="108077" y="90043"/>
                </a:lnTo>
                <a:lnTo>
                  <a:pt x="66122" y="19050"/>
                </a:lnTo>
                <a:close/>
              </a:path>
              <a:path w="111125" h="347344">
                <a:moveTo>
                  <a:pt x="64516" y="19050"/>
                </a:moveTo>
                <a:lnTo>
                  <a:pt x="45466" y="19050"/>
                </a:lnTo>
                <a:lnTo>
                  <a:pt x="45568" y="37911"/>
                </a:lnTo>
                <a:lnTo>
                  <a:pt x="45656" y="54264"/>
                </a:lnTo>
                <a:lnTo>
                  <a:pt x="55082" y="37911"/>
                </a:lnTo>
                <a:lnTo>
                  <a:pt x="46736" y="23749"/>
                </a:lnTo>
                <a:lnTo>
                  <a:pt x="64542" y="23749"/>
                </a:lnTo>
                <a:lnTo>
                  <a:pt x="64516" y="19050"/>
                </a:lnTo>
                <a:close/>
              </a:path>
              <a:path w="111125" h="347344">
                <a:moveTo>
                  <a:pt x="64542" y="23749"/>
                </a:moveTo>
                <a:lnTo>
                  <a:pt x="63246" y="23749"/>
                </a:lnTo>
                <a:lnTo>
                  <a:pt x="55082" y="37911"/>
                </a:lnTo>
                <a:lnTo>
                  <a:pt x="64719" y="54264"/>
                </a:lnTo>
                <a:lnTo>
                  <a:pt x="64618" y="37911"/>
                </a:lnTo>
                <a:lnTo>
                  <a:pt x="64542" y="23749"/>
                </a:lnTo>
                <a:close/>
              </a:path>
              <a:path w="111125" h="347344">
                <a:moveTo>
                  <a:pt x="63246" y="23749"/>
                </a:moveTo>
                <a:lnTo>
                  <a:pt x="46736" y="23749"/>
                </a:lnTo>
                <a:lnTo>
                  <a:pt x="55082" y="37911"/>
                </a:lnTo>
                <a:lnTo>
                  <a:pt x="63246" y="23749"/>
                </a:lnTo>
                <a:close/>
              </a:path>
            </a:pathLst>
          </a:custGeom>
          <a:solidFill>
            <a:srgbClr val="7E7E7E"/>
          </a:solidFill>
        </p:spPr>
        <p:txBody>
          <a:bodyPr wrap="square" lIns="0" tIns="0" rIns="0" bIns="0" rtlCol="0"/>
          <a:lstStyle/>
          <a:p>
            <a:endParaRPr/>
          </a:p>
        </p:txBody>
      </p:sp>
      <p:sp>
        <p:nvSpPr>
          <p:cNvPr id="52" name="object 52"/>
          <p:cNvSpPr txBox="1"/>
          <p:nvPr/>
        </p:nvSpPr>
        <p:spPr>
          <a:xfrm>
            <a:off x="8670290" y="1235392"/>
            <a:ext cx="273685"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pie</a:t>
            </a:r>
            <a:endParaRPr sz="1550">
              <a:latin typeface="Calibri"/>
              <a:cs typeface="Calibri"/>
            </a:endParaRPr>
          </a:p>
        </p:txBody>
      </p:sp>
      <p:sp>
        <p:nvSpPr>
          <p:cNvPr id="53" name="object 53"/>
          <p:cNvSpPr txBox="1"/>
          <p:nvPr/>
        </p:nvSpPr>
        <p:spPr>
          <a:xfrm>
            <a:off x="2618358" y="6413579"/>
            <a:ext cx="2236470" cy="254635"/>
          </a:xfrm>
          <a:prstGeom prst="rect">
            <a:avLst/>
          </a:prstGeom>
        </p:spPr>
        <p:txBody>
          <a:bodyPr vert="horz" wrap="square" lIns="0" tIns="0" rIns="0" bIns="0" rtlCol="0">
            <a:spAutoFit/>
          </a:bodyPr>
          <a:lstStyle/>
          <a:p>
            <a:pPr marL="12700">
              <a:lnSpc>
                <a:spcPts val="1810"/>
              </a:lnSpc>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54" name="object 54"/>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0069"/>
            <a:ext cx="10515600" cy="1535676"/>
          </a:xfrm>
          <a:prstGeom prst="rect">
            <a:avLst/>
          </a:prstGeom>
        </p:spPr>
        <p:txBody>
          <a:bodyPr vert="horz" wrap="square" lIns="0" tIns="179704" rIns="0" bIns="0" rtlCol="0">
            <a:spAutoFit/>
          </a:bodyPr>
          <a:lstStyle/>
          <a:p>
            <a:pPr marL="12700">
              <a:lnSpc>
                <a:spcPct val="100000"/>
              </a:lnSpc>
              <a:spcBef>
                <a:spcPts val="130"/>
              </a:spcBef>
            </a:pPr>
            <a:r>
              <a:rPr dirty="0"/>
              <a:t>Attention:</a:t>
            </a:r>
            <a:r>
              <a:rPr spc="-50" dirty="0"/>
              <a:t> </a:t>
            </a:r>
            <a:r>
              <a:rPr dirty="0"/>
              <a:t>in</a:t>
            </a:r>
            <a:r>
              <a:rPr spc="-50" dirty="0"/>
              <a:t> </a:t>
            </a:r>
            <a:r>
              <a:rPr spc="-10" dirty="0"/>
              <a:t>equations</a:t>
            </a:r>
            <a:br>
              <a:rPr lang="en-US" spc="-10" dirty="0"/>
            </a:br>
            <a:endParaRPr spc="-10" dirty="0"/>
          </a:p>
        </p:txBody>
      </p:sp>
      <p:sp>
        <p:nvSpPr>
          <p:cNvPr id="3" name="object 3"/>
          <p:cNvSpPr txBox="1"/>
          <p:nvPr/>
        </p:nvSpPr>
        <p:spPr>
          <a:xfrm>
            <a:off x="485457" y="1105090"/>
            <a:ext cx="5089525" cy="1122045"/>
          </a:xfrm>
          <a:prstGeom prst="rect">
            <a:avLst/>
          </a:prstGeom>
        </p:spPr>
        <p:txBody>
          <a:bodyPr vert="horz" wrap="square" lIns="0" tIns="69215" rIns="0" bIns="0" rtlCol="0">
            <a:spAutoFit/>
          </a:bodyPr>
          <a:lstStyle/>
          <a:p>
            <a:pPr marL="355600" indent="-342900">
              <a:lnSpc>
                <a:spcPct val="100000"/>
              </a:lnSpc>
              <a:spcBef>
                <a:spcPts val="545"/>
              </a:spcBef>
              <a:buClr>
                <a:srgbClr val="8B1515"/>
              </a:buClr>
              <a:buFont typeface="Times New Roman"/>
              <a:buChar char="•"/>
              <a:tabLst>
                <a:tab pos="355600" algn="l"/>
              </a:tabLst>
            </a:pPr>
            <a:r>
              <a:rPr sz="2000" dirty="0">
                <a:latin typeface="Calibri"/>
                <a:cs typeface="Calibri"/>
              </a:rPr>
              <a:t>We</a:t>
            </a:r>
            <a:r>
              <a:rPr sz="2000" spc="-55" dirty="0">
                <a:latin typeface="Calibri"/>
                <a:cs typeface="Calibri"/>
              </a:rPr>
              <a:t> </a:t>
            </a:r>
            <a:r>
              <a:rPr sz="2000" dirty="0">
                <a:latin typeface="Calibri"/>
                <a:cs typeface="Calibri"/>
              </a:rPr>
              <a:t>have</a:t>
            </a:r>
            <a:r>
              <a:rPr sz="2000" spc="-55" dirty="0">
                <a:latin typeface="Calibri"/>
                <a:cs typeface="Calibri"/>
              </a:rPr>
              <a:t> </a:t>
            </a:r>
            <a:r>
              <a:rPr sz="2000" dirty="0">
                <a:latin typeface="Calibri"/>
                <a:cs typeface="Calibri"/>
              </a:rPr>
              <a:t>encoder</a:t>
            </a:r>
            <a:r>
              <a:rPr sz="2000" spc="20" dirty="0">
                <a:latin typeface="Calibri"/>
                <a:cs typeface="Calibri"/>
              </a:rPr>
              <a:t> </a:t>
            </a:r>
            <a:r>
              <a:rPr sz="2000" dirty="0">
                <a:latin typeface="Calibri"/>
                <a:cs typeface="Calibri"/>
              </a:rPr>
              <a:t>hidden</a:t>
            </a:r>
            <a:r>
              <a:rPr sz="2000" spc="-35" dirty="0">
                <a:latin typeface="Calibri"/>
                <a:cs typeface="Calibri"/>
              </a:rPr>
              <a:t> </a:t>
            </a:r>
            <a:r>
              <a:rPr sz="2000" spc="-10" dirty="0">
                <a:latin typeface="Calibri"/>
                <a:cs typeface="Calibri"/>
              </a:rPr>
              <a:t>states</a:t>
            </a:r>
            <a:endParaRPr sz="2000" dirty="0">
              <a:latin typeface="Calibri"/>
              <a:cs typeface="Calibri"/>
            </a:endParaRPr>
          </a:p>
          <a:p>
            <a:pPr marL="355600" indent="-342900">
              <a:lnSpc>
                <a:spcPct val="100000"/>
              </a:lnSpc>
              <a:spcBef>
                <a:spcPts val="450"/>
              </a:spcBef>
              <a:buClr>
                <a:srgbClr val="8B1515"/>
              </a:buClr>
              <a:buFont typeface="Times New Roman"/>
              <a:buChar char="•"/>
              <a:tabLst>
                <a:tab pos="355600" algn="l"/>
              </a:tabLst>
            </a:pPr>
            <a:r>
              <a:rPr sz="2000" dirty="0">
                <a:latin typeface="Calibri"/>
                <a:cs typeface="Calibri"/>
              </a:rPr>
              <a:t>On</a:t>
            </a:r>
            <a:r>
              <a:rPr sz="2000" spc="-55" dirty="0">
                <a:latin typeface="Calibri"/>
                <a:cs typeface="Calibri"/>
              </a:rPr>
              <a:t> </a:t>
            </a:r>
            <a:r>
              <a:rPr sz="2000" dirty="0">
                <a:latin typeface="Calibri"/>
                <a:cs typeface="Calibri"/>
              </a:rPr>
              <a:t>timestep</a:t>
            </a:r>
            <a:r>
              <a:rPr sz="2000" spc="-50" dirty="0">
                <a:latin typeface="Calibri"/>
                <a:cs typeface="Calibri"/>
              </a:rPr>
              <a:t> </a:t>
            </a:r>
            <a:r>
              <a:rPr sz="2000" i="1" dirty="0">
                <a:latin typeface="Calibri"/>
                <a:cs typeface="Calibri"/>
              </a:rPr>
              <a:t>t</a:t>
            </a:r>
            <a:r>
              <a:rPr sz="2000" dirty="0">
                <a:latin typeface="Calibri"/>
                <a:cs typeface="Calibri"/>
              </a:rPr>
              <a:t>,</a:t>
            </a:r>
            <a:r>
              <a:rPr sz="2000" spc="-5" dirty="0">
                <a:latin typeface="Calibri"/>
                <a:cs typeface="Calibri"/>
              </a:rPr>
              <a:t> </a:t>
            </a:r>
            <a:r>
              <a:rPr sz="2000" dirty="0">
                <a:latin typeface="Calibri"/>
                <a:cs typeface="Calibri"/>
              </a:rPr>
              <a:t>we</a:t>
            </a:r>
            <a:r>
              <a:rPr sz="2000" spc="-55" dirty="0">
                <a:latin typeface="Calibri"/>
                <a:cs typeface="Calibri"/>
              </a:rPr>
              <a:t> </a:t>
            </a:r>
            <a:r>
              <a:rPr sz="2000" dirty="0">
                <a:latin typeface="Calibri"/>
                <a:cs typeface="Calibri"/>
              </a:rPr>
              <a:t>have</a:t>
            </a:r>
            <a:r>
              <a:rPr sz="2000" spc="-55" dirty="0">
                <a:latin typeface="Calibri"/>
                <a:cs typeface="Calibri"/>
              </a:rPr>
              <a:t> </a:t>
            </a:r>
            <a:r>
              <a:rPr sz="2000" dirty="0">
                <a:latin typeface="Calibri"/>
                <a:cs typeface="Calibri"/>
              </a:rPr>
              <a:t>decoder</a:t>
            </a:r>
            <a:r>
              <a:rPr sz="2000" spc="20" dirty="0">
                <a:latin typeface="Calibri"/>
                <a:cs typeface="Calibri"/>
              </a:rPr>
              <a:t> </a:t>
            </a:r>
            <a:r>
              <a:rPr sz="2000" dirty="0">
                <a:latin typeface="Calibri"/>
                <a:cs typeface="Calibri"/>
              </a:rPr>
              <a:t>hidden</a:t>
            </a:r>
            <a:r>
              <a:rPr sz="2000" spc="-35" dirty="0">
                <a:latin typeface="Calibri"/>
                <a:cs typeface="Calibri"/>
              </a:rPr>
              <a:t> </a:t>
            </a:r>
            <a:r>
              <a:rPr sz="2000" spc="-10" dirty="0">
                <a:latin typeface="Calibri"/>
                <a:cs typeface="Calibri"/>
              </a:rPr>
              <a:t>state</a:t>
            </a:r>
            <a:endParaRPr sz="2000" dirty="0">
              <a:latin typeface="Calibri"/>
              <a:cs typeface="Calibri"/>
            </a:endParaRPr>
          </a:p>
          <a:p>
            <a:pPr marL="355600" indent="-342900">
              <a:lnSpc>
                <a:spcPct val="100000"/>
              </a:lnSpc>
              <a:spcBef>
                <a:spcPts val="530"/>
              </a:spcBef>
              <a:buClr>
                <a:srgbClr val="8B1515"/>
              </a:buClr>
              <a:buFont typeface="Times New Roman"/>
              <a:buChar char="•"/>
              <a:tabLst>
                <a:tab pos="355600" algn="l"/>
                <a:tab pos="3766185" algn="l"/>
              </a:tabLst>
            </a:pPr>
            <a:r>
              <a:rPr sz="2000" dirty="0">
                <a:latin typeface="Calibri"/>
                <a:cs typeface="Calibri"/>
              </a:rPr>
              <a:t>We</a:t>
            </a:r>
            <a:r>
              <a:rPr sz="2000" spc="-25" dirty="0">
                <a:latin typeface="Calibri"/>
                <a:cs typeface="Calibri"/>
              </a:rPr>
              <a:t> </a:t>
            </a:r>
            <a:r>
              <a:rPr sz="2000" dirty="0">
                <a:latin typeface="Calibri"/>
                <a:cs typeface="Calibri"/>
              </a:rPr>
              <a:t>get the</a:t>
            </a:r>
            <a:r>
              <a:rPr sz="2000" spc="-25" dirty="0">
                <a:latin typeface="Calibri"/>
                <a:cs typeface="Calibri"/>
              </a:rPr>
              <a:t> </a:t>
            </a:r>
            <a:r>
              <a:rPr sz="2000" dirty="0">
                <a:latin typeface="Calibri"/>
                <a:cs typeface="Calibri"/>
              </a:rPr>
              <a:t>attention </a:t>
            </a:r>
            <a:r>
              <a:rPr sz="2000" spc="-10" dirty="0">
                <a:latin typeface="Calibri"/>
                <a:cs typeface="Calibri"/>
              </a:rPr>
              <a:t>scores</a:t>
            </a:r>
            <a:r>
              <a:rPr sz="2000" dirty="0">
                <a:latin typeface="Calibri"/>
                <a:cs typeface="Calibri"/>
              </a:rPr>
              <a:t>	for</a:t>
            </a:r>
            <a:r>
              <a:rPr sz="2000" spc="-55" dirty="0">
                <a:latin typeface="Calibri"/>
                <a:cs typeface="Calibri"/>
              </a:rPr>
              <a:t> </a:t>
            </a:r>
            <a:r>
              <a:rPr sz="2000" dirty="0">
                <a:latin typeface="Calibri"/>
                <a:cs typeface="Calibri"/>
              </a:rPr>
              <a:t>this</a:t>
            </a:r>
            <a:r>
              <a:rPr sz="2000" spc="5" dirty="0">
                <a:latin typeface="Calibri"/>
                <a:cs typeface="Calibri"/>
              </a:rPr>
              <a:t> </a:t>
            </a:r>
            <a:r>
              <a:rPr sz="2000" spc="-10" dirty="0">
                <a:latin typeface="Calibri"/>
                <a:cs typeface="Calibri"/>
              </a:rPr>
              <a:t>step:</a:t>
            </a:r>
            <a:endParaRPr sz="2000" dirty="0">
              <a:latin typeface="Calibri"/>
              <a:cs typeface="Calibri"/>
            </a:endParaRPr>
          </a:p>
        </p:txBody>
      </p:sp>
      <p:sp>
        <p:nvSpPr>
          <p:cNvPr id="4" name="object 4"/>
          <p:cNvSpPr txBox="1"/>
          <p:nvPr/>
        </p:nvSpPr>
        <p:spPr>
          <a:xfrm>
            <a:off x="485457" y="2865056"/>
            <a:ext cx="5478780" cy="644407"/>
          </a:xfrm>
          <a:prstGeom prst="rect">
            <a:avLst/>
          </a:prstGeom>
        </p:spPr>
        <p:txBody>
          <a:bodyPr vert="horz" wrap="square" lIns="0" tIns="15875" rIns="0" bIns="0" rtlCol="0">
            <a:spAutoFit/>
          </a:bodyPr>
          <a:lstStyle/>
          <a:p>
            <a:pPr marL="355600" marR="5080" indent="-343535">
              <a:spcBef>
                <a:spcPts val="125"/>
              </a:spcBef>
              <a:buClr>
                <a:srgbClr val="8B1515"/>
              </a:buClr>
              <a:buFont typeface="Times New Roman"/>
              <a:buChar char="•"/>
              <a:tabLst>
                <a:tab pos="355600" algn="l"/>
              </a:tabLst>
            </a:pPr>
            <a:r>
              <a:rPr lang="en-US" sz="2000" dirty="0">
                <a:latin typeface="Calibri"/>
                <a:cs typeface="Calibri"/>
              </a:rPr>
              <a:t>We</a:t>
            </a:r>
            <a:r>
              <a:rPr lang="en-US" sz="2000" spc="-30" dirty="0">
                <a:latin typeface="Calibri"/>
                <a:cs typeface="Calibri"/>
              </a:rPr>
              <a:t> </a:t>
            </a:r>
            <a:r>
              <a:rPr lang="en-US" sz="2000" dirty="0">
                <a:latin typeface="Calibri"/>
                <a:cs typeface="Calibri"/>
              </a:rPr>
              <a:t>take</a:t>
            </a:r>
            <a:r>
              <a:rPr lang="en-US" sz="2000" spc="-15" dirty="0">
                <a:latin typeface="Calibri"/>
                <a:cs typeface="Calibri"/>
              </a:rPr>
              <a:t> </a:t>
            </a:r>
            <a:r>
              <a:rPr lang="en-US" sz="2000" dirty="0" err="1">
                <a:latin typeface="Calibri"/>
                <a:cs typeface="Calibri"/>
              </a:rPr>
              <a:t>softmax</a:t>
            </a:r>
            <a:r>
              <a:rPr lang="en-US" sz="2000" spc="-35" dirty="0">
                <a:latin typeface="Calibri"/>
                <a:cs typeface="Calibri"/>
              </a:rPr>
              <a:t> </a:t>
            </a:r>
            <a:r>
              <a:rPr lang="en-US" sz="2000" dirty="0">
                <a:latin typeface="Calibri"/>
                <a:cs typeface="Calibri"/>
              </a:rPr>
              <a:t>to</a:t>
            </a:r>
            <a:r>
              <a:rPr lang="en-US" sz="2000" spc="-25" dirty="0">
                <a:latin typeface="Calibri"/>
                <a:cs typeface="Calibri"/>
              </a:rPr>
              <a:t> </a:t>
            </a:r>
            <a:r>
              <a:rPr lang="en-US" sz="2000" dirty="0">
                <a:latin typeface="Calibri"/>
                <a:cs typeface="Calibri"/>
              </a:rPr>
              <a:t>get</a:t>
            </a:r>
            <a:r>
              <a:rPr lang="en-US" sz="2000" spc="-10" dirty="0">
                <a:latin typeface="Calibri"/>
                <a:cs typeface="Calibri"/>
              </a:rPr>
              <a:t> </a:t>
            </a:r>
            <a:r>
              <a:rPr lang="en-US" sz="2000" dirty="0">
                <a:latin typeface="Calibri"/>
                <a:cs typeface="Calibri"/>
              </a:rPr>
              <a:t>the</a:t>
            </a:r>
            <a:r>
              <a:rPr lang="en-US" sz="2000" spc="-35" dirty="0">
                <a:latin typeface="Calibri"/>
                <a:cs typeface="Calibri"/>
              </a:rPr>
              <a:t> </a:t>
            </a:r>
            <a:r>
              <a:rPr lang="en-US" sz="2000" dirty="0">
                <a:latin typeface="Calibri"/>
                <a:cs typeface="Calibri"/>
              </a:rPr>
              <a:t>attention</a:t>
            </a:r>
            <a:r>
              <a:rPr lang="en-US" sz="2000" spc="-15" dirty="0">
                <a:latin typeface="Calibri"/>
                <a:cs typeface="Calibri"/>
              </a:rPr>
              <a:t> </a:t>
            </a:r>
            <a:r>
              <a:rPr lang="en-US" sz="2000" spc="-10" dirty="0">
                <a:latin typeface="Calibri"/>
                <a:cs typeface="Calibri"/>
              </a:rPr>
              <a:t>distribution</a:t>
            </a:r>
            <a:endParaRPr lang="en-US" altLang="ja-JP" sz="2000" dirty="0">
              <a:latin typeface="Calibri"/>
              <a:cs typeface="Calibri"/>
            </a:endParaRPr>
          </a:p>
          <a:p>
            <a:pPr marL="12065" marR="5080">
              <a:lnSpc>
                <a:spcPct val="100000"/>
              </a:lnSpc>
              <a:spcBef>
                <a:spcPts val="125"/>
              </a:spcBef>
              <a:buClr>
                <a:srgbClr val="8B1515"/>
              </a:buClr>
              <a:tabLst>
                <a:tab pos="355600" algn="l"/>
              </a:tabLst>
            </a:pPr>
            <a:r>
              <a:rPr lang="en-US" sz="2000" spc="-10" dirty="0">
                <a:latin typeface="Calibri"/>
                <a:cs typeface="Calibri"/>
              </a:rPr>
              <a:t>     </a:t>
            </a:r>
            <a:r>
              <a:rPr lang="en-US" sz="2000" dirty="0">
                <a:latin typeface="Calibri"/>
                <a:cs typeface="Calibri"/>
              </a:rPr>
              <a:t>sums</a:t>
            </a:r>
            <a:r>
              <a:rPr lang="en-US" sz="2000" spc="-40" dirty="0">
                <a:latin typeface="Calibri"/>
                <a:cs typeface="Calibri"/>
              </a:rPr>
              <a:t> </a:t>
            </a:r>
            <a:r>
              <a:rPr lang="en-US" sz="2000" dirty="0">
                <a:latin typeface="Calibri"/>
                <a:cs typeface="Calibri"/>
              </a:rPr>
              <a:t>to</a:t>
            </a:r>
            <a:r>
              <a:rPr lang="en-US" sz="2000" spc="-15" dirty="0">
                <a:latin typeface="Calibri"/>
                <a:cs typeface="Calibri"/>
              </a:rPr>
              <a:t> </a:t>
            </a:r>
            <a:r>
              <a:rPr lang="en-US" sz="2000" spc="-25" dirty="0">
                <a:latin typeface="Calibri"/>
                <a:cs typeface="Calibri"/>
              </a:rPr>
              <a:t>1)</a:t>
            </a:r>
            <a:endParaRPr lang="en-US" sz="2000" dirty="0">
              <a:latin typeface="Calibri"/>
              <a:cs typeface="Calibri"/>
            </a:endParaRPr>
          </a:p>
        </p:txBody>
      </p:sp>
      <p:sp>
        <p:nvSpPr>
          <p:cNvPr id="5" name="object 5"/>
          <p:cNvSpPr txBox="1"/>
          <p:nvPr/>
        </p:nvSpPr>
        <p:spPr>
          <a:xfrm>
            <a:off x="6394344" y="2865056"/>
            <a:ext cx="5062220" cy="334645"/>
          </a:xfrm>
          <a:prstGeom prst="rect">
            <a:avLst/>
          </a:prstGeom>
        </p:spPr>
        <p:txBody>
          <a:bodyPr vert="horz" wrap="square" lIns="0" tIns="15875" rIns="0" bIns="0" rtlCol="0">
            <a:spAutoFit/>
          </a:bodyPr>
          <a:lstStyle/>
          <a:p>
            <a:pPr marL="12700">
              <a:lnSpc>
                <a:spcPct val="100000"/>
              </a:lnSpc>
              <a:spcBef>
                <a:spcPts val="125"/>
              </a:spcBef>
            </a:pPr>
            <a:r>
              <a:rPr sz="2000" dirty="0">
                <a:latin typeface="Calibri"/>
                <a:cs typeface="Calibri"/>
              </a:rPr>
              <a:t>for</a:t>
            </a:r>
            <a:r>
              <a:rPr sz="2000" spc="-55" dirty="0">
                <a:latin typeface="Calibri"/>
                <a:cs typeface="Calibri"/>
              </a:rPr>
              <a:t> </a:t>
            </a:r>
            <a:r>
              <a:rPr sz="2000" dirty="0">
                <a:latin typeface="Calibri"/>
                <a:cs typeface="Calibri"/>
              </a:rPr>
              <a:t>this</a:t>
            </a:r>
            <a:r>
              <a:rPr sz="2000" spc="-65" dirty="0">
                <a:latin typeface="Calibri"/>
                <a:cs typeface="Calibri"/>
              </a:rPr>
              <a:t> </a:t>
            </a:r>
            <a:r>
              <a:rPr sz="2000" dirty="0">
                <a:latin typeface="Calibri"/>
                <a:cs typeface="Calibri"/>
              </a:rPr>
              <a:t>step</a:t>
            </a:r>
            <a:r>
              <a:rPr sz="2000" spc="-30" dirty="0">
                <a:latin typeface="Calibri"/>
                <a:cs typeface="Calibri"/>
              </a:rPr>
              <a:t> </a:t>
            </a:r>
            <a:r>
              <a:rPr sz="2000" dirty="0">
                <a:latin typeface="Calibri"/>
                <a:cs typeface="Calibri"/>
              </a:rPr>
              <a:t>(this</a:t>
            </a:r>
            <a:r>
              <a:rPr sz="2000" spc="10" dirty="0">
                <a:latin typeface="Calibri"/>
                <a:cs typeface="Calibri"/>
              </a:rPr>
              <a:t> </a:t>
            </a:r>
            <a:r>
              <a:rPr sz="2000" dirty="0">
                <a:latin typeface="Calibri"/>
                <a:cs typeface="Calibri"/>
              </a:rPr>
              <a:t>is</a:t>
            </a:r>
            <a:r>
              <a:rPr sz="2000" spc="-65" dirty="0">
                <a:latin typeface="Calibri"/>
                <a:cs typeface="Calibri"/>
              </a:rPr>
              <a:t> </a:t>
            </a:r>
            <a:r>
              <a:rPr sz="2000" dirty="0">
                <a:latin typeface="Calibri"/>
                <a:cs typeface="Calibri"/>
              </a:rPr>
              <a:t>a</a:t>
            </a:r>
            <a:r>
              <a:rPr sz="2000" spc="-20" dirty="0">
                <a:latin typeface="Calibri"/>
                <a:cs typeface="Calibri"/>
              </a:rPr>
              <a:t> </a:t>
            </a:r>
            <a:r>
              <a:rPr sz="2000" dirty="0">
                <a:latin typeface="Calibri"/>
                <a:cs typeface="Calibri"/>
              </a:rPr>
              <a:t>probability</a:t>
            </a:r>
            <a:r>
              <a:rPr sz="2000" spc="-40" dirty="0">
                <a:latin typeface="Calibri"/>
                <a:cs typeface="Calibri"/>
              </a:rPr>
              <a:t> </a:t>
            </a:r>
            <a:r>
              <a:rPr sz="2000" dirty="0">
                <a:latin typeface="Calibri"/>
                <a:cs typeface="Calibri"/>
              </a:rPr>
              <a:t>distribution</a:t>
            </a:r>
            <a:r>
              <a:rPr sz="2000" spc="-35" dirty="0">
                <a:latin typeface="Calibri"/>
                <a:cs typeface="Calibri"/>
              </a:rPr>
              <a:t> </a:t>
            </a:r>
            <a:r>
              <a:rPr sz="2000" spc="-25" dirty="0">
                <a:latin typeface="Calibri"/>
                <a:cs typeface="Calibri"/>
              </a:rPr>
              <a:t>and</a:t>
            </a:r>
            <a:endParaRPr sz="2000" dirty="0">
              <a:latin typeface="Calibri"/>
              <a:cs typeface="Calibri"/>
            </a:endParaRPr>
          </a:p>
        </p:txBody>
      </p:sp>
      <p:sp>
        <p:nvSpPr>
          <p:cNvPr id="6" name="object 6"/>
          <p:cNvSpPr txBox="1"/>
          <p:nvPr/>
        </p:nvSpPr>
        <p:spPr>
          <a:xfrm>
            <a:off x="485457" y="4209732"/>
            <a:ext cx="1146175" cy="334645"/>
          </a:xfrm>
          <a:prstGeom prst="rect">
            <a:avLst/>
          </a:prstGeom>
        </p:spPr>
        <p:txBody>
          <a:bodyPr vert="horz" wrap="square" lIns="0" tIns="15875" rIns="0" bIns="0" rtlCol="0">
            <a:spAutoFit/>
          </a:bodyPr>
          <a:lstStyle/>
          <a:p>
            <a:pPr marL="355600" indent="-342900">
              <a:lnSpc>
                <a:spcPct val="100000"/>
              </a:lnSpc>
              <a:spcBef>
                <a:spcPts val="125"/>
              </a:spcBef>
              <a:buClr>
                <a:srgbClr val="8B1515"/>
              </a:buClr>
              <a:buFont typeface="Times New Roman"/>
              <a:buChar char="•"/>
              <a:tabLst>
                <a:tab pos="355600" algn="l"/>
              </a:tabLst>
            </a:pPr>
            <a:r>
              <a:rPr sz="2000" dirty="0">
                <a:latin typeface="Calibri"/>
                <a:cs typeface="Calibri"/>
              </a:rPr>
              <a:t>We</a:t>
            </a:r>
            <a:r>
              <a:rPr sz="2000" spc="-5" dirty="0">
                <a:latin typeface="Calibri"/>
                <a:cs typeface="Calibri"/>
              </a:rPr>
              <a:t> </a:t>
            </a:r>
            <a:r>
              <a:rPr sz="2000" spc="-25" dirty="0">
                <a:latin typeface="Calibri"/>
                <a:cs typeface="Calibri"/>
              </a:rPr>
              <a:t>use</a:t>
            </a:r>
            <a:endParaRPr sz="2000" dirty="0">
              <a:latin typeface="Calibri"/>
              <a:cs typeface="Calibri"/>
            </a:endParaRPr>
          </a:p>
        </p:txBody>
      </p:sp>
      <p:sp>
        <p:nvSpPr>
          <p:cNvPr id="7" name="object 7"/>
          <p:cNvSpPr txBox="1"/>
          <p:nvPr/>
        </p:nvSpPr>
        <p:spPr>
          <a:xfrm>
            <a:off x="2061057" y="4209732"/>
            <a:ext cx="8353425" cy="334645"/>
          </a:xfrm>
          <a:prstGeom prst="rect">
            <a:avLst/>
          </a:prstGeom>
        </p:spPr>
        <p:txBody>
          <a:bodyPr vert="horz" wrap="square" lIns="0" tIns="15875" rIns="0" bIns="0" rtlCol="0">
            <a:spAutoFit/>
          </a:bodyPr>
          <a:lstStyle/>
          <a:p>
            <a:pPr marL="12700">
              <a:lnSpc>
                <a:spcPct val="100000"/>
              </a:lnSpc>
              <a:spcBef>
                <a:spcPts val="125"/>
              </a:spcBef>
            </a:pPr>
            <a:r>
              <a:rPr sz="2000" dirty="0">
                <a:latin typeface="Calibri"/>
                <a:cs typeface="Calibri"/>
              </a:rPr>
              <a:t>to</a:t>
            </a:r>
            <a:r>
              <a:rPr sz="2000" spc="-35" dirty="0">
                <a:latin typeface="Calibri"/>
                <a:cs typeface="Calibri"/>
              </a:rPr>
              <a:t> </a:t>
            </a:r>
            <a:r>
              <a:rPr sz="2000" dirty="0">
                <a:latin typeface="Calibri"/>
                <a:cs typeface="Calibri"/>
              </a:rPr>
              <a:t>take</a:t>
            </a:r>
            <a:r>
              <a:rPr sz="2000" spc="-45" dirty="0">
                <a:latin typeface="Calibri"/>
                <a:cs typeface="Calibri"/>
              </a:rPr>
              <a:t> </a:t>
            </a:r>
            <a:r>
              <a:rPr sz="2000" dirty="0">
                <a:latin typeface="Calibri"/>
                <a:cs typeface="Calibri"/>
              </a:rPr>
              <a:t>a</a:t>
            </a:r>
            <a:r>
              <a:rPr sz="2000" spc="-15" dirty="0">
                <a:latin typeface="Calibri"/>
                <a:cs typeface="Calibri"/>
              </a:rPr>
              <a:t> </a:t>
            </a:r>
            <a:r>
              <a:rPr sz="2000" dirty="0">
                <a:latin typeface="Calibri"/>
                <a:cs typeface="Calibri"/>
              </a:rPr>
              <a:t>weighted</a:t>
            </a:r>
            <a:r>
              <a:rPr sz="2000" spc="-30" dirty="0">
                <a:latin typeface="Calibri"/>
                <a:cs typeface="Calibri"/>
              </a:rPr>
              <a:t> </a:t>
            </a:r>
            <a:r>
              <a:rPr sz="2000" dirty="0">
                <a:latin typeface="Calibri"/>
                <a:cs typeface="Calibri"/>
              </a:rPr>
              <a:t>sum</a:t>
            </a:r>
            <a:r>
              <a:rPr sz="2000" spc="-55" dirty="0">
                <a:latin typeface="Calibri"/>
                <a:cs typeface="Calibri"/>
              </a:rPr>
              <a:t> </a:t>
            </a:r>
            <a:r>
              <a:rPr sz="2000" dirty="0">
                <a:latin typeface="Calibri"/>
                <a:cs typeface="Calibri"/>
              </a:rPr>
              <a:t>of</a:t>
            </a:r>
            <a:r>
              <a:rPr sz="2000" spc="-35" dirty="0">
                <a:latin typeface="Calibri"/>
                <a:cs typeface="Calibri"/>
              </a:rPr>
              <a:t> </a:t>
            </a:r>
            <a:r>
              <a:rPr sz="2000" dirty="0">
                <a:latin typeface="Calibri"/>
                <a:cs typeface="Calibri"/>
              </a:rPr>
              <a:t>the</a:t>
            </a:r>
            <a:r>
              <a:rPr sz="2000" spc="25" dirty="0">
                <a:latin typeface="Calibri"/>
                <a:cs typeface="Calibri"/>
              </a:rPr>
              <a:t> </a:t>
            </a:r>
            <a:r>
              <a:rPr sz="2000" dirty="0">
                <a:latin typeface="Calibri"/>
                <a:cs typeface="Calibri"/>
              </a:rPr>
              <a:t>encoder</a:t>
            </a:r>
            <a:r>
              <a:rPr sz="2000" spc="-40" dirty="0">
                <a:latin typeface="Calibri"/>
                <a:cs typeface="Calibri"/>
              </a:rPr>
              <a:t> </a:t>
            </a:r>
            <a:r>
              <a:rPr sz="2000" dirty="0">
                <a:latin typeface="Calibri"/>
                <a:cs typeface="Calibri"/>
              </a:rPr>
              <a:t>hidden</a:t>
            </a:r>
            <a:r>
              <a:rPr sz="2000" spc="-30" dirty="0">
                <a:latin typeface="Calibri"/>
                <a:cs typeface="Calibri"/>
              </a:rPr>
              <a:t> </a:t>
            </a:r>
            <a:r>
              <a:rPr sz="2000" dirty="0">
                <a:latin typeface="Calibri"/>
                <a:cs typeface="Calibri"/>
              </a:rPr>
              <a:t>states</a:t>
            </a:r>
            <a:r>
              <a:rPr sz="2000" spc="15" dirty="0">
                <a:latin typeface="Calibri"/>
                <a:cs typeface="Calibri"/>
              </a:rPr>
              <a:t> </a:t>
            </a:r>
            <a:r>
              <a:rPr sz="2000" dirty="0">
                <a:latin typeface="Calibri"/>
                <a:cs typeface="Calibri"/>
              </a:rPr>
              <a:t>to</a:t>
            </a:r>
            <a:r>
              <a:rPr sz="2000" spc="-30" dirty="0">
                <a:latin typeface="Calibri"/>
                <a:cs typeface="Calibri"/>
              </a:rPr>
              <a:t> </a:t>
            </a:r>
            <a:r>
              <a:rPr sz="2000" dirty="0">
                <a:latin typeface="Calibri"/>
                <a:cs typeface="Calibri"/>
              </a:rPr>
              <a:t>get</a:t>
            </a:r>
            <a:r>
              <a:rPr sz="2000" spc="-25" dirty="0">
                <a:latin typeface="Calibri"/>
                <a:cs typeface="Calibri"/>
              </a:rPr>
              <a:t> </a:t>
            </a:r>
            <a:r>
              <a:rPr sz="2000" dirty="0">
                <a:latin typeface="Calibri"/>
                <a:cs typeface="Calibri"/>
              </a:rPr>
              <a:t>the</a:t>
            </a:r>
            <a:r>
              <a:rPr sz="2000" spc="-50" dirty="0">
                <a:latin typeface="Calibri"/>
                <a:cs typeface="Calibri"/>
              </a:rPr>
              <a:t> </a:t>
            </a:r>
            <a:r>
              <a:rPr sz="2000" dirty="0">
                <a:latin typeface="Calibri"/>
                <a:cs typeface="Calibri"/>
              </a:rPr>
              <a:t>attention</a:t>
            </a:r>
            <a:r>
              <a:rPr sz="2000" spc="-25" dirty="0">
                <a:latin typeface="Calibri"/>
                <a:cs typeface="Calibri"/>
              </a:rPr>
              <a:t> </a:t>
            </a:r>
            <a:r>
              <a:rPr sz="2000" spc="-10" dirty="0">
                <a:latin typeface="Calibri"/>
                <a:cs typeface="Calibri"/>
              </a:rPr>
              <a:t>output</a:t>
            </a:r>
            <a:endParaRPr sz="2000" dirty="0">
              <a:latin typeface="Calibri"/>
              <a:cs typeface="Calibri"/>
            </a:endParaRPr>
          </a:p>
        </p:txBody>
      </p:sp>
      <p:sp>
        <p:nvSpPr>
          <p:cNvPr id="8" name="object 8"/>
          <p:cNvSpPr txBox="1"/>
          <p:nvPr/>
        </p:nvSpPr>
        <p:spPr>
          <a:xfrm>
            <a:off x="485457" y="5611495"/>
            <a:ext cx="7952740" cy="640080"/>
          </a:xfrm>
          <a:prstGeom prst="rect">
            <a:avLst/>
          </a:prstGeom>
        </p:spPr>
        <p:txBody>
          <a:bodyPr vert="horz" wrap="square" lIns="0" tIns="15875" rIns="0" bIns="0" rtlCol="0">
            <a:spAutoFit/>
          </a:bodyPr>
          <a:lstStyle/>
          <a:p>
            <a:pPr marL="355600" marR="5080" indent="-343535">
              <a:lnSpc>
                <a:spcPct val="100000"/>
              </a:lnSpc>
              <a:spcBef>
                <a:spcPts val="125"/>
              </a:spcBef>
              <a:buClr>
                <a:srgbClr val="8B1515"/>
              </a:buClr>
              <a:buFont typeface="Times New Roman"/>
              <a:buChar char="•"/>
              <a:tabLst>
                <a:tab pos="355600" algn="l"/>
                <a:tab pos="1224915" algn="l"/>
                <a:tab pos="5389245" algn="l"/>
              </a:tabLst>
            </a:pPr>
            <a:r>
              <a:rPr sz="2000" dirty="0">
                <a:latin typeface="Calibri"/>
                <a:cs typeface="Calibri"/>
              </a:rPr>
              <a:t>Finally</a:t>
            </a:r>
            <a:r>
              <a:rPr sz="2000" spc="-25" dirty="0">
                <a:latin typeface="Calibri"/>
                <a:cs typeface="Calibri"/>
              </a:rPr>
              <a:t> </a:t>
            </a:r>
            <a:r>
              <a:rPr sz="2000" dirty="0">
                <a:latin typeface="Calibri"/>
                <a:cs typeface="Calibri"/>
              </a:rPr>
              <a:t>we</a:t>
            </a:r>
            <a:r>
              <a:rPr sz="2000" spc="-45" dirty="0">
                <a:latin typeface="Calibri"/>
                <a:cs typeface="Calibri"/>
              </a:rPr>
              <a:t> </a:t>
            </a:r>
            <a:r>
              <a:rPr sz="2000" dirty="0">
                <a:latin typeface="Calibri"/>
                <a:cs typeface="Calibri"/>
              </a:rPr>
              <a:t>concatenate</a:t>
            </a:r>
            <a:r>
              <a:rPr sz="2000" spc="-45" dirty="0">
                <a:latin typeface="Calibri"/>
                <a:cs typeface="Calibri"/>
              </a:rPr>
              <a:t> </a:t>
            </a:r>
            <a:r>
              <a:rPr sz="2000" dirty="0">
                <a:latin typeface="Calibri"/>
                <a:cs typeface="Calibri"/>
              </a:rPr>
              <a:t>the</a:t>
            </a:r>
            <a:r>
              <a:rPr sz="2000" spc="-45" dirty="0">
                <a:latin typeface="Calibri"/>
                <a:cs typeface="Calibri"/>
              </a:rPr>
              <a:t> </a:t>
            </a:r>
            <a:r>
              <a:rPr sz="2000" dirty="0">
                <a:latin typeface="Calibri"/>
                <a:cs typeface="Calibri"/>
              </a:rPr>
              <a:t>attention</a:t>
            </a:r>
            <a:r>
              <a:rPr sz="2000" spc="-25" dirty="0">
                <a:latin typeface="Calibri"/>
                <a:cs typeface="Calibri"/>
              </a:rPr>
              <a:t> </a:t>
            </a:r>
            <a:r>
              <a:rPr sz="2000" spc="-10" dirty="0">
                <a:latin typeface="Calibri"/>
                <a:cs typeface="Calibri"/>
              </a:rPr>
              <a:t>output</a:t>
            </a:r>
            <a:r>
              <a:rPr sz="2000" dirty="0">
                <a:latin typeface="Calibri"/>
                <a:cs typeface="Calibri"/>
              </a:rPr>
              <a:t>	with</a:t>
            </a:r>
            <a:r>
              <a:rPr sz="2000" spc="-40" dirty="0">
                <a:latin typeface="Calibri"/>
                <a:cs typeface="Calibri"/>
              </a:rPr>
              <a:t> </a:t>
            </a:r>
            <a:r>
              <a:rPr sz="2000" dirty="0">
                <a:latin typeface="Calibri"/>
                <a:cs typeface="Calibri"/>
              </a:rPr>
              <a:t>the</a:t>
            </a:r>
            <a:r>
              <a:rPr sz="2000" spc="-55" dirty="0">
                <a:latin typeface="Calibri"/>
                <a:cs typeface="Calibri"/>
              </a:rPr>
              <a:t> </a:t>
            </a:r>
            <a:r>
              <a:rPr sz="2000" dirty="0">
                <a:latin typeface="Calibri"/>
                <a:cs typeface="Calibri"/>
              </a:rPr>
              <a:t>decoder</a:t>
            </a:r>
            <a:r>
              <a:rPr sz="2000" spc="10" dirty="0">
                <a:latin typeface="Calibri"/>
                <a:cs typeface="Calibri"/>
              </a:rPr>
              <a:t> </a:t>
            </a:r>
            <a:r>
              <a:rPr sz="2000" spc="-10" dirty="0">
                <a:latin typeface="Calibri"/>
                <a:cs typeface="Calibri"/>
              </a:rPr>
              <a:t>hidden state</a:t>
            </a:r>
            <a:r>
              <a:rPr sz="2000" dirty="0">
                <a:latin typeface="Calibri"/>
                <a:cs typeface="Calibri"/>
              </a:rPr>
              <a:t>	and</a:t>
            </a:r>
            <a:r>
              <a:rPr sz="2000" spc="-30" dirty="0">
                <a:latin typeface="Calibri"/>
                <a:cs typeface="Calibri"/>
              </a:rPr>
              <a:t> </a:t>
            </a:r>
            <a:r>
              <a:rPr sz="2000" dirty="0">
                <a:latin typeface="Calibri"/>
                <a:cs typeface="Calibri"/>
              </a:rPr>
              <a:t>proceed</a:t>
            </a:r>
            <a:r>
              <a:rPr sz="2000" spc="-25" dirty="0">
                <a:latin typeface="Calibri"/>
                <a:cs typeface="Calibri"/>
              </a:rPr>
              <a:t> </a:t>
            </a:r>
            <a:r>
              <a:rPr sz="2000" dirty="0">
                <a:latin typeface="Calibri"/>
                <a:cs typeface="Calibri"/>
              </a:rPr>
              <a:t>as</a:t>
            </a:r>
            <a:r>
              <a:rPr sz="2000" spc="-45" dirty="0">
                <a:latin typeface="Calibri"/>
                <a:cs typeface="Calibri"/>
              </a:rPr>
              <a:t> </a:t>
            </a:r>
            <a:r>
              <a:rPr sz="2000" dirty="0">
                <a:latin typeface="Calibri"/>
                <a:cs typeface="Calibri"/>
              </a:rPr>
              <a:t>in</a:t>
            </a:r>
            <a:r>
              <a:rPr sz="2000" spc="-25" dirty="0">
                <a:latin typeface="Calibri"/>
                <a:cs typeface="Calibri"/>
              </a:rPr>
              <a:t> </a:t>
            </a:r>
            <a:r>
              <a:rPr sz="2000" dirty="0">
                <a:latin typeface="Calibri"/>
                <a:cs typeface="Calibri"/>
              </a:rPr>
              <a:t>the</a:t>
            </a:r>
            <a:r>
              <a:rPr sz="2000" spc="25" dirty="0">
                <a:latin typeface="Calibri"/>
                <a:cs typeface="Calibri"/>
              </a:rPr>
              <a:t> </a:t>
            </a:r>
            <a:r>
              <a:rPr sz="2000" spc="-30" dirty="0">
                <a:latin typeface="Calibri"/>
                <a:cs typeface="Calibri"/>
              </a:rPr>
              <a:t>non-</a:t>
            </a:r>
            <a:r>
              <a:rPr sz="2000" dirty="0">
                <a:latin typeface="Calibri"/>
                <a:cs typeface="Calibri"/>
              </a:rPr>
              <a:t>attention</a:t>
            </a:r>
            <a:r>
              <a:rPr sz="2000" spc="-35" dirty="0">
                <a:latin typeface="Calibri"/>
                <a:cs typeface="Calibri"/>
              </a:rPr>
              <a:t> </a:t>
            </a:r>
            <a:r>
              <a:rPr sz="2000" dirty="0">
                <a:latin typeface="Calibri"/>
                <a:cs typeface="Calibri"/>
              </a:rPr>
              <a:t>seq2seq</a:t>
            </a:r>
            <a:r>
              <a:rPr sz="2000" spc="-35" dirty="0">
                <a:latin typeface="Calibri"/>
                <a:cs typeface="Calibri"/>
              </a:rPr>
              <a:t> </a:t>
            </a:r>
            <a:r>
              <a:rPr sz="2000" spc="-10" dirty="0">
                <a:latin typeface="Calibri"/>
                <a:cs typeface="Calibri"/>
              </a:rPr>
              <a:t>model</a:t>
            </a:r>
            <a:endParaRPr sz="2000" dirty="0">
              <a:latin typeface="Calibri"/>
              <a:cs typeface="Calibri"/>
            </a:endParaRPr>
          </a:p>
        </p:txBody>
      </p:sp>
      <p:pic>
        <p:nvPicPr>
          <p:cNvPr id="9" name="object 9"/>
          <p:cNvPicPr/>
          <p:nvPr/>
        </p:nvPicPr>
        <p:blipFill>
          <a:blip r:embed="rId3" cstate="print"/>
          <a:stretch>
            <a:fillRect/>
          </a:stretch>
        </p:blipFill>
        <p:spPr>
          <a:xfrm>
            <a:off x="5668679" y="1567859"/>
            <a:ext cx="789139" cy="260690"/>
          </a:xfrm>
          <a:prstGeom prst="rect">
            <a:avLst/>
          </a:prstGeom>
        </p:spPr>
      </p:pic>
      <p:pic>
        <p:nvPicPr>
          <p:cNvPr id="10" name="object 10"/>
          <p:cNvPicPr/>
          <p:nvPr/>
        </p:nvPicPr>
        <p:blipFill>
          <a:blip r:embed="rId4" cstate="print"/>
          <a:stretch>
            <a:fillRect/>
          </a:stretch>
        </p:blipFill>
        <p:spPr>
          <a:xfrm>
            <a:off x="4307609" y="1191685"/>
            <a:ext cx="1753300" cy="261185"/>
          </a:xfrm>
          <a:prstGeom prst="rect">
            <a:avLst/>
          </a:prstGeom>
        </p:spPr>
      </p:pic>
      <p:pic>
        <p:nvPicPr>
          <p:cNvPr id="11" name="object 11"/>
          <p:cNvPicPr/>
          <p:nvPr/>
        </p:nvPicPr>
        <p:blipFill>
          <a:blip r:embed="rId5" cstate="print"/>
          <a:stretch>
            <a:fillRect/>
          </a:stretch>
        </p:blipFill>
        <p:spPr>
          <a:xfrm>
            <a:off x="2475618" y="2347672"/>
            <a:ext cx="3792713" cy="357013"/>
          </a:xfrm>
          <a:prstGeom prst="rect">
            <a:avLst/>
          </a:prstGeom>
        </p:spPr>
      </p:pic>
      <p:pic>
        <p:nvPicPr>
          <p:cNvPr id="12" name="object 12"/>
          <p:cNvPicPr/>
          <p:nvPr/>
        </p:nvPicPr>
        <p:blipFill>
          <a:blip r:embed="rId6" cstate="print"/>
          <a:stretch>
            <a:fillRect/>
          </a:stretch>
        </p:blipFill>
        <p:spPr>
          <a:xfrm>
            <a:off x="3790950" y="1809343"/>
            <a:ext cx="381000" cy="380771"/>
          </a:xfrm>
          <a:prstGeom prst="rect">
            <a:avLst/>
          </a:prstGeom>
        </p:spPr>
      </p:pic>
      <p:pic>
        <p:nvPicPr>
          <p:cNvPr id="13" name="object 13"/>
          <p:cNvPicPr/>
          <p:nvPr/>
        </p:nvPicPr>
        <p:blipFill>
          <a:blip r:embed="rId7" cstate="print"/>
          <a:stretch>
            <a:fillRect/>
          </a:stretch>
        </p:blipFill>
        <p:spPr>
          <a:xfrm>
            <a:off x="2788232" y="3654178"/>
            <a:ext cx="3089671" cy="361945"/>
          </a:xfrm>
          <a:prstGeom prst="rect">
            <a:avLst/>
          </a:prstGeom>
        </p:spPr>
      </p:pic>
      <p:pic>
        <p:nvPicPr>
          <p:cNvPr id="14" name="object 14"/>
          <p:cNvPicPr/>
          <p:nvPr/>
        </p:nvPicPr>
        <p:blipFill>
          <a:blip r:embed="rId8" cstate="print"/>
          <a:stretch>
            <a:fillRect/>
          </a:stretch>
        </p:blipFill>
        <p:spPr>
          <a:xfrm>
            <a:off x="6045344" y="2858424"/>
            <a:ext cx="277307" cy="274895"/>
          </a:xfrm>
          <a:prstGeom prst="rect">
            <a:avLst/>
          </a:prstGeom>
        </p:spPr>
      </p:pic>
      <p:pic>
        <p:nvPicPr>
          <p:cNvPr id="15" name="object 15"/>
          <p:cNvPicPr/>
          <p:nvPr/>
        </p:nvPicPr>
        <p:blipFill>
          <a:blip r:embed="rId9" cstate="print"/>
          <a:stretch>
            <a:fillRect/>
          </a:stretch>
        </p:blipFill>
        <p:spPr>
          <a:xfrm>
            <a:off x="3541731" y="4689705"/>
            <a:ext cx="2194404" cy="778710"/>
          </a:xfrm>
          <a:prstGeom prst="rect">
            <a:avLst/>
          </a:prstGeom>
        </p:spPr>
      </p:pic>
      <p:pic>
        <p:nvPicPr>
          <p:cNvPr id="16" name="object 16"/>
          <p:cNvPicPr/>
          <p:nvPr/>
        </p:nvPicPr>
        <p:blipFill>
          <a:blip r:embed="rId8" cstate="print"/>
          <a:stretch>
            <a:fillRect/>
          </a:stretch>
        </p:blipFill>
        <p:spPr>
          <a:xfrm>
            <a:off x="1738528" y="4218718"/>
            <a:ext cx="270704" cy="269503"/>
          </a:xfrm>
          <a:prstGeom prst="rect">
            <a:avLst/>
          </a:prstGeom>
        </p:spPr>
      </p:pic>
      <p:pic>
        <p:nvPicPr>
          <p:cNvPr id="17" name="object 17"/>
          <p:cNvPicPr/>
          <p:nvPr/>
        </p:nvPicPr>
        <p:blipFill>
          <a:blip r:embed="rId10" cstate="print"/>
          <a:stretch>
            <a:fillRect/>
          </a:stretch>
        </p:blipFill>
        <p:spPr>
          <a:xfrm>
            <a:off x="10549359" y="4333866"/>
            <a:ext cx="244756" cy="178782"/>
          </a:xfrm>
          <a:prstGeom prst="rect">
            <a:avLst/>
          </a:prstGeom>
        </p:spPr>
      </p:pic>
      <p:pic>
        <p:nvPicPr>
          <p:cNvPr id="18" name="object 18"/>
          <p:cNvPicPr/>
          <p:nvPr/>
        </p:nvPicPr>
        <p:blipFill>
          <a:blip r:embed="rId11" cstate="print"/>
          <a:stretch>
            <a:fillRect/>
          </a:stretch>
        </p:blipFill>
        <p:spPr>
          <a:xfrm>
            <a:off x="3860251" y="6402621"/>
            <a:ext cx="1381542" cy="280960"/>
          </a:xfrm>
          <a:prstGeom prst="rect">
            <a:avLst/>
          </a:prstGeom>
        </p:spPr>
      </p:pic>
      <p:pic>
        <p:nvPicPr>
          <p:cNvPr id="19" name="object 19"/>
          <p:cNvPicPr/>
          <p:nvPr/>
        </p:nvPicPr>
        <p:blipFill>
          <a:blip r:embed="rId10" cstate="print"/>
          <a:stretch>
            <a:fillRect/>
          </a:stretch>
        </p:blipFill>
        <p:spPr>
          <a:xfrm>
            <a:off x="5472534" y="5743147"/>
            <a:ext cx="244756" cy="178782"/>
          </a:xfrm>
          <a:prstGeom prst="rect">
            <a:avLst/>
          </a:prstGeom>
        </p:spPr>
      </p:pic>
      <p:pic>
        <p:nvPicPr>
          <p:cNvPr id="20" name="object 20"/>
          <p:cNvPicPr/>
          <p:nvPr/>
        </p:nvPicPr>
        <p:blipFill>
          <a:blip r:embed="rId12" cstate="print"/>
          <a:stretch>
            <a:fillRect/>
          </a:stretch>
        </p:blipFill>
        <p:spPr>
          <a:xfrm>
            <a:off x="1371600" y="5913488"/>
            <a:ext cx="285750" cy="317004"/>
          </a:xfrm>
          <a:prstGeom prst="rect">
            <a:avLst/>
          </a:prstGeom>
        </p:spPr>
      </p:pic>
      <p:sp>
        <p:nvSpPr>
          <p:cNvPr id="21" name="object 21"/>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26</a:t>
            </a:fld>
            <a:endParaRPr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29474"/>
            <a:ext cx="10515600" cy="1196865"/>
          </a:xfrm>
          <a:prstGeom prst="rect">
            <a:avLst/>
          </a:prstGeom>
        </p:spPr>
        <p:txBody>
          <a:bodyPr vert="horz" wrap="square" lIns="0" tIns="164210" rIns="0" bIns="0" rtlCol="0">
            <a:spAutoFit/>
          </a:bodyPr>
          <a:lstStyle/>
          <a:p>
            <a:pPr marL="78740">
              <a:lnSpc>
                <a:spcPct val="100000"/>
              </a:lnSpc>
              <a:spcBef>
                <a:spcPts val="130"/>
              </a:spcBef>
            </a:pPr>
            <a:r>
              <a:rPr sz="3350" b="0" dirty="0">
                <a:latin typeface="Calibri"/>
                <a:cs typeface="Calibri"/>
              </a:rPr>
              <a:t>Attention</a:t>
            </a:r>
            <a:r>
              <a:rPr sz="3350" b="0" spc="20" dirty="0">
                <a:latin typeface="Calibri"/>
                <a:cs typeface="Calibri"/>
              </a:rPr>
              <a:t> </a:t>
            </a:r>
            <a:r>
              <a:rPr sz="3350" b="0" dirty="0">
                <a:latin typeface="Calibri"/>
                <a:cs typeface="Calibri"/>
              </a:rPr>
              <a:t>is</a:t>
            </a:r>
            <a:r>
              <a:rPr sz="3350" b="0" spc="35" dirty="0">
                <a:latin typeface="Calibri"/>
                <a:cs typeface="Calibri"/>
              </a:rPr>
              <a:t> </a:t>
            </a:r>
            <a:r>
              <a:rPr sz="3350" b="0" dirty="0">
                <a:latin typeface="Calibri"/>
                <a:cs typeface="Calibri"/>
              </a:rPr>
              <a:t>parallelizable,</a:t>
            </a:r>
            <a:r>
              <a:rPr sz="3350" b="0" spc="-10" dirty="0">
                <a:latin typeface="Calibri"/>
                <a:cs typeface="Calibri"/>
              </a:rPr>
              <a:t> </a:t>
            </a:r>
            <a:r>
              <a:rPr sz="3350" b="0" dirty="0">
                <a:latin typeface="Calibri"/>
                <a:cs typeface="Calibri"/>
              </a:rPr>
              <a:t>and</a:t>
            </a:r>
            <a:r>
              <a:rPr sz="3350" b="0" spc="35" dirty="0">
                <a:latin typeface="Calibri"/>
                <a:cs typeface="Calibri"/>
              </a:rPr>
              <a:t> </a:t>
            </a:r>
            <a:r>
              <a:rPr sz="3350" b="0" dirty="0">
                <a:latin typeface="Calibri"/>
                <a:cs typeface="Calibri"/>
              </a:rPr>
              <a:t>solves</a:t>
            </a:r>
            <a:r>
              <a:rPr sz="3350" b="0" spc="-40" dirty="0">
                <a:latin typeface="Calibri"/>
                <a:cs typeface="Calibri"/>
              </a:rPr>
              <a:t> </a:t>
            </a:r>
            <a:r>
              <a:rPr sz="3350" b="0" dirty="0">
                <a:latin typeface="Calibri"/>
                <a:cs typeface="Calibri"/>
              </a:rPr>
              <a:t>bottleneck</a:t>
            </a:r>
            <a:r>
              <a:rPr sz="3350" b="0" spc="50" dirty="0">
                <a:latin typeface="Calibri"/>
                <a:cs typeface="Calibri"/>
              </a:rPr>
              <a:t> </a:t>
            </a:r>
            <a:r>
              <a:rPr sz="3350" b="0" spc="-10" dirty="0">
                <a:latin typeface="Calibri"/>
                <a:cs typeface="Calibri"/>
              </a:rPr>
              <a:t>issues.</a:t>
            </a:r>
            <a:br>
              <a:rPr lang="en-US" sz="3350" b="0" spc="-10" dirty="0">
                <a:latin typeface="Calibri"/>
                <a:cs typeface="Calibri"/>
              </a:rPr>
            </a:br>
            <a:endParaRPr sz="3350" dirty="0">
              <a:latin typeface="Calibri"/>
              <a:cs typeface="Calibri"/>
            </a:endParaRPr>
          </a:p>
        </p:txBody>
      </p:sp>
      <p:sp>
        <p:nvSpPr>
          <p:cNvPr id="3" name="object 3"/>
          <p:cNvSpPr txBox="1"/>
          <p:nvPr/>
        </p:nvSpPr>
        <p:spPr>
          <a:xfrm>
            <a:off x="551497" y="1161732"/>
            <a:ext cx="9836785" cy="2411730"/>
          </a:xfrm>
          <a:prstGeom prst="rect">
            <a:avLst/>
          </a:prstGeom>
        </p:spPr>
        <p:txBody>
          <a:bodyPr vert="horz" wrap="square" lIns="0" tIns="31750" rIns="0" bIns="0" rtlCol="0">
            <a:spAutoFit/>
          </a:bodyPr>
          <a:lstStyle/>
          <a:p>
            <a:pPr marL="355600" marR="409575" indent="-343535">
              <a:lnSpc>
                <a:spcPts val="3000"/>
              </a:lnSpc>
              <a:spcBef>
                <a:spcPts val="250"/>
              </a:spcBef>
              <a:buClr>
                <a:srgbClr val="8B1515"/>
              </a:buClr>
              <a:buFont typeface="Times New Roman"/>
              <a:buChar char="•"/>
              <a:tabLst>
                <a:tab pos="355600" algn="l"/>
              </a:tabLst>
            </a:pPr>
            <a:r>
              <a:rPr sz="2550" b="1" dirty="0">
                <a:latin typeface="Calibri"/>
                <a:cs typeface="Calibri"/>
              </a:rPr>
              <a:t>Attention</a:t>
            </a:r>
            <a:r>
              <a:rPr sz="2550" b="1" spc="-75" dirty="0">
                <a:latin typeface="Calibri"/>
                <a:cs typeface="Calibri"/>
              </a:rPr>
              <a:t> </a:t>
            </a:r>
            <a:r>
              <a:rPr sz="2550" dirty="0">
                <a:latin typeface="Calibri"/>
                <a:cs typeface="Calibri"/>
              </a:rPr>
              <a:t>treats</a:t>
            </a:r>
            <a:r>
              <a:rPr sz="2550" spc="-130" dirty="0">
                <a:latin typeface="Calibri"/>
                <a:cs typeface="Calibri"/>
              </a:rPr>
              <a:t> </a:t>
            </a:r>
            <a:r>
              <a:rPr sz="2550" dirty="0">
                <a:latin typeface="Calibri"/>
                <a:cs typeface="Calibri"/>
              </a:rPr>
              <a:t>each</a:t>
            </a:r>
            <a:r>
              <a:rPr sz="2550" spc="-100" dirty="0">
                <a:latin typeface="Calibri"/>
                <a:cs typeface="Calibri"/>
              </a:rPr>
              <a:t> </a:t>
            </a:r>
            <a:r>
              <a:rPr sz="2550" dirty="0">
                <a:latin typeface="Calibri"/>
                <a:cs typeface="Calibri"/>
              </a:rPr>
              <a:t>word’s</a:t>
            </a:r>
            <a:r>
              <a:rPr sz="2550" spc="-65" dirty="0">
                <a:latin typeface="Calibri"/>
                <a:cs typeface="Calibri"/>
              </a:rPr>
              <a:t> </a:t>
            </a:r>
            <a:r>
              <a:rPr sz="2550" spc="-20" dirty="0">
                <a:latin typeface="Calibri"/>
                <a:cs typeface="Calibri"/>
              </a:rPr>
              <a:t>representation</a:t>
            </a:r>
            <a:r>
              <a:rPr sz="2550" spc="-100" dirty="0">
                <a:latin typeface="Calibri"/>
                <a:cs typeface="Calibri"/>
              </a:rPr>
              <a:t> </a:t>
            </a:r>
            <a:r>
              <a:rPr sz="2550" dirty="0">
                <a:latin typeface="Calibri"/>
                <a:cs typeface="Calibri"/>
              </a:rPr>
              <a:t>as</a:t>
            </a:r>
            <a:r>
              <a:rPr sz="2550" spc="-65" dirty="0">
                <a:latin typeface="Calibri"/>
                <a:cs typeface="Calibri"/>
              </a:rPr>
              <a:t> </a:t>
            </a:r>
            <a:r>
              <a:rPr sz="2550" dirty="0">
                <a:latin typeface="Calibri"/>
                <a:cs typeface="Calibri"/>
              </a:rPr>
              <a:t>a</a:t>
            </a:r>
            <a:r>
              <a:rPr sz="2550" spc="10" dirty="0">
                <a:latin typeface="Calibri"/>
                <a:cs typeface="Calibri"/>
              </a:rPr>
              <a:t> </a:t>
            </a:r>
            <a:r>
              <a:rPr sz="2550" b="1" dirty="0">
                <a:latin typeface="Calibri"/>
                <a:cs typeface="Calibri"/>
              </a:rPr>
              <a:t>query</a:t>
            </a:r>
            <a:r>
              <a:rPr sz="2550" b="1" spc="-55" dirty="0">
                <a:latin typeface="Calibri"/>
                <a:cs typeface="Calibri"/>
              </a:rPr>
              <a:t> </a:t>
            </a:r>
            <a:r>
              <a:rPr sz="2550" dirty="0">
                <a:latin typeface="Calibri"/>
                <a:cs typeface="Calibri"/>
              </a:rPr>
              <a:t>to</a:t>
            </a:r>
            <a:r>
              <a:rPr sz="2550" spc="-40" dirty="0">
                <a:latin typeface="Calibri"/>
                <a:cs typeface="Calibri"/>
              </a:rPr>
              <a:t> </a:t>
            </a:r>
            <a:r>
              <a:rPr sz="2550" dirty="0">
                <a:latin typeface="Calibri"/>
                <a:cs typeface="Calibri"/>
              </a:rPr>
              <a:t>access</a:t>
            </a:r>
            <a:r>
              <a:rPr sz="2550" spc="-65" dirty="0">
                <a:latin typeface="Calibri"/>
                <a:cs typeface="Calibri"/>
              </a:rPr>
              <a:t> </a:t>
            </a:r>
            <a:r>
              <a:rPr sz="2550" spc="-25" dirty="0">
                <a:latin typeface="Calibri"/>
                <a:cs typeface="Calibri"/>
              </a:rPr>
              <a:t>and </a:t>
            </a:r>
            <a:r>
              <a:rPr sz="2550" dirty="0">
                <a:latin typeface="Calibri"/>
                <a:cs typeface="Calibri"/>
              </a:rPr>
              <a:t>incorporate</a:t>
            </a:r>
            <a:r>
              <a:rPr sz="2550" spc="-25" dirty="0">
                <a:latin typeface="Calibri"/>
                <a:cs typeface="Calibri"/>
              </a:rPr>
              <a:t> </a:t>
            </a:r>
            <a:r>
              <a:rPr sz="2550" spc="-10" dirty="0">
                <a:latin typeface="Calibri"/>
                <a:cs typeface="Calibri"/>
              </a:rPr>
              <a:t>information</a:t>
            </a:r>
            <a:r>
              <a:rPr sz="2550" spc="-85" dirty="0">
                <a:latin typeface="Calibri"/>
                <a:cs typeface="Calibri"/>
              </a:rPr>
              <a:t> </a:t>
            </a:r>
            <a:r>
              <a:rPr sz="2550" dirty="0">
                <a:latin typeface="Calibri"/>
                <a:cs typeface="Calibri"/>
              </a:rPr>
              <a:t>from</a:t>
            </a:r>
            <a:r>
              <a:rPr sz="2550" spc="-60" dirty="0">
                <a:latin typeface="Calibri"/>
                <a:cs typeface="Calibri"/>
              </a:rPr>
              <a:t> </a:t>
            </a:r>
            <a:r>
              <a:rPr sz="2550" b="1" dirty="0">
                <a:latin typeface="Calibri"/>
                <a:cs typeface="Calibri"/>
              </a:rPr>
              <a:t>a</a:t>
            </a:r>
            <a:r>
              <a:rPr sz="2550" b="1" spc="-85" dirty="0">
                <a:latin typeface="Calibri"/>
                <a:cs typeface="Calibri"/>
              </a:rPr>
              <a:t> </a:t>
            </a:r>
            <a:r>
              <a:rPr sz="2550" b="1" dirty="0">
                <a:latin typeface="Calibri"/>
                <a:cs typeface="Calibri"/>
              </a:rPr>
              <a:t>set</a:t>
            </a:r>
            <a:r>
              <a:rPr sz="2550" b="1" spc="-90" dirty="0">
                <a:latin typeface="Calibri"/>
                <a:cs typeface="Calibri"/>
              </a:rPr>
              <a:t> </a:t>
            </a:r>
            <a:r>
              <a:rPr sz="2550" b="1" dirty="0">
                <a:latin typeface="Calibri"/>
                <a:cs typeface="Calibri"/>
              </a:rPr>
              <a:t>of</a:t>
            </a:r>
            <a:r>
              <a:rPr sz="2550" b="1" spc="-15" dirty="0">
                <a:latin typeface="Calibri"/>
                <a:cs typeface="Calibri"/>
              </a:rPr>
              <a:t> </a:t>
            </a:r>
            <a:r>
              <a:rPr sz="2550" b="1" spc="-10" dirty="0">
                <a:latin typeface="Calibri"/>
                <a:cs typeface="Calibri"/>
              </a:rPr>
              <a:t>values.</a:t>
            </a:r>
            <a:endParaRPr sz="2550" dirty="0">
              <a:latin typeface="Calibri"/>
              <a:cs typeface="Calibri"/>
            </a:endParaRPr>
          </a:p>
          <a:p>
            <a:pPr marL="698500" lvl="1" indent="-227965">
              <a:lnSpc>
                <a:spcPct val="100000"/>
              </a:lnSpc>
              <a:spcBef>
                <a:spcPts val="484"/>
              </a:spcBef>
              <a:buClr>
                <a:srgbClr val="007B92"/>
              </a:buClr>
              <a:buFont typeface="Times New Roman"/>
              <a:buChar char="•"/>
              <a:tabLst>
                <a:tab pos="698500" algn="l"/>
              </a:tabLst>
            </a:pPr>
            <a:r>
              <a:rPr sz="2300" dirty="0">
                <a:latin typeface="Calibri"/>
                <a:cs typeface="Calibri"/>
              </a:rPr>
              <a:t>We</a:t>
            </a:r>
            <a:r>
              <a:rPr sz="2300" spc="15" dirty="0">
                <a:latin typeface="Calibri"/>
                <a:cs typeface="Calibri"/>
              </a:rPr>
              <a:t> </a:t>
            </a:r>
            <a:r>
              <a:rPr sz="2300" dirty="0">
                <a:latin typeface="Calibri"/>
                <a:cs typeface="Calibri"/>
              </a:rPr>
              <a:t>saw</a:t>
            </a:r>
            <a:r>
              <a:rPr sz="2300" spc="-35" dirty="0">
                <a:latin typeface="Calibri"/>
                <a:cs typeface="Calibri"/>
              </a:rPr>
              <a:t> </a:t>
            </a:r>
            <a:r>
              <a:rPr sz="2300" dirty="0">
                <a:latin typeface="Calibri"/>
                <a:cs typeface="Calibri"/>
              </a:rPr>
              <a:t>attention</a:t>
            </a:r>
            <a:r>
              <a:rPr sz="2300" spc="-40" dirty="0">
                <a:latin typeface="Calibri"/>
                <a:cs typeface="Calibri"/>
              </a:rPr>
              <a:t> </a:t>
            </a:r>
            <a:r>
              <a:rPr sz="2300" dirty="0">
                <a:latin typeface="Calibri"/>
                <a:cs typeface="Calibri"/>
              </a:rPr>
              <a:t>from</a:t>
            </a:r>
            <a:r>
              <a:rPr sz="2300" spc="-10" dirty="0">
                <a:latin typeface="Calibri"/>
                <a:cs typeface="Calibri"/>
              </a:rPr>
              <a:t> </a:t>
            </a:r>
            <a:r>
              <a:rPr sz="2300" dirty="0">
                <a:latin typeface="Calibri"/>
                <a:cs typeface="Calibri"/>
              </a:rPr>
              <a:t>the</a:t>
            </a:r>
            <a:r>
              <a:rPr sz="2300" spc="-60" dirty="0">
                <a:latin typeface="Calibri"/>
                <a:cs typeface="Calibri"/>
              </a:rPr>
              <a:t> </a:t>
            </a:r>
            <a:r>
              <a:rPr sz="2300" b="1" dirty="0">
                <a:latin typeface="Calibri"/>
                <a:cs typeface="Calibri"/>
              </a:rPr>
              <a:t>decoder</a:t>
            </a:r>
            <a:r>
              <a:rPr sz="2300" b="1" spc="-10" dirty="0">
                <a:latin typeface="Calibri"/>
                <a:cs typeface="Calibri"/>
              </a:rPr>
              <a:t> </a:t>
            </a:r>
            <a:r>
              <a:rPr sz="2300" dirty="0">
                <a:latin typeface="Calibri"/>
                <a:cs typeface="Calibri"/>
              </a:rPr>
              <a:t>to</a:t>
            </a:r>
            <a:r>
              <a:rPr sz="2300" spc="20" dirty="0">
                <a:latin typeface="Calibri"/>
                <a:cs typeface="Calibri"/>
              </a:rPr>
              <a:t> </a:t>
            </a:r>
            <a:r>
              <a:rPr sz="2300" dirty="0">
                <a:latin typeface="Calibri"/>
                <a:cs typeface="Calibri"/>
              </a:rPr>
              <a:t>the</a:t>
            </a:r>
            <a:r>
              <a:rPr sz="2300" spc="-25" dirty="0">
                <a:latin typeface="Calibri"/>
                <a:cs typeface="Calibri"/>
              </a:rPr>
              <a:t> </a:t>
            </a:r>
            <a:r>
              <a:rPr sz="2300" b="1" dirty="0">
                <a:latin typeface="Calibri"/>
                <a:cs typeface="Calibri"/>
              </a:rPr>
              <a:t>encoder</a:t>
            </a:r>
            <a:r>
              <a:rPr sz="2300" dirty="0">
                <a:latin typeface="Calibri"/>
                <a:cs typeface="Calibri"/>
              </a:rPr>
              <a:t>;</a:t>
            </a:r>
            <a:r>
              <a:rPr sz="2300" spc="-40" dirty="0">
                <a:latin typeface="Calibri"/>
                <a:cs typeface="Calibri"/>
              </a:rPr>
              <a:t> </a:t>
            </a:r>
            <a:r>
              <a:rPr sz="2300" dirty="0">
                <a:latin typeface="Calibri"/>
                <a:cs typeface="Calibri"/>
              </a:rPr>
              <a:t>today</a:t>
            </a:r>
            <a:r>
              <a:rPr sz="2300" spc="-95" dirty="0">
                <a:latin typeface="Calibri"/>
                <a:cs typeface="Calibri"/>
              </a:rPr>
              <a:t> </a:t>
            </a:r>
            <a:r>
              <a:rPr sz="2300" dirty="0">
                <a:latin typeface="Calibri"/>
                <a:cs typeface="Calibri"/>
              </a:rPr>
              <a:t>we’ll</a:t>
            </a:r>
            <a:r>
              <a:rPr sz="2300" spc="-25" dirty="0">
                <a:latin typeface="Calibri"/>
                <a:cs typeface="Calibri"/>
              </a:rPr>
              <a:t> </a:t>
            </a:r>
            <a:r>
              <a:rPr sz="2300" dirty="0">
                <a:latin typeface="Calibri"/>
                <a:cs typeface="Calibri"/>
              </a:rPr>
              <a:t>think</a:t>
            </a:r>
            <a:r>
              <a:rPr sz="2300" spc="-20" dirty="0">
                <a:latin typeface="Calibri"/>
                <a:cs typeface="Calibri"/>
              </a:rPr>
              <a:t> </a:t>
            </a:r>
            <a:r>
              <a:rPr sz="2300" spc="-10" dirty="0">
                <a:latin typeface="Calibri"/>
                <a:cs typeface="Calibri"/>
              </a:rPr>
              <a:t>about</a:t>
            </a:r>
            <a:endParaRPr sz="2300" dirty="0">
              <a:latin typeface="Calibri"/>
              <a:cs typeface="Calibri"/>
            </a:endParaRPr>
          </a:p>
          <a:p>
            <a:pPr marL="699135">
              <a:lnSpc>
                <a:spcPct val="100000"/>
              </a:lnSpc>
              <a:spcBef>
                <a:spcPts val="15"/>
              </a:spcBef>
            </a:pPr>
            <a:r>
              <a:rPr sz="2300" dirty="0">
                <a:latin typeface="Calibri"/>
                <a:cs typeface="Calibri"/>
              </a:rPr>
              <a:t>attention</a:t>
            </a:r>
            <a:r>
              <a:rPr sz="2300" spc="-30" dirty="0">
                <a:latin typeface="Calibri"/>
                <a:cs typeface="Calibri"/>
              </a:rPr>
              <a:t> </a:t>
            </a:r>
            <a:r>
              <a:rPr sz="2300" b="1" dirty="0">
                <a:latin typeface="Calibri"/>
                <a:cs typeface="Calibri"/>
              </a:rPr>
              <a:t>within</a:t>
            </a:r>
            <a:r>
              <a:rPr sz="2300" b="1" spc="-10" dirty="0">
                <a:latin typeface="Calibri"/>
                <a:cs typeface="Calibri"/>
              </a:rPr>
              <a:t> </a:t>
            </a:r>
            <a:r>
              <a:rPr sz="2300" b="1" dirty="0">
                <a:latin typeface="Calibri"/>
                <a:cs typeface="Calibri"/>
              </a:rPr>
              <a:t>a</a:t>
            </a:r>
            <a:r>
              <a:rPr sz="2300" b="1" spc="-60" dirty="0">
                <a:latin typeface="Calibri"/>
                <a:cs typeface="Calibri"/>
              </a:rPr>
              <a:t> </a:t>
            </a:r>
            <a:r>
              <a:rPr sz="2300" b="1" dirty="0">
                <a:latin typeface="Calibri"/>
                <a:cs typeface="Calibri"/>
              </a:rPr>
              <a:t>single</a:t>
            </a:r>
            <a:r>
              <a:rPr sz="2300" b="1" spc="-75" dirty="0">
                <a:latin typeface="Calibri"/>
                <a:cs typeface="Calibri"/>
              </a:rPr>
              <a:t> </a:t>
            </a:r>
            <a:r>
              <a:rPr sz="2300" b="1" spc="-10" dirty="0">
                <a:latin typeface="Calibri"/>
                <a:cs typeface="Calibri"/>
              </a:rPr>
              <a:t>sentence</a:t>
            </a:r>
            <a:r>
              <a:rPr sz="2300" spc="-10" dirty="0">
                <a:latin typeface="Calibri"/>
                <a:cs typeface="Calibri"/>
              </a:rPr>
              <a:t>.</a:t>
            </a:r>
            <a:endParaRPr sz="2300" dirty="0">
              <a:latin typeface="Calibri"/>
              <a:cs typeface="Calibri"/>
            </a:endParaRPr>
          </a:p>
          <a:p>
            <a:pPr marL="355600" indent="-342900">
              <a:lnSpc>
                <a:spcPct val="100000"/>
              </a:lnSpc>
              <a:spcBef>
                <a:spcPts val="545"/>
              </a:spcBef>
              <a:buClr>
                <a:srgbClr val="8B1515"/>
              </a:buClr>
              <a:buFont typeface="Times New Roman"/>
              <a:buChar char="•"/>
              <a:tabLst>
                <a:tab pos="355600" algn="l"/>
              </a:tabLst>
            </a:pPr>
            <a:r>
              <a:rPr sz="2300" dirty="0">
                <a:latin typeface="Calibri"/>
                <a:cs typeface="Calibri"/>
              </a:rPr>
              <a:t>Number</a:t>
            </a:r>
            <a:r>
              <a:rPr sz="2300" spc="-20" dirty="0">
                <a:latin typeface="Calibri"/>
                <a:cs typeface="Calibri"/>
              </a:rPr>
              <a:t> </a:t>
            </a:r>
            <a:r>
              <a:rPr sz="2300" dirty="0">
                <a:latin typeface="Calibri"/>
                <a:cs typeface="Calibri"/>
              </a:rPr>
              <a:t>of</a:t>
            </a:r>
            <a:r>
              <a:rPr sz="2300" spc="-60" dirty="0">
                <a:latin typeface="Calibri"/>
                <a:cs typeface="Calibri"/>
              </a:rPr>
              <a:t> </a:t>
            </a:r>
            <a:r>
              <a:rPr sz="2300" dirty="0">
                <a:latin typeface="Calibri"/>
                <a:cs typeface="Calibri"/>
              </a:rPr>
              <a:t>unparallelizable</a:t>
            </a:r>
            <a:r>
              <a:rPr sz="2300" spc="-60" dirty="0">
                <a:latin typeface="Calibri"/>
                <a:cs typeface="Calibri"/>
              </a:rPr>
              <a:t> </a:t>
            </a:r>
            <a:r>
              <a:rPr sz="2300" dirty="0">
                <a:latin typeface="Calibri"/>
                <a:cs typeface="Calibri"/>
              </a:rPr>
              <a:t>operations</a:t>
            </a:r>
            <a:r>
              <a:rPr sz="2300" spc="-40" dirty="0">
                <a:latin typeface="Calibri"/>
                <a:cs typeface="Calibri"/>
              </a:rPr>
              <a:t> </a:t>
            </a:r>
            <a:r>
              <a:rPr sz="2300" dirty="0">
                <a:latin typeface="Calibri"/>
                <a:cs typeface="Calibri"/>
              </a:rPr>
              <a:t>does</a:t>
            </a:r>
            <a:r>
              <a:rPr sz="2300" spc="-40" dirty="0">
                <a:latin typeface="Calibri"/>
                <a:cs typeface="Calibri"/>
              </a:rPr>
              <a:t> </a:t>
            </a:r>
            <a:r>
              <a:rPr sz="2300" dirty="0">
                <a:latin typeface="Calibri"/>
                <a:cs typeface="Calibri"/>
              </a:rPr>
              <a:t>not</a:t>
            </a:r>
            <a:r>
              <a:rPr sz="2300" spc="-55" dirty="0">
                <a:latin typeface="Calibri"/>
                <a:cs typeface="Calibri"/>
              </a:rPr>
              <a:t> </a:t>
            </a:r>
            <a:r>
              <a:rPr sz="2300" dirty="0">
                <a:latin typeface="Calibri"/>
                <a:cs typeface="Calibri"/>
              </a:rPr>
              <a:t>increase</a:t>
            </a:r>
            <a:r>
              <a:rPr sz="2300" spc="5" dirty="0">
                <a:latin typeface="Calibri"/>
                <a:cs typeface="Calibri"/>
              </a:rPr>
              <a:t> </a:t>
            </a:r>
            <a:r>
              <a:rPr sz="2300" dirty="0">
                <a:latin typeface="Calibri"/>
                <a:cs typeface="Calibri"/>
              </a:rPr>
              <a:t>with</a:t>
            </a:r>
            <a:r>
              <a:rPr sz="2300" spc="-45" dirty="0">
                <a:latin typeface="Calibri"/>
                <a:cs typeface="Calibri"/>
              </a:rPr>
              <a:t> </a:t>
            </a:r>
            <a:r>
              <a:rPr sz="2300" dirty="0">
                <a:latin typeface="Calibri"/>
                <a:cs typeface="Calibri"/>
              </a:rPr>
              <a:t>sequence</a:t>
            </a:r>
            <a:r>
              <a:rPr sz="2300" spc="5" dirty="0">
                <a:latin typeface="Calibri"/>
                <a:cs typeface="Calibri"/>
              </a:rPr>
              <a:t> </a:t>
            </a:r>
            <a:r>
              <a:rPr sz="2300" spc="-10" dirty="0">
                <a:latin typeface="Calibri"/>
                <a:cs typeface="Calibri"/>
              </a:rPr>
              <a:t>length.</a:t>
            </a:r>
            <a:endParaRPr sz="2300" dirty="0">
              <a:latin typeface="Calibri"/>
              <a:cs typeface="Calibri"/>
            </a:endParaRPr>
          </a:p>
          <a:p>
            <a:pPr marL="355600" indent="-342900">
              <a:lnSpc>
                <a:spcPct val="100000"/>
              </a:lnSpc>
              <a:spcBef>
                <a:spcPts val="545"/>
              </a:spcBef>
              <a:buClr>
                <a:srgbClr val="8B1515"/>
              </a:buClr>
              <a:buFont typeface="Times New Roman"/>
              <a:buChar char="•"/>
              <a:tabLst>
                <a:tab pos="355600" algn="l"/>
              </a:tabLst>
            </a:pPr>
            <a:r>
              <a:rPr sz="2300" dirty="0">
                <a:latin typeface="Calibri"/>
                <a:cs typeface="Calibri"/>
              </a:rPr>
              <a:t>Maximum</a:t>
            </a:r>
            <a:r>
              <a:rPr sz="2300" spc="-80" dirty="0">
                <a:latin typeface="Calibri"/>
                <a:cs typeface="Calibri"/>
              </a:rPr>
              <a:t> </a:t>
            </a:r>
            <a:r>
              <a:rPr sz="2300" dirty="0">
                <a:latin typeface="Calibri"/>
                <a:cs typeface="Calibri"/>
              </a:rPr>
              <a:t>interaction</a:t>
            </a:r>
            <a:r>
              <a:rPr sz="2300" spc="-35" dirty="0">
                <a:latin typeface="Calibri"/>
                <a:cs typeface="Calibri"/>
              </a:rPr>
              <a:t> </a:t>
            </a:r>
            <a:r>
              <a:rPr sz="2300" dirty="0">
                <a:latin typeface="Calibri"/>
                <a:cs typeface="Calibri"/>
              </a:rPr>
              <a:t>distance:</a:t>
            </a:r>
            <a:r>
              <a:rPr sz="2300" spc="-35" dirty="0">
                <a:latin typeface="Calibri"/>
                <a:cs typeface="Calibri"/>
              </a:rPr>
              <a:t> </a:t>
            </a:r>
            <a:r>
              <a:rPr sz="2300" dirty="0">
                <a:latin typeface="Calibri"/>
                <a:cs typeface="Calibri"/>
              </a:rPr>
              <a:t>O(1),</a:t>
            </a:r>
            <a:r>
              <a:rPr sz="2300" spc="-75" dirty="0">
                <a:latin typeface="Calibri"/>
                <a:cs typeface="Calibri"/>
              </a:rPr>
              <a:t> </a:t>
            </a:r>
            <a:r>
              <a:rPr sz="2300" dirty="0">
                <a:latin typeface="Calibri"/>
                <a:cs typeface="Calibri"/>
              </a:rPr>
              <a:t>since</a:t>
            </a:r>
            <a:r>
              <a:rPr sz="2300" spc="25" dirty="0">
                <a:latin typeface="Calibri"/>
                <a:cs typeface="Calibri"/>
              </a:rPr>
              <a:t> </a:t>
            </a:r>
            <a:r>
              <a:rPr sz="2300" dirty="0">
                <a:latin typeface="Calibri"/>
                <a:cs typeface="Calibri"/>
              </a:rPr>
              <a:t>all</a:t>
            </a:r>
            <a:r>
              <a:rPr sz="2300" spc="-25" dirty="0">
                <a:latin typeface="Calibri"/>
                <a:cs typeface="Calibri"/>
              </a:rPr>
              <a:t> </a:t>
            </a:r>
            <a:r>
              <a:rPr sz="2300" dirty="0">
                <a:latin typeface="Calibri"/>
                <a:cs typeface="Calibri"/>
              </a:rPr>
              <a:t>words</a:t>
            </a:r>
            <a:r>
              <a:rPr sz="2300" spc="45" dirty="0">
                <a:latin typeface="Calibri"/>
                <a:cs typeface="Calibri"/>
              </a:rPr>
              <a:t> </a:t>
            </a:r>
            <a:r>
              <a:rPr sz="2300" dirty="0">
                <a:latin typeface="Calibri"/>
                <a:cs typeface="Calibri"/>
              </a:rPr>
              <a:t>interact</a:t>
            </a:r>
            <a:r>
              <a:rPr sz="2300" spc="-50" dirty="0">
                <a:latin typeface="Calibri"/>
                <a:cs typeface="Calibri"/>
              </a:rPr>
              <a:t> </a:t>
            </a:r>
            <a:r>
              <a:rPr sz="2300" dirty="0">
                <a:latin typeface="Calibri"/>
                <a:cs typeface="Calibri"/>
              </a:rPr>
              <a:t>at</a:t>
            </a:r>
            <a:r>
              <a:rPr sz="2300" spc="-45" dirty="0">
                <a:latin typeface="Calibri"/>
                <a:cs typeface="Calibri"/>
              </a:rPr>
              <a:t> </a:t>
            </a:r>
            <a:r>
              <a:rPr sz="2300" dirty="0">
                <a:latin typeface="Calibri"/>
                <a:cs typeface="Calibri"/>
              </a:rPr>
              <a:t>every</a:t>
            </a:r>
            <a:r>
              <a:rPr sz="2300" spc="-15" dirty="0">
                <a:latin typeface="Calibri"/>
                <a:cs typeface="Calibri"/>
              </a:rPr>
              <a:t> </a:t>
            </a:r>
            <a:r>
              <a:rPr sz="2300" spc="-10" dirty="0">
                <a:latin typeface="Calibri"/>
                <a:cs typeface="Calibri"/>
              </a:rPr>
              <a:t>layer!</a:t>
            </a:r>
            <a:endParaRPr sz="2300" dirty="0">
              <a:latin typeface="Calibri"/>
              <a:cs typeface="Calibri"/>
            </a:endParaRPr>
          </a:p>
        </p:txBody>
      </p:sp>
      <p:sp>
        <p:nvSpPr>
          <p:cNvPr id="4" name="object 4"/>
          <p:cNvSpPr/>
          <p:nvPr/>
        </p:nvSpPr>
        <p:spPr>
          <a:xfrm>
            <a:off x="4352925" y="5513539"/>
            <a:ext cx="3648075" cy="371475"/>
          </a:xfrm>
          <a:custGeom>
            <a:avLst/>
            <a:gdLst/>
            <a:ahLst/>
            <a:cxnLst/>
            <a:rect l="l" t="t" r="r" b="b"/>
            <a:pathLst>
              <a:path w="3648075" h="371475">
                <a:moveTo>
                  <a:pt x="257175" y="0"/>
                </a:moveTo>
                <a:lnTo>
                  <a:pt x="0" y="0"/>
                </a:lnTo>
                <a:lnTo>
                  <a:pt x="0" y="371373"/>
                </a:lnTo>
                <a:lnTo>
                  <a:pt x="257175" y="371373"/>
                </a:lnTo>
                <a:lnTo>
                  <a:pt x="257175" y="0"/>
                </a:lnTo>
                <a:close/>
              </a:path>
              <a:path w="3648075" h="371475">
                <a:moveTo>
                  <a:pt x="742950" y="0"/>
                </a:moveTo>
                <a:lnTo>
                  <a:pt x="485775" y="0"/>
                </a:lnTo>
                <a:lnTo>
                  <a:pt x="485775" y="371373"/>
                </a:lnTo>
                <a:lnTo>
                  <a:pt x="742950" y="371373"/>
                </a:lnTo>
                <a:lnTo>
                  <a:pt x="742950" y="0"/>
                </a:lnTo>
                <a:close/>
              </a:path>
              <a:path w="3648075" h="371475">
                <a:moveTo>
                  <a:pt x="1228725" y="0"/>
                </a:moveTo>
                <a:lnTo>
                  <a:pt x="971550" y="0"/>
                </a:lnTo>
                <a:lnTo>
                  <a:pt x="971550" y="371373"/>
                </a:lnTo>
                <a:lnTo>
                  <a:pt x="1228725" y="371373"/>
                </a:lnTo>
                <a:lnTo>
                  <a:pt x="1228725" y="0"/>
                </a:lnTo>
                <a:close/>
              </a:path>
              <a:path w="3648075" h="371475">
                <a:moveTo>
                  <a:pt x="1714500" y="0"/>
                </a:moveTo>
                <a:lnTo>
                  <a:pt x="1457325" y="0"/>
                </a:lnTo>
                <a:lnTo>
                  <a:pt x="1457325" y="371373"/>
                </a:lnTo>
                <a:lnTo>
                  <a:pt x="1714500" y="371373"/>
                </a:lnTo>
                <a:lnTo>
                  <a:pt x="1714500" y="0"/>
                </a:lnTo>
                <a:close/>
              </a:path>
              <a:path w="3648075" h="371475">
                <a:moveTo>
                  <a:pt x="2190750" y="0"/>
                </a:moveTo>
                <a:lnTo>
                  <a:pt x="1943100" y="0"/>
                </a:lnTo>
                <a:lnTo>
                  <a:pt x="1943100" y="371373"/>
                </a:lnTo>
                <a:lnTo>
                  <a:pt x="2190750" y="371373"/>
                </a:lnTo>
                <a:lnTo>
                  <a:pt x="2190750" y="0"/>
                </a:lnTo>
                <a:close/>
              </a:path>
              <a:path w="3648075" h="371475">
                <a:moveTo>
                  <a:pt x="2676525" y="0"/>
                </a:moveTo>
                <a:lnTo>
                  <a:pt x="2428875" y="0"/>
                </a:lnTo>
                <a:lnTo>
                  <a:pt x="2428875" y="371373"/>
                </a:lnTo>
                <a:lnTo>
                  <a:pt x="2676525" y="371373"/>
                </a:lnTo>
                <a:lnTo>
                  <a:pt x="2676525" y="0"/>
                </a:lnTo>
                <a:close/>
              </a:path>
              <a:path w="3648075" h="371475">
                <a:moveTo>
                  <a:pt x="3162300" y="0"/>
                </a:moveTo>
                <a:lnTo>
                  <a:pt x="2914650" y="0"/>
                </a:lnTo>
                <a:lnTo>
                  <a:pt x="2914650" y="371373"/>
                </a:lnTo>
                <a:lnTo>
                  <a:pt x="3162300" y="371373"/>
                </a:lnTo>
                <a:lnTo>
                  <a:pt x="3162300" y="0"/>
                </a:lnTo>
                <a:close/>
              </a:path>
              <a:path w="3648075" h="371475">
                <a:moveTo>
                  <a:pt x="3648075" y="0"/>
                </a:moveTo>
                <a:lnTo>
                  <a:pt x="3400425" y="0"/>
                </a:lnTo>
                <a:lnTo>
                  <a:pt x="3400425" y="371373"/>
                </a:lnTo>
                <a:lnTo>
                  <a:pt x="3648075" y="371373"/>
                </a:lnTo>
                <a:lnTo>
                  <a:pt x="3648075" y="0"/>
                </a:lnTo>
                <a:close/>
              </a:path>
            </a:pathLst>
          </a:custGeom>
          <a:solidFill>
            <a:srgbClr val="929A90"/>
          </a:solidFill>
        </p:spPr>
        <p:txBody>
          <a:bodyPr wrap="square" lIns="0" tIns="0" rIns="0" bIns="0" rtlCol="0"/>
          <a:lstStyle/>
          <a:p>
            <a:endParaRPr/>
          </a:p>
        </p:txBody>
      </p:sp>
      <p:sp>
        <p:nvSpPr>
          <p:cNvPr id="5" name="object 5"/>
          <p:cNvSpPr txBox="1"/>
          <p:nvPr/>
        </p:nvSpPr>
        <p:spPr>
          <a:xfrm>
            <a:off x="2556255" y="4794959"/>
            <a:ext cx="1487170" cy="1171575"/>
          </a:xfrm>
          <a:prstGeom prst="rect">
            <a:avLst/>
          </a:prstGeom>
        </p:spPr>
        <p:txBody>
          <a:bodyPr vert="horz" wrap="square" lIns="0" tIns="12700" rIns="0" bIns="0" rtlCol="0">
            <a:spAutoFit/>
          </a:bodyPr>
          <a:lstStyle/>
          <a:p>
            <a:pPr marL="12700" marR="5080" indent="166370">
              <a:lnSpc>
                <a:spcPct val="147400"/>
              </a:lnSpc>
              <a:spcBef>
                <a:spcPts val="100"/>
              </a:spcBef>
            </a:pPr>
            <a:r>
              <a:rPr sz="2550" i="1" spc="-10" dirty="0">
                <a:latin typeface="Calibri"/>
                <a:cs typeface="Calibri"/>
              </a:rPr>
              <a:t>attention </a:t>
            </a:r>
            <a:r>
              <a:rPr sz="2550" i="1" spc="-20" dirty="0">
                <a:latin typeface="Calibri"/>
                <a:cs typeface="Calibri"/>
              </a:rPr>
              <a:t>embedding</a:t>
            </a:r>
            <a:endParaRPr sz="2550">
              <a:latin typeface="Calibri"/>
              <a:cs typeface="Calibri"/>
            </a:endParaRPr>
          </a:p>
        </p:txBody>
      </p:sp>
      <p:sp>
        <p:nvSpPr>
          <p:cNvPr id="6" name="object 6"/>
          <p:cNvSpPr txBox="1"/>
          <p:nvPr/>
        </p:nvSpPr>
        <p:spPr>
          <a:xfrm>
            <a:off x="4418076" y="5524182"/>
            <a:ext cx="2556510" cy="300355"/>
          </a:xfrm>
          <a:prstGeom prst="rect">
            <a:avLst/>
          </a:prstGeom>
        </p:spPr>
        <p:txBody>
          <a:bodyPr vert="horz" wrap="square" lIns="0" tIns="12700" rIns="0" bIns="0" rtlCol="0">
            <a:spAutoFit/>
          </a:bodyPr>
          <a:lstStyle/>
          <a:p>
            <a:pPr marL="12700">
              <a:lnSpc>
                <a:spcPct val="100000"/>
              </a:lnSpc>
              <a:spcBef>
                <a:spcPts val="100"/>
              </a:spcBef>
              <a:tabLst>
                <a:tab pos="485140" algn="l"/>
                <a:tab pos="978535" algn="l"/>
                <a:tab pos="1450975" algn="l"/>
                <a:tab pos="1954530" algn="l"/>
                <a:tab pos="2426970" algn="l"/>
              </a:tabLst>
            </a:pPr>
            <a:r>
              <a:rPr sz="2700" spc="-75" baseline="1543" dirty="0">
                <a:latin typeface="Calibri"/>
                <a:cs typeface="Calibri"/>
              </a:rPr>
              <a:t>0</a:t>
            </a:r>
            <a:r>
              <a:rPr sz="2700" baseline="1543" dirty="0">
                <a:latin typeface="Calibri"/>
                <a:cs typeface="Calibri"/>
              </a:rPr>
              <a:t>	</a:t>
            </a:r>
            <a:r>
              <a:rPr sz="2700" spc="-75" baseline="1543" dirty="0">
                <a:latin typeface="Calibri"/>
                <a:cs typeface="Calibri"/>
              </a:rPr>
              <a:t>0</a:t>
            </a:r>
            <a:r>
              <a:rPr sz="2700" baseline="1543" dirty="0">
                <a:latin typeface="Calibri"/>
                <a:cs typeface="Calibri"/>
              </a:rPr>
              <a:t>	</a:t>
            </a:r>
            <a:r>
              <a:rPr sz="1800" spc="-50" dirty="0">
                <a:latin typeface="Calibri"/>
                <a:cs typeface="Calibri"/>
              </a:rPr>
              <a:t>0</a:t>
            </a:r>
            <a:r>
              <a:rPr sz="1800" dirty="0">
                <a:latin typeface="Calibri"/>
                <a:cs typeface="Calibri"/>
              </a:rPr>
              <a:t>	</a:t>
            </a:r>
            <a:r>
              <a:rPr sz="2700" spc="-75" baseline="1543" dirty="0">
                <a:latin typeface="Calibri"/>
                <a:cs typeface="Calibri"/>
              </a:rPr>
              <a:t>0</a:t>
            </a:r>
            <a:r>
              <a:rPr sz="2700" baseline="1543" dirty="0">
                <a:latin typeface="Calibri"/>
                <a:cs typeface="Calibri"/>
              </a:rPr>
              <a:t>	</a:t>
            </a:r>
            <a:r>
              <a:rPr sz="1800" spc="-50" dirty="0">
                <a:latin typeface="Calibri"/>
                <a:cs typeface="Calibri"/>
              </a:rPr>
              <a:t>0</a:t>
            </a:r>
            <a:r>
              <a:rPr sz="1800" dirty="0">
                <a:latin typeface="Calibri"/>
                <a:cs typeface="Calibri"/>
              </a:rPr>
              <a:t>	</a:t>
            </a:r>
            <a:r>
              <a:rPr sz="2700" spc="-75" baseline="1543" dirty="0">
                <a:latin typeface="Calibri"/>
                <a:cs typeface="Calibri"/>
              </a:rPr>
              <a:t>0</a:t>
            </a:r>
            <a:endParaRPr sz="2700" baseline="1543">
              <a:latin typeface="Calibri"/>
              <a:cs typeface="Calibri"/>
            </a:endParaRPr>
          </a:p>
        </p:txBody>
      </p:sp>
      <p:sp>
        <p:nvSpPr>
          <p:cNvPr id="7" name="object 7"/>
          <p:cNvSpPr txBox="1"/>
          <p:nvPr/>
        </p:nvSpPr>
        <p:spPr>
          <a:xfrm>
            <a:off x="7330693" y="5526722"/>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0</a:t>
            </a:r>
            <a:endParaRPr sz="1800">
              <a:latin typeface="Calibri"/>
              <a:cs typeface="Calibri"/>
            </a:endParaRPr>
          </a:p>
        </p:txBody>
      </p:sp>
      <p:sp>
        <p:nvSpPr>
          <p:cNvPr id="8" name="object 8"/>
          <p:cNvSpPr txBox="1"/>
          <p:nvPr/>
        </p:nvSpPr>
        <p:spPr>
          <a:xfrm>
            <a:off x="7803515" y="5522595"/>
            <a:ext cx="141605"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0</a:t>
            </a:r>
            <a:endParaRPr sz="1800">
              <a:latin typeface="Calibri"/>
              <a:cs typeface="Calibri"/>
            </a:endParaRPr>
          </a:p>
        </p:txBody>
      </p:sp>
      <p:sp>
        <p:nvSpPr>
          <p:cNvPr id="9" name="object 9"/>
          <p:cNvSpPr txBox="1"/>
          <p:nvPr/>
        </p:nvSpPr>
        <p:spPr>
          <a:xfrm>
            <a:off x="4346575" y="5848350"/>
            <a:ext cx="347980" cy="415290"/>
          </a:xfrm>
          <a:prstGeom prst="rect">
            <a:avLst/>
          </a:prstGeom>
        </p:spPr>
        <p:txBody>
          <a:bodyPr vert="horz" wrap="square" lIns="0" tIns="13335" rIns="0" bIns="0" rtlCol="0">
            <a:spAutoFit/>
          </a:bodyPr>
          <a:lstStyle/>
          <a:p>
            <a:pPr marL="38100">
              <a:lnSpc>
                <a:spcPct val="100000"/>
              </a:lnSpc>
              <a:spcBef>
                <a:spcPts val="105"/>
              </a:spcBef>
            </a:pPr>
            <a:r>
              <a:rPr sz="2550" i="1" spc="-25" dirty="0">
                <a:latin typeface="Calibri"/>
                <a:cs typeface="Calibri"/>
              </a:rPr>
              <a:t>h</a:t>
            </a:r>
            <a:r>
              <a:rPr sz="2475" i="1" spc="-37" baseline="-18518" dirty="0">
                <a:latin typeface="Calibri"/>
                <a:cs typeface="Calibri"/>
              </a:rPr>
              <a:t>1</a:t>
            </a:r>
            <a:endParaRPr sz="2475" baseline="-18518">
              <a:latin typeface="Calibri"/>
              <a:cs typeface="Calibri"/>
            </a:endParaRPr>
          </a:p>
        </p:txBody>
      </p:sp>
      <p:sp>
        <p:nvSpPr>
          <p:cNvPr id="10" name="object 10"/>
          <p:cNvSpPr txBox="1"/>
          <p:nvPr/>
        </p:nvSpPr>
        <p:spPr>
          <a:xfrm>
            <a:off x="4856479" y="5863590"/>
            <a:ext cx="347980" cy="414655"/>
          </a:xfrm>
          <a:prstGeom prst="rect">
            <a:avLst/>
          </a:prstGeom>
        </p:spPr>
        <p:txBody>
          <a:bodyPr vert="horz" wrap="square" lIns="0" tIns="12700" rIns="0" bIns="0" rtlCol="0">
            <a:spAutoFit/>
          </a:bodyPr>
          <a:lstStyle/>
          <a:p>
            <a:pPr marL="38100">
              <a:lnSpc>
                <a:spcPct val="100000"/>
              </a:lnSpc>
              <a:spcBef>
                <a:spcPts val="100"/>
              </a:spcBef>
            </a:pPr>
            <a:r>
              <a:rPr sz="2550" i="1" spc="-25" dirty="0">
                <a:latin typeface="Calibri"/>
                <a:cs typeface="Calibri"/>
              </a:rPr>
              <a:t>h</a:t>
            </a:r>
            <a:r>
              <a:rPr sz="2475" i="1" spc="-37" baseline="-18518" dirty="0">
                <a:latin typeface="Calibri"/>
                <a:cs typeface="Calibri"/>
              </a:rPr>
              <a:t>2</a:t>
            </a:r>
            <a:endParaRPr sz="2475" baseline="-18518">
              <a:latin typeface="Calibri"/>
              <a:cs typeface="Calibri"/>
            </a:endParaRPr>
          </a:p>
        </p:txBody>
      </p:sp>
      <p:sp>
        <p:nvSpPr>
          <p:cNvPr id="11" name="object 11"/>
          <p:cNvSpPr txBox="1"/>
          <p:nvPr/>
        </p:nvSpPr>
        <p:spPr>
          <a:xfrm>
            <a:off x="7739126" y="5909627"/>
            <a:ext cx="344170" cy="414655"/>
          </a:xfrm>
          <a:prstGeom prst="rect">
            <a:avLst/>
          </a:prstGeom>
        </p:spPr>
        <p:txBody>
          <a:bodyPr vert="horz" wrap="square" lIns="0" tIns="12700" rIns="0" bIns="0" rtlCol="0">
            <a:spAutoFit/>
          </a:bodyPr>
          <a:lstStyle/>
          <a:p>
            <a:pPr marL="38100">
              <a:lnSpc>
                <a:spcPct val="100000"/>
              </a:lnSpc>
              <a:spcBef>
                <a:spcPts val="100"/>
              </a:spcBef>
            </a:pPr>
            <a:r>
              <a:rPr sz="2550" i="1" spc="-25" dirty="0">
                <a:latin typeface="Calibri"/>
                <a:cs typeface="Calibri"/>
              </a:rPr>
              <a:t>h</a:t>
            </a:r>
            <a:r>
              <a:rPr sz="2475" i="1" spc="-37" baseline="-18518" dirty="0">
                <a:latin typeface="Calibri"/>
                <a:cs typeface="Calibri"/>
              </a:rPr>
              <a:t>T</a:t>
            </a:r>
            <a:endParaRPr sz="2475" baseline="-18518">
              <a:latin typeface="Calibri"/>
              <a:cs typeface="Calibri"/>
            </a:endParaRPr>
          </a:p>
        </p:txBody>
      </p:sp>
      <p:sp>
        <p:nvSpPr>
          <p:cNvPr id="12" name="object 12"/>
          <p:cNvSpPr/>
          <p:nvPr/>
        </p:nvSpPr>
        <p:spPr>
          <a:xfrm>
            <a:off x="4352925" y="4180420"/>
            <a:ext cx="3648075" cy="361950"/>
          </a:xfrm>
          <a:custGeom>
            <a:avLst/>
            <a:gdLst/>
            <a:ahLst/>
            <a:cxnLst/>
            <a:rect l="l" t="t" r="r" b="b"/>
            <a:pathLst>
              <a:path w="3648075" h="361950">
                <a:moveTo>
                  <a:pt x="257175" y="0"/>
                </a:moveTo>
                <a:lnTo>
                  <a:pt x="0" y="0"/>
                </a:lnTo>
                <a:lnTo>
                  <a:pt x="0" y="361861"/>
                </a:lnTo>
                <a:lnTo>
                  <a:pt x="257175" y="361861"/>
                </a:lnTo>
                <a:lnTo>
                  <a:pt x="257175" y="0"/>
                </a:lnTo>
                <a:close/>
              </a:path>
              <a:path w="3648075" h="361950">
                <a:moveTo>
                  <a:pt x="742950" y="0"/>
                </a:moveTo>
                <a:lnTo>
                  <a:pt x="485775" y="0"/>
                </a:lnTo>
                <a:lnTo>
                  <a:pt x="485775" y="361861"/>
                </a:lnTo>
                <a:lnTo>
                  <a:pt x="742950" y="361861"/>
                </a:lnTo>
                <a:lnTo>
                  <a:pt x="742950" y="0"/>
                </a:lnTo>
                <a:close/>
              </a:path>
              <a:path w="3648075" h="361950">
                <a:moveTo>
                  <a:pt x="1228725" y="0"/>
                </a:moveTo>
                <a:lnTo>
                  <a:pt x="971550" y="0"/>
                </a:lnTo>
                <a:lnTo>
                  <a:pt x="971550" y="361861"/>
                </a:lnTo>
                <a:lnTo>
                  <a:pt x="1228725" y="361861"/>
                </a:lnTo>
                <a:lnTo>
                  <a:pt x="1228725" y="0"/>
                </a:lnTo>
                <a:close/>
              </a:path>
              <a:path w="3648075" h="361950">
                <a:moveTo>
                  <a:pt x="1714500" y="0"/>
                </a:moveTo>
                <a:lnTo>
                  <a:pt x="1457325" y="0"/>
                </a:lnTo>
                <a:lnTo>
                  <a:pt x="1457325" y="361861"/>
                </a:lnTo>
                <a:lnTo>
                  <a:pt x="1714500" y="361861"/>
                </a:lnTo>
                <a:lnTo>
                  <a:pt x="1714500" y="0"/>
                </a:lnTo>
                <a:close/>
              </a:path>
              <a:path w="3648075" h="361950">
                <a:moveTo>
                  <a:pt x="2190750" y="0"/>
                </a:moveTo>
                <a:lnTo>
                  <a:pt x="1943100" y="0"/>
                </a:lnTo>
                <a:lnTo>
                  <a:pt x="1943100" y="361861"/>
                </a:lnTo>
                <a:lnTo>
                  <a:pt x="2190750" y="361861"/>
                </a:lnTo>
                <a:lnTo>
                  <a:pt x="2190750" y="0"/>
                </a:lnTo>
                <a:close/>
              </a:path>
              <a:path w="3648075" h="361950">
                <a:moveTo>
                  <a:pt x="2676525" y="0"/>
                </a:moveTo>
                <a:lnTo>
                  <a:pt x="2428875" y="0"/>
                </a:lnTo>
                <a:lnTo>
                  <a:pt x="2428875" y="361861"/>
                </a:lnTo>
                <a:lnTo>
                  <a:pt x="2676525" y="361861"/>
                </a:lnTo>
                <a:lnTo>
                  <a:pt x="2676525" y="0"/>
                </a:lnTo>
                <a:close/>
              </a:path>
              <a:path w="3648075" h="361950">
                <a:moveTo>
                  <a:pt x="3162300" y="0"/>
                </a:moveTo>
                <a:lnTo>
                  <a:pt x="2914650" y="0"/>
                </a:lnTo>
                <a:lnTo>
                  <a:pt x="2914650" y="361861"/>
                </a:lnTo>
                <a:lnTo>
                  <a:pt x="3162300" y="361861"/>
                </a:lnTo>
                <a:lnTo>
                  <a:pt x="3162300" y="0"/>
                </a:lnTo>
                <a:close/>
              </a:path>
              <a:path w="3648075" h="361950">
                <a:moveTo>
                  <a:pt x="3648075" y="0"/>
                </a:moveTo>
                <a:lnTo>
                  <a:pt x="3400425" y="0"/>
                </a:lnTo>
                <a:lnTo>
                  <a:pt x="3400425" y="361861"/>
                </a:lnTo>
                <a:lnTo>
                  <a:pt x="3648075" y="361861"/>
                </a:lnTo>
                <a:lnTo>
                  <a:pt x="3648075" y="0"/>
                </a:lnTo>
                <a:close/>
              </a:path>
            </a:pathLst>
          </a:custGeom>
          <a:solidFill>
            <a:srgbClr val="007B92"/>
          </a:solidFill>
        </p:spPr>
        <p:txBody>
          <a:bodyPr wrap="square" lIns="0" tIns="0" rIns="0" bIns="0" rtlCol="0"/>
          <a:lstStyle/>
          <a:p>
            <a:endParaRPr/>
          </a:p>
        </p:txBody>
      </p:sp>
      <p:sp>
        <p:nvSpPr>
          <p:cNvPr id="13" name="object 13"/>
          <p:cNvSpPr txBox="1"/>
          <p:nvPr/>
        </p:nvSpPr>
        <p:spPr>
          <a:xfrm>
            <a:off x="4427220" y="4203382"/>
            <a:ext cx="614680" cy="300355"/>
          </a:xfrm>
          <a:prstGeom prst="rect">
            <a:avLst/>
          </a:prstGeom>
        </p:spPr>
        <p:txBody>
          <a:bodyPr vert="horz" wrap="square" lIns="0" tIns="12700" rIns="0" bIns="0" rtlCol="0">
            <a:spAutoFit/>
          </a:bodyPr>
          <a:lstStyle/>
          <a:p>
            <a:pPr marL="12700">
              <a:lnSpc>
                <a:spcPct val="100000"/>
              </a:lnSpc>
              <a:spcBef>
                <a:spcPts val="100"/>
              </a:spcBef>
              <a:tabLst>
                <a:tab pos="485140" algn="l"/>
              </a:tabLst>
            </a:pPr>
            <a:r>
              <a:rPr sz="1800" spc="-50" dirty="0">
                <a:solidFill>
                  <a:srgbClr val="FFFFFF"/>
                </a:solidFill>
                <a:latin typeface="Calibri"/>
                <a:cs typeface="Calibri"/>
              </a:rPr>
              <a:t>2</a:t>
            </a:r>
            <a:r>
              <a:rPr sz="1800" dirty="0">
                <a:solidFill>
                  <a:srgbClr val="FFFFFF"/>
                </a:solidFill>
                <a:latin typeface="Calibri"/>
                <a:cs typeface="Calibri"/>
              </a:rPr>
              <a:t>	</a:t>
            </a:r>
            <a:r>
              <a:rPr sz="2700" spc="-75" baseline="1543" dirty="0">
                <a:solidFill>
                  <a:srgbClr val="FFFFFF"/>
                </a:solidFill>
                <a:latin typeface="Calibri"/>
                <a:cs typeface="Calibri"/>
              </a:rPr>
              <a:t>2</a:t>
            </a:r>
            <a:endParaRPr sz="2700" baseline="1543">
              <a:latin typeface="Calibri"/>
              <a:cs typeface="Calibri"/>
            </a:endParaRPr>
          </a:p>
        </p:txBody>
      </p:sp>
      <p:sp>
        <p:nvSpPr>
          <p:cNvPr id="14" name="object 14"/>
          <p:cNvSpPr txBox="1"/>
          <p:nvPr/>
        </p:nvSpPr>
        <p:spPr>
          <a:xfrm>
            <a:off x="5393309" y="4207509"/>
            <a:ext cx="141605" cy="299720"/>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2</a:t>
            </a:r>
            <a:endParaRPr sz="1800">
              <a:latin typeface="Calibri"/>
              <a:cs typeface="Calibri"/>
            </a:endParaRPr>
          </a:p>
        </p:txBody>
      </p:sp>
      <p:sp>
        <p:nvSpPr>
          <p:cNvPr id="15" name="object 15"/>
          <p:cNvSpPr txBox="1"/>
          <p:nvPr/>
        </p:nvSpPr>
        <p:spPr>
          <a:xfrm>
            <a:off x="5866129" y="4202366"/>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2</a:t>
            </a:r>
            <a:endParaRPr sz="1800">
              <a:latin typeface="Calibri"/>
              <a:cs typeface="Calibri"/>
            </a:endParaRPr>
          </a:p>
        </p:txBody>
      </p:sp>
      <p:sp>
        <p:nvSpPr>
          <p:cNvPr id="16" name="object 16"/>
          <p:cNvSpPr txBox="1"/>
          <p:nvPr/>
        </p:nvSpPr>
        <p:spPr>
          <a:xfrm>
            <a:off x="6369430" y="4207509"/>
            <a:ext cx="141605" cy="299720"/>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2</a:t>
            </a:r>
            <a:endParaRPr sz="1800">
              <a:latin typeface="Calibri"/>
              <a:cs typeface="Calibri"/>
            </a:endParaRPr>
          </a:p>
        </p:txBody>
      </p:sp>
      <p:sp>
        <p:nvSpPr>
          <p:cNvPr id="17" name="object 17"/>
          <p:cNvSpPr txBox="1"/>
          <p:nvPr/>
        </p:nvSpPr>
        <p:spPr>
          <a:xfrm>
            <a:off x="6842125" y="4202366"/>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2</a:t>
            </a:r>
            <a:endParaRPr sz="1800">
              <a:latin typeface="Calibri"/>
              <a:cs typeface="Calibri"/>
            </a:endParaRPr>
          </a:p>
        </p:txBody>
      </p:sp>
      <p:sp>
        <p:nvSpPr>
          <p:cNvPr id="18" name="object 18"/>
          <p:cNvSpPr txBox="1"/>
          <p:nvPr/>
        </p:nvSpPr>
        <p:spPr>
          <a:xfrm>
            <a:off x="7340345" y="4209732"/>
            <a:ext cx="614045" cy="300355"/>
          </a:xfrm>
          <a:prstGeom prst="rect">
            <a:avLst/>
          </a:prstGeom>
        </p:spPr>
        <p:txBody>
          <a:bodyPr vert="horz" wrap="square" lIns="0" tIns="12700" rIns="0" bIns="0" rtlCol="0">
            <a:spAutoFit/>
          </a:bodyPr>
          <a:lstStyle/>
          <a:p>
            <a:pPr marL="12700">
              <a:lnSpc>
                <a:spcPct val="100000"/>
              </a:lnSpc>
              <a:spcBef>
                <a:spcPts val="100"/>
              </a:spcBef>
              <a:tabLst>
                <a:tab pos="484505" algn="l"/>
              </a:tabLst>
            </a:pPr>
            <a:r>
              <a:rPr sz="1800" spc="-50" dirty="0">
                <a:solidFill>
                  <a:srgbClr val="FFFFFF"/>
                </a:solidFill>
                <a:latin typeface="Calibri"/>
                <a:cs typeface="Calibri"/>
              </a:rPr>
              <a:t>2</a:t>
            </a:r>
            <a:r>
              <a:rPr sz="1800" dirty="0">
                <a:solidFill>
                  <a:srgbClr val="FFFFFF"/>
                </a:solidFill>
                <a:latin typeface="Calibri"/>
                <a:cs typeface="Calibri"/>
              </a:rPr>
              <a:t>	</a:t>
            </a:r>
            <a:r>
              <a:rPr sz="2700" spc="-75" baseline="1543" dirty="0">
                <a:solidFill>
                  <a:srgbClr val="FFFFFF"/>
                </a:solidFill>
                <a:latin typeface="Calibri"/>
                <a:cs typeface="Calibri"/>
              </a:rPr>
              <a:t>2</a:t>
            </a:r>
            <a:endParaRPr sz="2700" baseline="1543">
              <a:latin typeface="Calibri"/>
              <a:cs typeface="Calibri"/>
            </a:endParaRPr>
          </a:p>
        </p:txBody>
      </p:sp>
      <p:sp>
        <p:nvSpPr>
          <p:cNvPr id="19" name="object 19"/>
          <p:cNvSpPr txBox="1"/>
          <p:nvPr/>
        </p:nvSpPr>
        <p:spPr>
          <a:xfrm>
            <a:off x="2747010" y="4299648"/>
            <a:ext cx="1239520" cy="414655"/>
          </a:xfrm>
          <a:prstGeom prst="rect">
            <a:avLst/>
          </a:prstGeom>
        </p:spPr>
        <p:txBody>
          <a:bodyPr vert="horz" wrap="square" lIns="0" tIns="12700" rIns="0" bIns="0" rtlCol="0">
            <a:spAutoFit/>
          </a:bodyPr>
          <a:lstStyle/>
          <a:p>
            <a:pPr marL="12700">
              <a:lnSpc>
                <a:spcPct val="100000"/>
              </a:lnSpc>
              <a:spcBef>
                <a:spcPts val="100"/>
              </a:spcBef>
            </a:pPr>
            <a:r>
              <a:rPr sz="2550" i="1" spc="-10" dirty="0">
                <a:latin typeface="Calibri"/>
                <a:cs typeface="Calibri"/>
              </a:rPr>
              <a:t>attention</a:t>
            </a:r>
            <a:endParaRPr sz="2550">
              <a:latin typeface="Calibri"/>
              <a:cs typeface="Calibri"/>
            </a:endParaRPr>
          </a:p>
        </p:txBody>
      </p:sp>
      <p:grpSp>
        <p:nvGrpSpPr>
          <p:cNvPr id="20" name="object 20"/>
          <p:cNvGrpSpPr/>
          <p:nvPr/>
        </p:nvGrpSpPr>
        <p:grpSpPr>
          <a:xfrm>
            <a:off x="4352925" y="4556505"/>
            <a:ext cx="3648075" cy="652780"/>
            <a:chOff x="4352925" y="4556505"/>
            <a:chExt cx="3648075" cy="652780"/>
          </a:xfrm>
        </p:grpSpPr>
        <p:sp>
          <p:nvSpPr>
            <p:cNvPr id="21" name="object 21"/>
            <p:cNvSpPr/>
            <p:nvPr/>
          </p:nvSpPr>
          <p:spPr>
            <a:xfrm>
              <a:off x="4434205" y="4556505"/>
              <a:ext cx="3414395" cy="282575"/>
            </a:xfrm>
            <a:custGeom>
              <a:avLst/>
              <a:gdLst/>
              <a:ahLst/>
              <a:cxnLst/>
              <a:rect l="l" t="t" r="r" b="b"/>
              <a:pathLst>
                <a:path w="3414395" h="282575">
                  <a:moveTo>
                    <a:pt x="1972310" y="278384"/>
                  </a:moveTo>
                  <a:lnTo>
                    <a:pt x="1972170" y="277114"/>
                  </a:lnTo>
                  <a:lnTo>
                    <a:pt x="1972081" y="276225"/>
                  </a:lnTo>
                  <a:lnTo>
                    <a:pt x="1971929" y="274701"/>
                  </a:lnTo>
                  <a:lnTo>
                    <a:pt x="1962086" y="274701"/>
                  </a:lnTo>
                  <a:lnTo>
                    <a:pt x="1961908" y="274701"/>
                  </a:lnTo>
                  <a:lnTo>
                    <a:pt x="1962607" y="276999"/>
                  </a:lnTo>
                  <a:lnTo>
                    <a:pt x="1962912" y="279527"/>
                  </a:lnTo>
                  <a:lnTo>
                    <a:pt x="1972310" y="278384"/>
                  </a:lnTo>
                  <a:close/>
                </a:path>
                <a:path w="3414395" h="282575">
                  <a:moveTo>
                    <a:pt x="2942209" y="280670"/>
                  </a:moveTo>
                  <a:lnTo>
                    <a:pt x="2942107" y="280162"/>
                  </a:lnTo>
                  <a:lnTo>
                    <a:pt x="2932557" y="280162"/>
                  </a:lnTo>
                  <a:lnTo>
                    <a:pt x="2932493" y="280670"/>
                  </a:lnTo>
                  <a:lnTo>
                    <a:pt x="2932811" y="282321"/>
                  </a:lnTo>
                  <a:lnTo>
                    <a:pt x="2942209" y="280670"/>
                  </a:lnTo>
                  <a:close/>
                </a:path>
                <a:path w="3414395" h="282575">
                  <a:moveTo>
                    <a:pt x="3414141" y="275082"/>
                  </a:moveTo>
                  <a:lnTo>
                    <a:pt x="3413671" y="273812"/>
                  </a:lnTo>
                  <a:lnTo>
                    <a:pt x="3413023" y="272034"/>
                  </a:lnTo>
                  <a:lnTo>
                    <a:pt x="3411524" y="267970"/>
                  </a:lnTo>
                  <a:lnTo>
                    <a:pt x="3411436" y="267716"/>
                  </a:lnTo>
                  <a:lnTo>
                    <a:pt x="3411347" y="267462"/>
                  </a:lnTo>
                  <a:lnTo>
                    <a:pt x="3404679" y="261493"/>
                  </a:lnTo>
                  <a:lnTo>
                    <a:pt x="3352546" y="240030"/>
                  </a:lnTo>
                  <a:lnTo>
                    <a:pt x="3298444" y="227457"/>
                  </a:lnTo>
                  <a:lnTo>
                    <a:pt x="3229229" y="215265"/>
                  </a:lnTo>
                  <a:lnTo>
                    <a:pt x="3189097" y="209423"/>
                  </a:lnTo>
                  <a:lnTo>
                    <a:pt x="3145663" y="203581"/>
                  </a:lnTo>
                  <a:lnTo>
                    <a:pt x="3099054" y="197866"/>
                  </a:lnTo>
                  <a:lnTo>
                    <a:pt x="2996692" y="187071"/>
                  </a:lnTo>
                  <a:lnTo>
                    <a:pt x="2883281" y="176911"/>
                  </a:lnTo>
                  <a:lnTo>
                    <a:pt x="2694940" y="163322"/>
                  </a:lnTo>
                  <a:lnTo>
                    <a:pt x="2416429" y="148590"/>
                  </a:lnTo>
                  <a:lnTo>
                    <a:pt x="2192515" y="140589"/>
                  </a:lnTo>
                  <a:lnTo>
                    <a:pt x="1881632" y="134493"/>
                  </a:lnTo>
                  <a:lnTo>
                    <a:pt x="1566037" y="132969"/>
                  </a:lnTo>
                  <a:lnTo>
                    <a:pt x="1255268" y="126873"/>
                  </a:lnTo>
                  <a:lnTo>
                    <a:pt x="1031494" y="118872"/>
                  </a:lnTo>
                  <a:lnTo>
                    <a:pt x="847394" y="109588"/>
                  </a:lnTo>
                  <a:lnTo>
                    <a:pt x="847394" y="132245"/>
                  </a:lnTo>
                  <a:lnTo>
                    <a:pt x="822833" y="131572"/>
                  </a:lnTo>
                  <a:lnTo>
                    <a:pt x="734695" y="127889"/>
                  </a:lnTo>
                  <a:lnTo>
                    <a:pt x="648716" y="122809"/>
                  </a:lnTo>
                  <a:lnTo>
                    <a:pt x="576364" y="117297"/>
                  </a:lnTo>
                  <a:lnTo>
                    <a:pt x="576364" y="126923"/>
                  </a:lnTo>
                  <a:lnTo>
                    <a:pt x="559079" y="125945"/>
                  </a:lnTo>
                  <a:lnTo>
                    <a:pt x="559079" y="135496"/>
                  </a:lnTo>
                  <a:lnTo>
                    <a:pt x="470535" y="133985"/>
                  </a:lnTo>
                  <a:lnTo>
                    <a:pt x="426339" y="131572"/>
                  </a:lnTo>
                  <a:lnTo>
                    <a:pt x="383654" y="127965"/>
                  </a:lnTo>
                  <a:lnTo>
                    <a:pt x="340360" y="122809"/>
                  </a:lnTo>
                  <a:lnTo>
                    <a:pt x="299821" y="116535"/>
                  </a:lnTo>
                  <a:lnTo>
                    <a:pt x="297205" y="116141"/>
                  </a:lnTo>
                  <a:lnTo>
                    <a:pt x="297078" y="116116"/>
                  </a:lnTo>
                  <a:lnTo>
                    <a:pt x="260096" y="109093"/>
                  </a:lnTo>
                  <a:lnTo>
                    <a:pt x="242925" y="105384"/>
                  </a:lnTo>
                  <a:lnTo>
                    <a:pt x="205232" y="96139"/>
                  </a:lnTo>
                  <a:lnTo>
                    <a:pt x="158115" y="81749"/>
                  </a:lnTo>
                  <a:lnTo>
                    <a:pt x="127787" y="70421"/>
                  </a:lnTo>
                  <a:lnTo>
                    <a:pt x="126187" y="69811"/>
                  </a:lnTo>
                  <a:lnTo>
                    <a:pt x="114681" y="64770"/>
                  </a:lnTo>
                  <a:lnTo>
                    <a:pt x="104965" y="60223"/>
                  </a:lnTo>
                  <a:lnTo>
                    <a:pt x="104432" y="59944"/>
                  </a:lnTo>
                  <a:lnTo>
                    <a:pt x="104025" y="59766"/>
                  </a:lnTo>
                  <a:lnTo>
                    <a:pt x="102539" y="58966"/>
                  </a:lnTo>
                  <a:lnTo>
                    <a:pt x="95605" y="55346"/>
                  </a:lnTo>
                  <a:lnTo>
                    <a:pt x="96875" y="54660"/>
                  </a:lnTo>
                  <a:lnTo>
                    <a:pt x="112776" y="60833"/>
                  </a:lnTo>
                  <a:lnTo>
                    <a:pt x="129921" y="66802"/>
                  </a:lnTo>
                  <a:lnTo>
                    <a:pt x="168148" y="78232"/>
                  </a:lnTo>
                  <a:lnTo>
                    <a:pt x="211709" y="88900"/>
                  </a:lnTo>
                  <a:lnTo>
                    <a:pt x="285496" y="103759"/>
                  </a:lnTo>
                  <a:lnTo>
                    <a:pt x="339725" y="112522"/>
                  </a:lnTo>
                  <a:lnTo>
                    <a:pt x="427101" y="123825"/>
                  </a:lnTo>
                  <a:lnTo>
                    <a:pt x="488823" y="130048"/>
                  </a:lnTo>
                  <a:lnTo>
                    <a:pt x="552577" y="135128"/>
                  </a:lnTo>
                  <a:lnTo>
                    <a:pt x="559079" y="135496"/>
                  </a:lnTo>
                  <a:lnTo>
                    <a:pt x="559079" y="125945"/>
                  </a:lnTo>
                  <a:lnTo>
                    <a:pt x="553212" y="125603"/>
                  </a:lnTo>
                  <a:lnTo>
                    <a:pt x="489585" y="120523"/>
                  </a:lnTo>
                  <a:lnTo>
                    <a:pt x="428117" y="114427"/>
                  </a:lnTo>
                  <a:lnTo>
                    <a:pt x="369316" y="107188"/>
                  </a:lnTo>
                  <a:lnTo>
                    <a:pt x="287020" y="94361"/>
                  </a:lnTo>
                  <a:lnTo>
                    <a:pt x="237109" y="84709"/>
                  </a:lnTo>
                  <a:lnTo>
                    <a:pt x="195135" y="75272"/>
                  </a:lnTo>
                  <a:lnTo>
                    <a:pt x="214884" y="79502"/>
                  </a:lnTo>
                  <a:lnTo>
                    <a:pt x="243459" y="85090"/>
                  </a:lnTo>
                  <a:lnTo>
                    <a:pt x="305435" y="95631"/>
                  </a:lnTo>
                  <a:lnTo>
                    <a:pt x="373380" y="105410"/>
                  </a:lnTo>
                  <a:lnTo>
                    <a:pt x="446532" y="114427"/>
                  </a:lnTo>
                  <a:lnTo>
                    <a:pt x="485013" y="118491"/>
                  </a:lnTo>
                  <a:lnTo>
                    <a:pt x="564769" y="125984"/>
                  </a:lnTo>
                  <a:lnTo>
                    <a:pt x="576364" y="126923"/>
                  </a:lnTo>
                  <a:lnTo>
                    <a:pt x="576364" y="117297"/>
                  </a:lnTo>
                  <a:lnTo>
                    <a:pt x="565531" y="116459"/>
                  </a:lnTo>
                  <a:lnTo>
                    <a:pt x="485902" y="109093"/>
                  </a:lnTo>
                  <a:lnTo>
                    <a:pt x="448551" y="105016"/>
                  </a:lnTo>
                  <a:lnTo>
                    <a:pt x="439750" y="104063"/>
                  </a:lnTo>
                  <a:lnTo>
                    <a:pt x="374650" y="96012"/>
                  </a:lnTo>
                  <a:lnTo>
                    <a:pt x="339979" y="91313"/>
                  </a:lnTo>
                  <a:lnTo>
                    <a:pt x="306959" y="86233"/>
                  </a:lnTo>
                  <a:lnTo>
                    <a:pt x="275209" y="81026"/>
                  </a:lnTo>
                  <a:lnTo>
                    <a:pt x="267271" y="79616"/>
                  </a:lnTo>
                  <a:lnTo>
                    <a:pt x="331597" y="89027"/>
                  </a:lnTo>
                  <a:lnTo>
                    <a:pt x="412623" y="99060"/>
                  </a:lnTo>
                  <a:lnTo>
                    <a:pt x="455676" y="103759"/>
                  </a:lnTo>
                  <a:lnTo>
                    <a:pt x="546862" y="112522"/>
                  </a:lnTo>
                  <a:lnTo>
                    <a:pt x="643636" y="120396"/>
                  </a:lnTo>
                  <a:lnTo>
                    <a:pt x="797687" y="130048"/>
                  </a:lnTo>
                  <a:lnTo>
                    <a:pt x="847394" y="132245"/>
                  </a:lnTo>
                  <a:lnTo>
                    <a:pt x="847394" y="109588"/>
                  </a:lnTo>
                  <a:lnTo>
                    <a:pt x="820166" y="108204"/>
                  </a:lnTo>
                  <a:lnTo>
                    <a:pt x="626960" y="95364"/>
                  </a:lnTo>
                  <a:lnTo>
                    <a:pt x="507111" y="85471"/>
                  </a:lnTo>
                  <a:lnTo>
                    <a:pt x="399161" y="74930"/>
                  </a:lnTo>
                  <a:lnTo>
                    <a:pt x="349504" y="69469"/>
                  </a:lnTo>
                  <a:lnTo>
                    <a:pt x="303022" y="63881"/>
                  </a:lnTo>
                  <a:lnTo>
                    <a:pt x="259715" y="58166"/>
                  </a:lnTo>
                  <a:lnTo>
                    <a:pt x="219710" y="52197"/>
                  </a:lnTo>
                  <a:lnTo>
                    <a:pt x="151384" y="40106"/>
                  </a:lnTo>
                  <a:lnTo>
                    <a:pt x="147459" y="39370"/>
                  </a:lnTo>
                  <a:lnTo>
                    <a:pt x="150850" y="40106"/>
                  </a:lnTo>
                  <a:lnTo>
                    <a:pt x="122174" y="33909"/>
                  </a:lnTo>
                  <a:lnTo>
                    <a:pt x="122897" y="34061"/>
                  </a:lnTo>
                  <a:lnTo>
                    <a:pt x="122453" y="33909"/>
                  </a:lnTo>
                  <a:lnTo>
                    <a:pt x="116713" y="31851"/>
                  </a:lnTo>
                  <a:lnTo>
                    <a:pt x="116967" y="31623"/>
                  </a:lnTo>
                  <a:lnTo>
                    <a:pt x="112344" y="29781"/>
                  </a:lnTo>
                  <a:lnTo>
                    <a:pt x="120650" y="19939"/>
                  </a:lnTo>
                  <a:lnTo>
                    <a:pt x="117703" y="19240"/>
                  </a:lnTo>
                  <a:lnTo>
                    <a:pt x="121920" y="13335"/>
                  </a:lnTo>
                  <a:lnTo>
                    <a:pt x="119329" y="12928"/>
                  </a:lnTo>
                  <a:lnTo>
                    <a:pt x="122682" y="7493"/>
                  </a:lnTo>
                  <a:lnTo>
                    <a:pt x="121272" y="7378"/>
                  </a:lnTo>
                  <a:lnTo>
                    <a:pt x="122936" y="4445"/>
                  </a:lnTo>
                  <a:lnTo>
                    <a:pt x="121043" y="4356"/>
                  </a:lnTo>
                  <a:lnTo>
                    <a:pt x="122936" y="635"/>
                  </a:lnTo>
                  <a:lnTo>
                    <a:pt x="84797" y="355"/>
                  </a:lnTo>
                  <a:lnTo>
                    <a:pt x="84797" y="69951"/>
                  </a:lnTo>
                  <a:lnTo>
                    <a:pt x="84518" y="69723"/>
                  </a:lnTo>
                  <a:lnTo>
                    <a:pt x="84531" y="69557"/>
                  </a:lnTo>
                  <a:lnTo>
                    <a:pt x="84797" y="69951"/>
                  </a:lnTo>
                  <a:lnTo>
                    <a:pt x="84797" y="355"/>
                  </a:lnTo>
                  <a:lnTo>
                    <a:pt x="37719" y="0"/>
                  </a:lnTo>
                  <a:lnTo>
                    <a:pt x="37820" y="2870"/>
                  </a:lnTo>
                  <a:lnTo>
                    <a:pt x="0" y="75692"/>
                  </a:lnTo>
                  <a:lnTo>
                    <a:pt x="33286" y="76200"/>
                  </a:lnTo>
                  <a:lnTo>
                    <a:pt x="33515" y="63627"/>
                  </a:lnTo>
                  <a:lnTo>
                    <a:pt x="33299" y="75692"/>
                  </a:lnTo>
                  <a:lnTo>
                    <a:pt x="33286" y="76200"/>
                  </a:lnTo>
                  <a:lnTo>
                    <a:pt x="33147" y="84328"/>
                  </a:lnTo>
                  <a:lnTo>
                    <a:pt x="32766" y="94488"/>
                  </a:lnTo>
                  <a:lnTo>
                    <a:pt x="32385" y="103632"/>
                  </a:lnTo>
                  <a:lnTo>
                    <a:pt x="31877" y="111887"/>
                  </a:lnTo>
                  <a:lnTo>
                    <a:pt x="31496" y="119253"/>
                  </a:lnTo>
                  <a:lnTo>
                    <a:pt x="30988" y="125349"/>
                  </a:lnTo>
                  <a:lnTo>
                    <a:pt x="30632" y="129984"/>
                  </a:lnTo>
                  <a:lnTo>
                    <a:pt x="30378" y="131445"/>
                  </a:lnTo>
                  <a:lnTo>
                    <a:pt x="30099" y="133604"/>
                  </a:lnTo>
                  <a:lnTo>
                    <a:pt x="29768" y="135064"/>
                  </a:lnTo>
                  <a:lnTo>
                    <a:pt x="28829" y="136525"/>
                  </a:lnTo>
                  <a:lnTo>
                    <a:pt x="28117" y="139573"/>
                  </a:lnTo>
                  <a:lnTo>
                    <a:pt x="25273" y="180467"/>
                  </a:lnTo>
                  <a:lnTo>
                    <a:pt x="24003" y="224663"/>
                  </a:lnTo>
                  <a:lnTo>
                    <a:pt x="23495" y="275209"/>
                  </a:lnTo>
                  <a:lnTo>
                    <a:pt x="33020" y="275209"/>
                  </a:lnTo>
                  <a:lnTo>
                    <a:pt x="33147" y="249682"/>
                  </a:lnTo>
                  <a:lnTo>
                    <a:pt x="33515" y="225247"/>
                  </a:lnTo>
                  <a:lnTo>
                    <a:pt x="34671" y="180848"/>
                  </a:lnTo>
                  <a:lnTo>
                    <a:pt x="37109" y="143891"/>
                  </a:lnTo>
                  <a:lnTo>
                    <a:pt x="37376" y="141859"/>
                  </a:lnTo>
                  <a:lnTo>
                    <a:pt x="37503" y="141224"/>
                  </a:lnTo>
                  <a:lnTo>
                    <a:pt x="37617" y="140843"/>
                  </a:lnTo>
                  <a:lnTo>
                    <a:pt x="37820" y="140081"/>
                  </a:lnTo>
                  <a:lnTo>
                    <a:pt x="37985" y="139827"/>
                  </a:lnTo>
                  <a:lnTo>
                    <a:pt x="37973" y="139573"/>
                  </a:lnTo>
                  <a:lnTo>
                    <a:pt x="38150" y="139573"/>
                  </a:lnTo>
                  <a:lnTo>
                    <a:pt x="38735" y="138684"/>
                  </a:lnTo>
                  <a:lnTo>
                    <a:pt x="39141" y="136525"/>
                  </a:lnTo>
                  <a:lnTo>
                    <a:pt x="39268" y="135890"/>
                  </a:lnTo>
                  <a:lnTo>
                    <a:pt x="39370" y="135382"/>
                  </a:lnTo>
                  <a:lnTo>
                    <a:pt x="39420" y="135064"/>
                  </a:lnTo>
                  <a:lnTo>
                    <a:pt x="39522" y="134366"/>
                  </a:lnTo>
                  <a:lnTo>
                    <a:pt x="40005" y="131445"/>
                  </a:lnTo>
                  <a:lnTo>
                    <a:pt x="40513" y="126238"/>
                  </a:lnTo>
                  <a:lnTo>
                    <a:pt x="41021" y="119888"/>
                  </a:lnTo>
                  <a:lnTo>
                    <a:pt x="41402" y="112395"/>
                  </a:lnTo>
                  <a:lnTo>
                    <a:pt x="41910" y="104140"/>
                  </a:lnTo>
                  <a:lnTo>
                    <a:pt x="42291" y="94869"/>
                  </a:lnTo>
                  <a:lnTo>
                    <a:pt x="42672" y="84709"/>
                  </a:lnTo>
                  <a:lnTo>
                    <a:pt x="42672" y="84175"/>
                  </a:lnTo>
                  <a:lnTo>
                    <a:pt x="56680" y="76555"/>
                  </a:lnTo>
                  <a:lnTo>
                    <a:pt x="58508" y="76593"/>
                  </a:lnTo>
                  <a:lnTo>
                    <a:pt x="60071" y="82296"/>
                  </a:lnTo>
                  <a:lnTo>
                    <a:pt x="66357" y="76695"/>
                  </a:lnTo>
                  <a:lnTo>
                    <a:pt x="70853" y="76771"/>
                  </a:lnTo>
                  <a:lnTo>
                    <a:pt x="71501" y="78232"/>
                  </a:lnTo>
                  <a:lnTo>
                    <a:pt x="72720" y="76796"/>
                  </a:lnTo>
                  <a:lnTo>
                    <a:pt x="76200" y="76835"/>
                  </a:lnTo>
                  <a:lnTo>
                    <a:pt x="74904" y="74193"/>
                  </a:lnTo>
                  <a:lnTo>
                    <a:pt x="75311" y="73723"/>
                  </a:lnTo>
                  <a:lnTo>
                    <a:pt x="107442" y="97155"/>
                  </a:lnTo>
                  <a:lnTo>
                    <a:pt x="142875" y="114808"/>
                  </a:lnTo>
                  <a:lnTo>
                    <a:pt x="182499" y="128270"/>
                  </a:lnTo>
                  <a:lnTo>
                    <a:pt x="224790" y="137033"/>
                  </a:lnTo>
                  <a:lnTo>
                    <a:pt x="289560" y="140843"/>
                  </a:lnTo>
                  <a:lnTo>
                    <a:pt x="312204" y="143256"/>
                  </a:lnTo>
                  <a:lnTo>
                    <a:pt x="350926" y="151257"/>
                  </a:lnTo>
                  <a:lnTo>
                    <a:pt x="390550" y="164782"/>
                  </a:lnTo>
                  <a:lnTo>
                    <a:pt x="438696" y="190538"/>
                  </a:lnTo>
                  <a:lnTo>
                    <a:pt x="439788" y="191363"/>
                  </a:lnTo>
                  <a:lnTo>
                    <a:pt x="439737" y="191223"/>
                  </a:lnTo>
                  <a:lnTo>
                    <a:pt x="470344" y="217932"/>
                  </a:lnTo>
                  <a:lnTo>
                    <a:pt x="475488" y="223520"/>
                  </a:lnTo>
                  <a:lnTo>
                    <a:pt x="475754" y="223888"/>
                  </a:lnTo>
                  <a:lnTo>
                    <a:pt x="475830" y="224028"/>
                  </a:lnTo>
                  <a:lnTo>
                    <a:pt x="483654" y="235407"/>
                  </a:lnTo>
                  <a:lnTo>
                    <a:pt x="486816" y="241033"/>
                  </a:lnTo>
                  <a:lnTo>
                    <a:pt x="486981" y="241465"/>
                  </a:lnTo>
                  <a:lnTo>
                    <a:pt x="489877" y="247650"/>
                  </a:lnTo>
                  <a:lnTo>
                    <a:pt x="491642" y="252831"/>
                  </a:lnTo>
                  <a:lnTo>
                    <a:pt x="493102" y="258368"/>
                  </a:lnTo>
                  <a:lnTo>
                    <a:pt x="493839" y="263652"/>
                  </a:lnTo>
                  <a:lnTo>
                    <a:pt x="493966" y="264553"/>
                  </a:lnTo>
                  <a:lnTo>
                    <a:pt x="494068" y="265239"/>
                  </a:lnTo>
                  <a:lnTo>
                    <a:pt x="494360" y="270129"/>
                  </a:lnTo>
                  <a:lnTo>
                    <a:pt x="494411" y="270764"/>
                  </a:lnTo>
                  <a:lnTo>
                    <a:pt x="503936" y="270129"/>
                  </a:lnTo>
                  <a:lnTo>
                    <a:pt x="503643" y="265239"/>
                  </a:lnTo>
                  <a:lnTo>
                    <a:pt x="503555" y="263652"/>
                  </a:lnTo>
                  <a:lnTo>
                    <a:pt x="483108" y="217932"/>
                  </a:lnTo>
                  <a:lnTo>
                    <a:pt x="445262" y="183515"/>
                  </a:lnTo>
                  <a:lnTo>
                    <a:pt x="412369" y="164211"/>
                  </a:lnTo>
                  <a:lnTo>
                    <a:pt x="374650" y="148590"/>
                  </a:lnTo>
                  <a:lnTo>
                    <a:pt x="368312" y="146646"/>
                  </a:lnTo>
                  <a:lnTo>
                    <a:pt x="354457" y="142367"/>
                  </a:lnTo>
                  <a:lnTo>
                    <a:pt x="333502" y="137287"/>
                  </a:lnTo>
                  <a:lnTo>
                    <a:pt x="312166" y="133604"/>
                  </a:lnTo>
                  <a:lnTo>
                    <a:pt x="290322" y="131318"/>
                  </a:lnTo>
                  <a:lnTo>
                    <a:pt x="247573" y="129819"/>
                  </a:lnTo>
                  <a:lnTo>
                    <a:pt x="226682" y="127596"/>
                  </a:lnTo>
                  <a:lnTo>
                    <a:pt x="225920" y="127596"/>
                  </a:lnTo>
                  <a:lnTo>
                    <a:pt x="205549" y="124015"/>
                  </a:lnTo>
                  <a:lnTo>
                    <a:pt x="204368" y="123825"/>
                  </a:lnTo>
                  <a:lnTo>
                    <a:pt x="185140" y="119189"/>
                  </a:lnTo>
                  <a:lnTo>
                    <a:pt x="186105" y="119418"/>
                  </a:lnTo>
                  <a:lnTo>
                    <a:pt x="146761" y="106045"/>
                  </a:lnTo>
                  <a:lnTo>
                    <a:pt x="128727" y="97751"/>
                  </a:lnTo>
                  <a:lnTo>
                    <a:pt x="127393" y="97155"/>
                  </a:lnTo>
                  <a:lnTo>
                    <a:pt x="128816" y="97942"/>
                  </a:lnTo>
                  <a:lnTo>
                    <a:pt x="112471" y="89077"/>
                  </a:lnTo>
                  <a:lnTo>
                    <a:pt x="96901" y="79121"/>
                  </a:lnTo>
                  <a:lnTo>
                    <a:pt x="85496" y="70472"/>
                  </a:lnTo>
                  <a:lnTo>
                    <a:pt x="87350" y="67183"/>
                  </a:lnTo>
                  <a:lnTo>
                    <a:pt x="88392" y="68580"/>
                  </a:lnTo>
                  <a:lnTo>
                    <a:pt x="90906" y="63614"/>
                  </a:lnTo>
                  <a:lnTo>
                    <a:pt x="138303" y="84836"/>
                  </a:lnTo>
                  <a:lnTo>
                    <a:pt x="185889" y="100685"/>
                  </a:lnTo>
                  <a:lnTo>
                    <a:pt x="239268" y="114300"/>
                  </a:lnTo>
                  <a:lnTo>
                    <a:pt x="297815" y="125857"/>
                  </a:lnTo>
                  <a:lnTo>
                    <a:pt x="339217" y="132207"/>
                  </a:lnTo>
                  <a:lnTo>
                    <a:pt x="381889" y="137414"/>
                  </a:lnTo>
                  <a:lnTo>
                    <a:pt x="425704" y="141097"/>
                  </a:lnTo>
                  <a:lnTo>
                    <a:pt x="470281" y="143510"/>
                  </a:lnTo>
                  <a:lnTo>
                    <a:pt x="559435" y="145034"/>
                  </a:lnTo>
                  <a:lnTo>
                    <a:pt x="603758" y="147447"/>
                  </a:lnTo>
                  <a:lnTo>
                    <a:pt x="647661" y="151168"/>
                  </a:lnTo>
                  <a:lnTo>
                    <a:pt x="647306" y="151168"/>
                  </a:lnTo>
                  <a:lnTo>
                    <a:pt x="690054" y="156260"/>
                  </a:lnTo>
                  <a:lnTo>
                    <a:pt x="689914" y="156260"/>
                  </a:lnTo>
                  <a:lnTo>
                    <a:pt x="733640" y="163017"/>
                  </a:lnTo>
                  <a:lnTo>
                    <a:pt x="770001" y="169926"/>
                  </a:lnTo>
                  <a:lnTo>
                    <a:pt x="807212" y="178308"/>
                  </a:lnTo>
                  <a:lnTo>
                    <a:pt x="858266" y="192659"/>
                  </a:lnTo>
                  <a:lnTo>
                    <a:pt x="904113" y="209321"/>
                  </a:lnTo>
                  <a:lnTo>
                    <a:pt x="938657" y="225933"/>
                  </a:lnTo>
                  <a:lnTo>
                    <a:pt x="972223" y="249770"/>
                  </a:lnTo>
                  <a:lnTo>
                    <a:pt x="972299" y="249936"/>
                  </a:lnTo>
                  <a:lnTo>
                    <a:pt x="977531" y="255625"/>
                  </a:lnTo>
                  <a:lnTo>
                    <a:pt x="978471" y="256921"/>
                  </a:lnTo>
                  <a:lnTo>
                    <a:pt x="981964" y="261620"/>
                  </a:lnTo>
                  <a:lnTo>
                    <a:pt x="982179" y="262001"/>
                  </a:lnTo>
                  <a:lnTo>
                    <a:pt x="982281" y="262255"/>
                  </a:lnTo>
                  <a:lnTo>
                    <a:pt x="985215" y="268020"/>
                  </a:lnTo>
                  <a:lnTo>
                    <a:pt x="986980" y="273634"/>
                  </a:lnTo>
                  <a:lnTo>
                    <a:pt x="987463" y="278511"/>
                  </a:lnTo>
                  <a:lnTo>
                    <a:pt x="987552" y="279400"/>
                  </a:lnTo>
                  <a:lnTo>
                    <a:pt x="997077" y="278511"/>
                  </a:lnTo>
                  <a:lnTo>
                    <a:pt x="996569" y="273812"/>
                  </a:lnTo>
                  <a:lnTo>
                    <a:pt x="996467" y="272923"/>
                  </a:lnTo>
                  <a:lnTo>
                    <a:pt x="996315" y="271399"/>
                  </a:lnTo>
                  <a:lnTo>
                    <a:pt x="994981" y="267335"/>
                  </a:lnTo>
                  <a:lnTo>
                    <a:pt x="993902" y="264033"/>
                  </a:lnTo>
                  <a:lnTo>
                    <a:pt x="990219" y="256921"/>
                  </a:lnTo>
                  <a:lnTo>
                    <a:pt x="953770" y="223647"/>
                  </a:lnTo>
                  <a:lnTo>
                    <a:pt x="925715" y="208610"/>
                  </a:lnTo>
                  <a:lnTo>
                    <a:pt x="919353" y="205613"/>
                  </a:lnTo>
                  <a:lnTo>
                    <a:pt x="876808" y="188849"/>
                  </a:lnTo>
                  <a:lnTo>
                    <a:pt x="827278" y="173736"/>
                  </a:lnTo>
                  <a:lnTo>
                    <a:pt x="781164" y="162572"/>
                  </a:lnTo>
                  <a:lnTo>
                    <a:pt x="771906" y="160528"/>
                  </a:lnTo>
                  <a:lnTo>
                    <a:pt x="732282" y="153162"/>
                  </a:lnTo>
                  <a:lnTo>
                    <a:pt x="690880" y="146812"/>
                  </a:lnTo>
                  <a:lnTo>
                    <a:pt x="648208" y="141605"/>
                  </a:lnTo>
                  <a:lnTo>
                    <a:pt x="608850" y="138303"/>
                  </a:lnTo>
                  <a:lnTo>
                    <a:pt x="617982" y="138811"/>
                  </a:lnTo>
                  <a:lnTo>
                    <a:pt x="684276" y="141097"/>
                  </a:lnTo>
                  <a:lnTo>
                    <a:pt x="817880" y="142621"/>
                  </a:lnTo>
                  <a:lnTo>
                    <a:pt x="884047" y="144907"/>
                  </a:lnTo>
                  <a:lnTo>
                    <a:pt x="949198" y="148590"/>
                  </a:lnTo>
                  <a:lnTo>
                    <a:pt x="1012825" y="153670"/>
                  </a:lnTo>
                  <a:lnTo>
                    <a:pt x="1104011" y="163322"/>
                  </a:lnTo>
                  <a:lnTo>
                    <a:pt x="1160030" y="171005"/>
                  </a:lnTo>
                  <a:lnTo>
                    <a:pt x="1215263" y="179959"/>
                  </a:lnTo>
                  <a:lnTo>
                    <a:pt x="1265301" y="189484"/>
                  </a:lnTo>
                  <a:lnTo>
                    <a:pt x="1310767" y="199898"/>
                  </a:lnTo>
                  <a:lnTo>
                    <a:pt x="1351280" y="210820"/>
                  </a:lnTo>
                  <a:lnTo>
                    <a:pt x="1401445" y="228346"/>
                  </a:lnTo>
                  <a:lnTo>
                    <a:pt x="1437982" y="246964"/>
                  </a:lnTo>
                  <a:lnTo>
                    <a:pt x="1445653" y="252590"/>
                  </a:lnTo>
                  <a:lnTo>
                    <a:pt x="1451775" y="258114"/>
                  </a:lnTo>
                  <a:lnTo>
                    <a:pt x="1452016" y="258445"/>
                  </a:lnTo>
                  <a:lnTo>
                    <a:pt x="1456461" y="264020"/>
                  </a:lnTo>
                  <a:lnTo>
                    <a:pt x="1456182" y="263398"/>
                  </a:lnTo>
                  <a:lnTo>
                    <a:pt x="1456524" y="264020"/>
                  </a:lnTo>
                  <a:lnTo>
                    <a:pt x="1456588" y="264287"/>
                  </a:lnTo>
                  <a:lnTo>
                    <a:pt x="1457604" y="266446"/>
                  </a:lnTo>
                  <a:lnTo>
                    <a:pt x="1458722" y="268605"/>
                  </a:lnTo>
                  <a:lnTo>
                    <a:pt x="1459230" y="269875"/>
                  </a:lnTo>
                  <a:lnTo>
                    <a:pt x="1458772" y="268922"/>
                  </a:lnTo>
                  <a:lnTo>
                    <a:pt x="1459865" y="274955"/>
                  </a:lnTo>
                  <a:lnTo>
                    <a:pt x="1469263" y="273431"/>
                  </a:lnTo>
                  <a:lnTo>
                    <a:pt x="1468678" y="269875"/>
                  </a:lnTo>
                  <a:lnTo>
                    <a:pt x="1468120" y="266446"/>
                  </a:lnTo>
                  <a:lnTo>
                    <a:pt x="1466697" y="263398"/>
                  </a:lnTo>
                  <a:lnTo>
                    <a:pt x="1464564" y="258826"/>
                  </a:lnTo>
                  <a:lnTo>
                    <a:pt x="1458899" y="251790"/>
                  </a:lnTo>
                  <a:lnTo>
                    <a:pt x="1451483" y="244983"/>
                  </a:lnTo>
                  <a:lnTo>
                    <a:pt x="1445044" y="240347"/>
                  </a:lnTo>
                  <a:lnTo>
                    <a:pt x="1442339" y="238379"/>
                  </a:lnTo>
                  <a:lnTo>
                    <a:pt x="1405001" y="219456"/>
                  </a:lnTo>
                  <a:lnTo>
                    <a:pt x="1353947" y="201676"/>
                  </a:lnTo>
                  <a:lnTo>
                    <a:pt x="1328254" y="194703"/>
                  </a:lnTo>
                  <a:lnTo>
                    <a:pt x="1313053" y="190754"/>
                  </a:lnTo>
                  <a:lnTo>
                    <a:pt x="1267206" y="180213"/>
                  </a:lnTo>
                  <a:lnTo>
                    <a:pt x="1216914" y="170561"/>
                  </a:lnTo>
                  <a:lnTo>
                    <a:pt x="1134237" y="157734"/>
                  </a:lnTo>
                  <a:lnTo>
                    <a:pt x="1075182" y="150368"/>
                  </a:lnTo>
                  <a:lnTo>
                    <a:pt x="1015174" y="144310"/>
                  </a:lnTo>
                  <a:lnTo>
                    <a:pt x="1092708" y="144907"/>
                  </a:lnTo>
                  <a:lnTo>
                    <a:pt x="1182370" y="147320"/>
                  </a:lnTo>
                  <a:lnTo>
                    <a:pt x="1270635" y="151130"/>
                  </a:lnTo>
                  <a:lnTo>
                    <a:pt x="1356614" y="156210"/>
                  </a:lnTo>
                  <a:lnTo>
                    <a:pt x="1439799" y="162560"/>
                  </a:lnTo>
                  <a:lnTo>
                    <a:pt x="1519555" y="169926"/>
                  </a:lnTo>
                  <a:lnTo>
                    <a:pt x="1568742" y="175310"/>
                  </a:lnTo>
                  <a:lnTo>
                    <a:pt x="1664335" y="187553"/>
                  </a:lnTo>
                  <a:lnTo>
                    <a:pt x="1730121" y="197993"/>
                  </a:lnTo>
                  <a:lnTo>
                    <a:pt x="1788668" y="208915"/>
                  </a:lnTo>
                  <a:lnTo>
                    <a:pt x="1839976" y="220345"/>
                  </a:lnTo>
                  <a:lnTo>
                    <a:pt x="1881111" y="231635"/>
                  </a:lnTo>
                  <a:lnTo>
                    <a:pt x="1910207" y="241554"/>
                  </a:lnTo>
                  <a:lnTo>
                    <a:pt x="1910207" y="241427"/>
                  </a:lnTo>
                  <a:lnTo>
                    <a:pt x="1948954" y="260565"/>
                  </a:lnTo>
                  <a:lnTo>
                    <a:pt x="1956155" y="266573"/>
                  </a:lnTo>
                  <a:lnTo>
                    <a:pt x="1958340" y="268732"/>
                  </a:lnTo>
                  <a:lnTo>
                    <a:pt x="1960245" y="271399"/>
                  </a:lnTo>
                  <a:lnTo>
                    <a:pt x="1961642" y="273812"/>
                  </a:lnTo>
                  <a:lnTo>
                    <a:pt x="1961692" y="274002"/>
                  </a:lnTo>
                  <a:lnTo>
                    <a:pt x="1962086" y="274701"/>
                  </a:lnTo>
                  <a:lnTo>
                    <a:pt x="1961730" y="274002"/>
                  </a:lnTo>
                  <a:lnTo>
                    <a:pt x="1971713" y="274002"/>
                  </a:lnTo>
                  <a:lnTo>
                    <a:pt x="1970659" y="270510"/>
                  </a:lnTo>
                  <a:lnTo>
                    <a:pt x="1968500" y="266573"/>
                  </a:lnTo>
                  <a:lnTo>
                    <a:pt x="1965947" y="263055"/>
                  </a:lnTo>
                  <a:lnTo>
                    <a:pt x="1965833" y="262890"/>
                  </a:lnTo>
                  <a:lnTo>
                    <a:pt x="1934349" y="241427"/>
                  </a:lnTo>
                  <a:lnTo>
                    <a:pt x="1929257" y="239014"/>
                  </a:lnTo>
                  <a:lnTo>
                    <a:pt x="1886077" y="223139"/>
                  </a:lnTo>
                  <a:lnTo>
                    <a:pt x="1842262" y="211074"/>
                  </a:lnTo>
                  <a:lnTo>
                    <a:pt x="1790446" y="199517"/>
                  </a:lnTo>
                  <a:lnTo>
                    <a:pt x="1731772" y="188595"/>
                  </a:lnTo>
                  <a:lnTo>
                    <a:pt x="1666748" y="178308"/>
                  </a:lnTo>
                  <a:lnTo>
                    <a:pt x="1558925" y="164592"/>
                  </a:lnTo>
                  <a:lnTo>
                    <a:pt x="1481074" y="156591"/>
                  </a:lnTo>
                  <a:lnTo>
                    <a:pt x="1399413" y="149733"/>
                  </a:lnTo>
                  <a:lnTo>
                    <a:pt x="1316482" y="144145"/>
                  </a:lnTo>
                  <a:lnTo>
                    <a:pt x="1311008" y="143840"/>
                  </a:lnTo>
                  <a:lnTo>
                    <a:pt x="1351915" y="144780"/>
                  </a:lnTo>
                  <a:lnTo>
                    <a:pt x="1466926" y="145326"/>
                  </a:lnTo>
                  <a:lnTo>
                    <a:pt x="1517777" y="146558"/>
                  </a:lnTo>
                  <a:lnTo>
                    <a:pt x="1679575" y="153543"/>
                  </a:lnTo>
                  <a:lnTo>
                    <a:pt x="1783080" y="159893"/>
                  </a:lnTo>
                  <a:lnTo>
                    <a:pt x="1930019" y="171196"/>
                  </a:lnTo>
                  <a:lnTo>
                    <a:pt x="2020951" y="179959"/>
                  </a:lnTo>
                  <a:lnTo>
                    <a:pt x="2079612" y="186550"/>
                  </a:lnTo>
                  <a:lnTo>
                    <a:pt x="2182114" y="199898"/>
                  </a:lnTo>
                  <a:lnTo>
                    <a:pt x="2234311" y="208280"/>
                  </a:lnTo>
                  <a:lnTo>
                    <a:pt x="2234311" y="208153"/>
                  </a:lnTo>
                  <a:lnTo>
                    <a:pt x="2295906" y="219583"/>
                  </a:lnTo>
                  <a:lnTo>
                    <a:pt x="2335530" y="228473"/>
                  </a:lnTo>
                  <a:lnTo>
                    <a:pt x="2380107" y="240944"/>
                  </a:lnTo>
                  <a:lnTo>
                    <a:pt x="2416899" y="256032"/>
                  </a:lnTo>
                  <a:lnTo>
                    <a:pt x="2429954" y="265049"/>
                  </a:lnTo>
                  <a:lnTo>
                    <a:pt x="2432558" y="267995"/>
                  </a:lnTo>
                  <a:lnTo>
                    <a:pt x="2433967" y="270179"/>
                  </a:lnTo>
                  <a:lnTo>
                    <a:pt x="2433828" y="269786"/>
                  </a:lnTo>
                  <a:lnTo>
                    <a:pt x="2434031" y="270179"/>
                  </a:lnTo>
                  <a:lnTo>
                    <a:pt x="2434094" y="270510"/>
                  </a:lnTo>
                  <a:lnTo>
                    <a:pt x="2434818" y="272300"/>
                  </a:lnTo>
                  <a:lnTo>
                    <a:pt x="2434717" y="271653"/>
                  </a:lnTo>
                  <a:lnTo>
                    <a:pt x="2434869" y="272300"/>
                  </a:lnTo>
                  <a:lnTo>
                    <a:pt x="2434869" y="272669"/>
                  </a:lnTo>
                  <a:lnTo>
                    <a:pt x="2435225" y="274828"/>
                  </a:lnTo>
                  <a:lnTo>
                    <a:pt x="2444623" y="273558"/>
                  </a:lnTo>
                  <a:lnTo>
                    <a:pt x="2444470" y="272669"/>
                  </a:lnTo>
                  <a:lnTo>
                    <a:pt x="2444407" y="272300"/>
                  </a:lnTo>
                  <a:lnTo>
                    <a:pt x="2444305" y="271653"/>
                  </a:lnTo>
                  <a:lnTo>
                    <a:pt x="2444115" y="270510"/>
                  </a:lnTo>
                  <a:lnTo>
                    <a:pt x="2443988" y="269748"/>
                  </a:lnTo>
                  <a:lnTo>
                    <a:pt x="2443886" y="269494"/>
                  </a:lnTo>
                  <a:lnTo>
                    <a:pt x="2425230" y="249885"/>
                  </a:lnTo>
                  <a:lnTo>
                    <a:pt x="2421382" y="247650"/>
                  </a:lnTo>
                  <a:lnTo>
                    <a:pt x="2382012" y="231521"/>
                  </a:lnTo>
                  <a:lnTo>
                    <a:pt x="2325116" y="216154"/>
                  </a:lnTo>
                  <a:lnTo>
                    <a:pt x="2287003" y="208153"/>
                  </a:lnTo>
                  <a:lnTo>
                    <a:pt x="2183511" y="190500"/>
                  </a:lnTo>
                  <a:lnTo>
                    <a:pt x="2141105" y="184670"/>
                  </a:lnTo>
                  <a:lnTo>
                    <a:pt x="2021967" y="170434"/>
                  </a:lnTo>
                  <a:lnTo>
                    <a:pt x="1930781" y="161671"/>
                  </a:lnTo>
                  <a:lnTo>
                    <a:pt x="1783715" y="150368"/>
                  </a:lnTo>
                  <a:lnTo>
                    <a:pt x="1758899" y="148882"/>
                  </a:lnTo>
                  <a:lnTo>
                    <a:pt x="1824355" y="150241"/>
                  </a:lnTo>
                  <a:lnTo>
                    <a:pt x="2019681" y="157480"/>
                  </a:lnTo>
                  <a:lnTo>
                    <a:pt x="2205342" y="167513"/>
                  </a:lnTo>
                  <a:lnTo>
                    <a:pt x="2377948" y="179959"/>
                  </a:lnTo>
                  <a:lnTo>
                    <a:pt x="2483993" y="189484"/>
                  </a:lnTo>
                  <a:lnTo>
                    <a:pt x="2557907" y="197104"/>
                  </a:lnTo>
                  <a:lnTo>
                    <a:pt x="2648331" y="207899"/>
                  </a:lnTo>
                  <a:lnTo>
                    <a:pt x="2709164" y="216535"/>
                  </a:lnTo>
                  <a:lnTo>
                    <a:pt x="2764028" y="225298"/>
                  </a:lnTo>
                  <a:lnTo>
                    <a:pt x="2812478" y="234569"/>
                  </a:lnTo>
                  <a:lnTo>
                    <a:pt x="2852674" y="243840"/>
                  </a:lnTo>
                  <a:lnTo>
                    <a:pt x="2894965" y="256540"/>
                  </a:lnTo>
                  <a:lnTo>
                    <a:pt x="2922066" y="269214"/>
                  </a:lnTo>
                  <a:lnTo>
                    <a:pt x="2926029" y="271983"/>
                  </a:lnTo>
                  <a:lnTo>
                    <a:pt x="2929001" y="274574"/>
                  </a:lnTo>
                  <a:lnTo>
                    <a:pt x="2929229" y="274815"/>
                  </a:lnTo>
                  <a:lnTo>
                    <a:pt x="2929509" y="275209"/>
                  </a:lnTo>
                  <a:lnTo>
                    <a:pt x="2930741" y="276733"/>
                  </a:lnTo>
                  <a:lnTo>
                    <a:pt x="2931033" y="276987"/>
                  </a:lnTo>
                  <a:lnTo>
                    <a:pt x="2931668" y="277876"/>
                  </a:lnTo>
                  <a:lnTo>
                    <a:pt x="2931147" y="277241"/>
                  </a:lnTo>
                  <a:lnTo>
                    <a:pt x="2932277" y="279603"/>
                  </a:lnTo>
                  <a:lnTo>
                    <a:pt x="2932176" y="279019"/>
                  </a:lnTo>
                  <a:lnTo>
                    <a:pt x="2932366" y="279603"/>
                  </a:lnTo>
                  <a:lnTo>
                    <a:pt x="2941993" y="279603"/>
                  </a:lnTo>
                  <a:lnTo>
                    <a:pt x="2941878" y="279019"/>
                  </a:lnTo>
                  <a:lnTo>
                    <a:pt x="2941663" y="277876"/>
                  </a:lnTo>
                  <a:lnTo>
                    <a:pt x="2941536" y="277241"/>
                  </a:lnTo>
                  <a:lnTo>
                    <a:pt x="2941447" y="276733"/>
                  </a:lnTo>
                  <a:lnTo>
                    <a:pt x="2939415" y="272415"/>
                  </a:lnTo>
                  <a:lnTo>
                    <a:pt x="2936481" y="268528"/>
                  </a:lnTo>
                  <a:lnTo>
                    <a:pt x="2936367" y="268351"/>
                  </a:lnTo>
                  <a:lnTo>
                    <a:pt x="2898140" y="247523"/>
                  </a:lnTo>
                  <a:lnTo>
                    <a:pt x="2854960" y="234569"/>
                  </a:lnTo>
                  <a:lnTo>
                    <a:pt x="2813812" y="225171"/>
                  </a:lnTo>
                  <a:lnTo>
                    <a:pt x="2765552" y="216027"/>
                  </a:lnTo>
                  <a:lnTo>
                    <a:pt x="2690876" y="204089"/>
                  </a:lnTo>
                  <a:lnTo>
                    <a:pt x="2627757" y="195707"/>
                  </a:lnTo>
                  <a:lnTo>
                    <a:pt x="2558923" y="187579"/>
                  </a:lnTo>
                  <a:lnTo>
                    <a:pt x="2484882" y="179959"/>
                  </a:lnTo>
                  <a:lnTo>
                    <a:pt x="2378710" y="170434"/>
                  </a:lnTo>
                  <a:lnTo>
                    <a:pt x="2205990" y="157988"/>
                  </a:lnTo>
                  <a:lnTo>
                    <a:pt x="2020189" y="147955"/>
                  </a:lnTo>
                  <a:lnTo>
                    <a:pt x="1952764" y="145465"/>
                  </a:lnTo>
                  <a:lnTo>
                    <a:pt x="2038096" y="146304"/>
                  </a:lnTo>
                  <a:lnTo>
                    <a:pt x="2192274" y="150114"/>
                  </a:lnTo>
                  <a:lnTo>
                    <a:pt x="2416048" y="158115"/>
                  </a:lnTo>
                  <a:lnTo>
                    <a:pt x="2694432" y="172847"/>
                  </a:lnTo>
                  <a:lnTo>
                    <a:pt x="2882519" y="186436"/>
                  </a:lnTo>
                  <a:lnTo>
                    <a:pt x="2995803" y="196596"/>
                  </a:lnTo>
                  <a:lnTo>
                    <a:pt x="3098038" y="207391"/>
                  </a:lnTo>
                  <a:lnTo>
                    <a:pt x="3144520" y="212979"/>
                  </a:lnTo>
                  <a:lnTo>
                    <a:pt x="3187827" y="218821"/>
                  </a:lnTo>
                  <a:lnTo>
                    <a:pt x="3227832" y="224663"/>
                  </a:lnTo>
                  <a:lnTo>
                    <a:pt x="3296666" y="236728"/>
                  </a:lnTo>
                  <a:lnTo>
                    <a:pt x="3348761" y="248831"/>
                  </a:lnTo>
                  <a:lnTo>
                    <a:pt x="3350107" y="249250"/>
                  </a:lnTo>
                  <a:lnTo>
                    <a:pt x="3350310" y="249250"/>
                  </a:lnTo>
                  <a:lnTo>
                    <a:pt x="3370389" y="255524"/>
                  </a:lnTo>
                  <a:lnTo>
                    <a:pt x="3386290" y="261696"/>
                  </a:lnTo>
                  <a:lnTo>
                    <a:pt x="3397288" y="267716"/>
                  </a:lnTo>
                  <a:lnTo>
                    <a:pt x="3397008" y="267462"/>
                  </a:lnTo>
                  <a:lnTo>
                    <a:pt x="3397758" y="267970"/>
                  </a:lnTo>
                  <a:lnTo>
                    <a:pt x="3397288" y="267716"/>
                  </a:lnTo>
                  <a:lnTo>
                    <a:pt x="3403193" y="272999"/>
                  </a:lnTo>
                  <a:lnTo>
                    <a:pt x="3405251" y="278511"/>
                  </a:lnTo>
                  <a:lnTo>
                    <a:pt x="3414141" y="275082"/>
                  </a:lnTo>
                  <a:close/>
                </a:path>
              </a:pathLst>
            </a:custGeom>
            <a:solidFill>
              <a:srgbClr val="000000"/>
            </a:solidFill>
          </p:spPr>
          <p:txBody>
            <a:bodyPr wrap="square" lIns="0" tIns="0" rIns="0" bIns="0" rtlCol="0"/>
            <a:lstStyle/>
            <a:p>
              <a:endParaRPr/>
            </a:p>
          </p:txBody>
        </p:sp>
        <p:sp>
          <p:nvSpPr>
            <p:cNvPr id="22" name="object 22"/>
            <p:cNvSpPr/>
            <p:nvPr/>
          </p:nvSpPr>
          <p:spPr>
            <a:xfrm>
              <a:off x="4352925" y="4837404"/>
              <a:ext cx="3648075" cy="371475"/>
            </a:xfrm>
            <a:custGeom>
              <a:avLst/>
              <a:gdLst/>
              <a:ahLst/>
              <a:cxnLst/>
              <a:rect l="l" t="t" r="r" b="b"/>
              <a:pathLst>
                <a:path w="3648075" h="371475">
                  <a:moveTo>
                    <a:pt x="257175" y="0"/>
                  </a:moveTo>
                  <a:lnTo>
                    <a:pt x="0" y="0"/>
                  </a:lnTo>
                  <a:lnTo>
                    <a:pt x="0" y="371373"/>
                  </a:lnTo>
                  <a:lnTo>
                    <a:pt x="257175" y="371373"/>
                  </a:lnTo>
                  <a:lnTo>
                    <a:pt x="257175" y="0"/>
                  </a:lnTo>
                  <a:close/>
                </a:path>
                <a:path w="3648075" h="371475">
                  <a:moveTo>
                    <a:pt x="742950" y="0"/>
                  </a:moveTo>
                  <a:lnTo>
                    <a:pt x="485775" y="0"/>
                  </a:lnTo>
                  <a:lnTo>
                    <a:pt x="485775" y="371373"/>
                  </a:lnTo>
                  <a:lnTo>
                    <a:pt x="742950" y="371373"/>
                  </a:lnTo>
                  <a:lnTo>
                    <a:pt x="742950" y="0"/>
                  </a:lnTo>
                  <a:close/>
                </a:path>
                <a:path w="3648075" h="371475">
                  <a:moveTo>
                    <a:pt x="1228725" y="0"/>
                  </a:moveTo>
                  <a:lnTo>
                    <a:pt x="971550" y="0"/>
                  </a:lnTo>
                  <a:lnTo>
                    <a:pt x="971550" y="371373"/>
                  </a:lnTo>
                  <a:lnTo>
                    <a:pt x="1228725" y="371373"/>
                  </a:lnTo>
                  <a:lnTo>
                    <a:pt x="1228725" y="0"/>
                  </a:lnTo>
                  <a:close/>
                </a:path>
                <a:path w="3648075" h="371475">
                  <a:moveTo>
                    <a:pt x="1714500" y="0"/>
                  </a:moveTo>
                  <a:lnTo>
                    <a:pt x="1457325" y="0"/>
                  </a:lnTo>
                  <a:lnTo>
                    <a:pt x="1457325" y="371373"/>
                  </a:lnTo>
                  <a:lnTo>
                    <a:pt x="1714500" y="371373"/>
                  </a:lnTo>
                  <a:lnTo>
                    <a:pt x="1714500" y="0"/>
                  </a:lnTo>
                  <a:close/>
                </a:path>
                <a:path w="3648075" h="371475">
                  <a:moveTo>
                    <a:pt x="2190750" y="0"/>
                  </a:moveTo>
                  <a:lnTo>
                    <a:pt x="1943100" y="0"/>
                  </a:lnTo>
                  <a:lnTo>
                    <a:pt x="1943100" y="371373"/>
                  </a:lnTo>
                  <a:lnTo>
                    <a:pt x="2190750" y="371373"/>
                  </a:lnTo>
                  <a:lnTo>
                    <a:pt x="2190750" y="0"/>
                  </a:lnTo>
                  <a:close/>
                </a:path>
                <a:path w="3648075" h="371475">
                  <a:moveTo>
                    <a:pt x="2676525" y="0"/>
                  </a:moveTo>
                  <a:lnTo>
                    <a:pt x="2428875" y="0"/>
                  </a:lnTo>
                  <a:lnTo>
                    <a:pt x="2428875" y="371373"/>
                  </a:lnTo>
                  <a:lnTo>
                    <a:pt x="2676525" y="371373"/>
                  </a:lnTo>
                  <a:lnTo>
                    <a:pt x="2676525" y="0"/>
                  </a:lnTo>
                  <a:close/>
                </a:path>
                <a:path w="3648075" h="371475">
                  <a:moveTo>
                    <a:pt x="3162300" y="0"/>
                  </a:moveTo>
                  <a:lnTo>
                    <a:pt x="2914650" y="0"/>
                  </a:lnTo>
                  <a:lnTo>
                    <a:pt x="2914650" y="371373"/>
                  </a:lnTo>
                  <a:lnTo>
                    <a:pt x="3162300" y="371373"/>
                  </a:lnTo>
                  <a:lnTo>
                    <a:pt x="3162300" y="0"/>
                  </a:lnTo>
                  <a:close/>
                </a:path>
                <a:path w="3648075" h="371475">
                  <a:moveTo>
                    <a:pt x="3648075" y="0"/>
                  </a:moveTo>
                  <a:lnTo>
                    <a:pt x="3400425" y="0"/>
                  </a:lnTo>
                  <a:lnTo>
                    <a:pt x="3400425" y="371373"/>
                  </a:lnTo>
                  <a:lnTo>
                    <a:pt x="3648075" y="371373"/>
                  </a:lnTo>
                  <a:lnTo>
                    <a:pt x="3648075" y="0"/>
                  </a:lnTo>
                  <a:close/>
                </a:path>
              </a:pathLst>
            </a:custGeom>
            <a:solidFill>
              <a:srgbClr val="007B92"/>
            </a:solidFill>
          </p:spPr>
          <p:txBody>
            <a:bodyPr wrap="square" lIns="0" tIns="0" rIns="0" bIns="0" rtlCol="0"/>
            <a:lstStyle/>
            <a:p>
              <a:endParaRPr/>
            </a:p>
          </p:txBody>
        </p:sp>
      </p:grpSp>
      <p:sp>
        <p:nvSpPr>
          <p:cNvPr id="23" name="object 23"/>
          <p:cNvSpPr txBox="1"/>
          <p:nvPr/>
        </p:nvSpPr>
        <p:spPr>
          <a:xfrm>
            <a:off x="4416425" y="4848542"/>
            <a:ext cx="614680" cy="300355"/>
          </a:xfrm>
          <a:prstGeom prst="rect">
            <a:avLst/>
          </a:prstGeom>
        </p:spPr>
        <p:txBody>
          <a:bodyPr vert="horz" wrap="square" lIns="0" tIns="12700" rIns="0" bIns="0" rtlCol="0">
            <a:spAutoFit/>
          </a:bodyPr>
          <a:lstStyle/>
          <a:p>
            <a:pPr marL="12700">
              <a:lnSpc>
                <a:spcPct val="100000"/>
              </a:lnSpc>
              <a:spcBef>
                <a:spcPts val="100"/>
              </a:spcBef>
              <a:tabLst>
                <a:tab pos="485140" algn="l"/>
              </a:tabLst>
            </a:pPr>
            <a:r>
              <a:rPr sz="1800" spc="-50" dirty="0">
                <a:solidFill>
                  <a:srgbClr val="FFFFFF"/>
                </a:solidFill>
                <a:latin typeface="Calibri"/>
                <a:cs typeface="Calibri"/>
              </a:rPr>
              <a:t>1</a:t>
            </a:r>
            <a:r>
              <a:rPr sz="1800" dirty="0">
                <a:solidFill>
                  <a:srgbClr val="FFFFFF"/>
                </a:solidFill>
                <a:latin typeface="Calibri"/>
                <a:cs typeface="Calibri"/>
              </a:rPr>
              <a:t>	</a:t>
            </a:r>
            <a:r>
              <a:rPr sz="2700" spc="-75" baseline="1543" dirty="0">
                <a:solidFill>
                  <a:srgbClr val="FFFFFF"/>
                </a:solidFill>
                <a:latin typeface="Calibri"/>
                <a:cs typeface="Calibri"/>
              </a:rPr>
              <a:t>1</a:t>
            </a:r>
            <a:endParaRPr sz="2700" baseline="1543">
              <a:latin typeface="Calibri"/>
              <a:cs typeface="Calibri"/>
            </a:endParaRPr>
          </a:p>
        </p:txBody>
      </p:sp>
      <p:sp>
        <p:nvSpPr>
          <p:cNvPr id="24" name="object 24"/>
          <p:cNvSpPr txBox="1"/>
          <p:nvPr/>
        </p:nvSpPr>
        <p:spPr>
          <a:xfrm>
            <a:off x="5382640" y="4852352"/>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1</a:t>
            </a:r>
            <a:endParaRPr sz="1800">
              <a:latin typeface="Calibri"/>
              <a:cs typeface="Calibri"/>
            </a:endParaRPr>
          </a:p>
        </p:txBody>
      </p:sp>
      <p:sp>
        <p:nvSpPr>
          <p:cNvPr id="25" name="object 25"/>
          <p:cNvSpPr txBox="1"/>
          <p:nvPr/>
        </p:nvSpPr>
        <p:spPr>
          <a:xfrm>
            <a:off x="5855334" y="4847653"/>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1</a:t>
            </a:r>
            <a:endParaRPr sz="1800">
              <a:latin typeface="Calibri"/>
              <a:cs typeface="Calibri"/>
            </a:endParaRPr>
          </a:p>
        </p:txBody>
      </p:sp>
      <p:sp>
        <p:nvSpPr>
          <p:cNvPr id="26" name="object 26"/>
          <p:cNvSpPr txBox="1"/>
          <p:nvPr/>
        </p:nvSpPr>
        <p:spPr>
          <a:xfrm>
            <a:off x="6358509" y="4852352"/>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1</a:t>
            </a:r>
            <a:endParaRPr sz="1800">
              <a:latin typeface="Calibri"/>
              <a:cs typeface="Calibri"/>
            </a:endParaRPr>
          </a:p>
        </p:txBody>
      </p:sp>
      <p:sp>
        <p:nvSpPr>
          <p:cNvPr id="27" name="object 27"/>
          <p:cNvSpPr txBox="1"/>
          <p:nvPr/>
        </p:nvSpPr>
        <p:spPr>
          <a:xfrm>
            <a:off x="6831330" y="4847653"/>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1</a:t>
            </a:r>
            <a:endParaRPr sz="1800">
              <a:latin typeface="Calibri"/>
              <a:cs typeface="Calibri"/>
            </a:endParaRPr>
          </a:p>
        </p:txBody>
      </p:sp>
      <p:sp>
        <p:nvSpPr>
          <p:cNvPr id="28" name="object 28"/>
          <p:cNvSpPr txBox="1"/>
          <p:nvPr/>
        </p:nvSpPr>
        <p:spPr>
          <a:xfrm>
            <a:off x="7329169" y="4854892"/>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1</a:t>
            </a:r>
            <a:endParaRPr sz="1800">
              <a:latin typeface="Calibri"/>
              <a:cs typeface="Calibri"/>
            </a:endParaRPr>
          </a:p>
        </p:txBody>
      </p:sp>
      <p:sp>
        <p:nvSpPr>
          <p:cNvPr id="29" name="object 29"/>
          <p:cNvSpPr txBox="1"/>
          <p:nvPr/>
        </p:nvSpPr>
        <p:spPr>
          <a:xfrm>
            <a:off x="7801991" y="4850066"/>
            <a:ext cx="14160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Calibri"/>
                <a:cs typeface="Calibri"/>
              </a:rPr>
              <a:t>1</a:t>
            </a:r>
            <a:endParaRPr sz="1800">
              <a:latin typeface="Calibri"/>
              <a:cs typeface="Calibri"/>
            </a:endParaRPr>
          </a:p>
        </p:txBody>
      </p:sp>
      <p:sp>
        <p:nvSpPr>
          <p:cNvPr id="30" name="object 30"/>
          <p:cNvSpPr/>
          <p:nvPr/>
        </p:nvSpPr>
        <p:spPr>
          <a:xfrm>
            <a:off x="4457700" y="5204091"/>
            <a:ext cx="3394710" cy="309880"/>
          </a:xfrm>
          <a:custGeom>
            <a:avLst/>
            <a:gdLst/>
            <a:ahLst/>
            <a:cxnLst/>
            <a:rect l="l" t="t" r="r" b="b"/>
            <a:pathLst>
              <a:path w="3394709" h="309879">
                <a:moveTo>
                  <a:pt x="2921470" y="303034"/>
                </a:moveTo>
                <a:lnTo>
                  <a:pt x="2921127" y="300596"/>
                </a:lnTo>
                <a:lnTo>
                  <a:pt x="2919374" y="296532"/>
                </a:lnTo>
                <a:lnTo>
                  <a:pt x="2917571" y="292341"/>
                </a:lnTo>
                <a:lnTo>
                  <a:pt x="2911856" y="284467"/>
                </a:lnTo>
                <a:lnTo>
                  <a:pt x="2911475" y="284086"/>
                </a:lnTo>
                <a:lnTo>
                  <a:pt x="2898140" y="284086"/>
                </a:lnTo>
                <a:lnTo>
                  <a:pt x="2898000" y="284086"/>
                </a:lnTo>
                <a:lnTo>
                  <a:pt x="2905023" y="291236"/>
                </a:lnTo>
                <a:lnTo>
                  <a:pt x="2909417" y="297357"/>
                </a:lnTo>
                <a:lnTo>
                  <a:pt x="2909062" y="296532"/>
                </a:lnTo>
                <a:lnTo>
                  <a:pt x="2909468" y="297357"/>
                </a:lnTo>
                <a:lnTo>
                  <a:pt x="2909506" y="297548"/>
                </a:lnTo>
                <a:lnTo>
                  <a:pt x="2910840" y="300596"/>
                </a:lnTo>
                <a:lnTo>
                  <a:pt x="2911856" y="302628"/>
                </a:lnTo>
                <a:lnTo>
                  <a:pt x="2911983" y="303034"/>
                </a:lnTo>
                <a:lnTo>
                  <a:pt x="2921470" y="303034"/>
                </a:lnTo>
                <a:close/>
              </a:path>
              <a:path w="3394709" h="309879">
                <a:moveTo>
                  <a:pt x="2922270" y="308470"/>
                </a:moveTo>
                <a:lnTo>
                  <a:pt x="2921584" y="303771"/>
                </a:lnTo>
                <a:lnTo>
                  <a:pt x="2912237" y="303771"/>
                </a:lnTo>
                <a:lnTo>
                  <a:pt x="2912008" y="303771"/>
                </a:lnTo>
                <a:lnTo>
                  <a:pt x="2912872" y="309867"/>
                </a:lnTo>
                <a:lnTo>
                  <a:pt x="2922270" y="308470"/>
                </a:lnTo>
                <a:close/>
              </a:path>
              <a:path w="3394709" h="309879">
                <a:moveTo>
                  <a:pt x="3394329" y="301485"/>
                </a:moveTo>
                <a:lnTo>
                  <a:pt x="3394202" y="300088"/>
                </a:lnTo>
                <a:lnTo>
                  <a:pt x="3394011" y="299453"/>
                </a:lnTo>
                <a:lnTo>
                  <a:pt x="3393186" y="296532"/>
                </a:lnTo>
                <a:lnTo>
                  <a:pt x="3393084" y="296227"/>
                </a:lnTo>
                <a:lnTo>
                  <a:pt x="3392995" y="295897"/>
                </a:lnTo>
                <a:lnTo>
                  <a:pt x="3392932" y="295643"/>
                </a:lnTo>
                <a:lnTo>
                  <a:pt x="3390900" y="291452"/>
                </a:lnTo>
                <a:lnTo>
                  <a:pt x="3367074" y="269938"/>
                </a:lnTo>
                <a:lnTo>
                  <a:pt x="3364738" y="268465"/>
                </a:lnTo>
                <a:lnTo>
                  <a:pt x="3326765" y="250939"/>
                </a:lnTo>
                <a:lnTo>
                  <a:pt x="3286506" y="237477"/>
                </a:lnTo>
                <a:lnTo>
                  <a:pt x="3238246" y="224396"/>
                </a:lnTo>
                <a:lnTo>
                  <a:pt x="3182493" y="212077"/>
                </a:lnTo>
                <a:lnTo>
                  <a:pt x="3120009" y="200520"/>
                </a:lnTo>
                <a:lnTo>
                  <a:pt x="3015107" y="184772"/>
                </a:lnTo>
                <a:lnTo>
                  <a:pt x="2938780" y="175501"/>
                </a:lnTo>
                <a:lnTo>
                  <a:pt x="2858262" y="167373"/>
                </a:lnTo>
                <a:lnTo>
                  <a:pt x="2816606" y="163690"/>
                </a:lnTo>
                <a:lnTo>
                  <a:pt x="2774188" y="160388"/>
                </a:lnTo>
                <a:lnTo>
                  <a:pt x="2687193" y="154927"/>
                </a:lnTo>
                <a:lnTo>
                  <a:pt x="2598166" y="150736"/>
                </a:lnTo>
                <a:lnTo>
                  <a:pt x="2507488" y="148069"/>
                </a:lnTo>
                <a:lnTo>
                  <a:pt x="2325370" y="146672"/>
                </a:lnTo>
                <a:lnTo>
                  <a:pt x="2235073" y="144132"/>
                </a:lnTo>
                <a:lnTo>
                  <a:pt x="2146046" y="140068"/>
                </a:lnTo>
                <a:lnTo>
                  <a:pt x="2144318" y="139966"/>
                </a:lnTo>
                <a:lnTo>
                  <a:pt x="2144318" y="149390"/>
                </a:lnTo>
                <a:lnTo>
                  <a:pt x="2043049" y="146418"/>
                </a:lnTo>
                <a:lnTo>
                  <a:pt x="1975739" y="142227"/>
                </a:lnTo>
                <a:lnTo>
                  <a:pt x="1910702" y="136702"/>
                </a:lnTo>
                <a:lnTo>
                  <a:pt x="1906638" y="136271"/>
                </a:lnTo>
                <a:lnTo>
                  <a:pt x="1906638" y="145783"/>
                </a:lnTo>
                <a:lnTo>
                  <a:pt x="1840738" y="142735"/>
                </a:lnTo>
                <a:lnTo>
                  <a:pt x="1796288" y="138798"/>
                </a:lnTo>
                <a:lnTo>
                  <a:pt x="1752854" y="133337"/>
                </a:lnTo>
                <a:lnTo>
                  <a:pt x="1711528" y="126606"/>
                </a:lnTo>
                <a:lnTo>
                  <a:pt x="1670558" y="118478"/>
                </a:lnTo>
                <a:lnTo>
                  <a:pt x="1632585" y="109334"/>
                </a:lnTo>
                <a:lnTo>
                  <a:pt x="1580388" y="93840"/>
                </a:lnTo>
                <a:lnTo>
                  <a:pt x="1535049" y="76568"/>
                </a:lnTo>
                <a:lnTo>
                  <a:pt x="1499323" y="58661"/>
                </a:lnTo>
                <a:lnTo>
                  <a:pt x="1498549" y="58229"/>
                </a:lnTo>
                <a:lnTo>
                  <a:pt x="1498396" y="58089"/>
                </a:lnTo>
                <a:lnTo>
                  <a:pt x="1499450" y="57594"/>
                </a:lnTo>
                <a:lnTo>
                  <a:pt x="1504061" y="60947"/>
                </a:lnTo>
                <a:lnTo>
                  <a:pt x="1520571" y="67932"/>
                </a:lnTo>
                <a:lnTo>
                  <a:pt x="1557274" y="81140"/>
                </a:lnTo>
                <a:lnTo>
                  <a:pt x="1599565" y="93586"/>
                </a:lnTo>
                <a:lnTo>
                  <a:pt x="1647063" y="105397"/>
                </a:lnTo>
                <a:lnTo>
                  <a:pt x="1699006" y="116319"/>
                </a:lnTo>
                <a:lnTo>
                  <a:pt x="1755013" y="126225"/>
                </a:lnTo>
                <a:lnTo>
                  <a:pt x="1845437" y="139052"/>
                </a:lnTo>
                <a:lnTo>
                  <a:pt x="1906638" y="145783"/>
                </a:lnTo>
                <a:lnTo>
                  <a:pt x="1906638" y="136271"/>
                </a:lnTo>
                <a:lnTo>
                  <a:pt x="1878076" y="133210"/>
                </a:lnTo>
                <a:lnTo>
                  <a:pt x="1848091" y="129717"/>
                </a:lnTo>
                <a:lnTo>
                  <a:pt x="1785747" y="121399"/>
                </a:lnTo>
                <a:lnTo>
                  <a:pt x="1728216" y="112001"/>
                </a:lnTo>
                <a:lnTo>
                  <a:pt x="1676450" y="102019"/>
                </a:lnTo>
                <a:lnTo>
                  <a:pt x="1625092" y="90284"/>
                </a:lnTo>
                <a:lnTo>
                  <a:pt x="1580515" y="78219"/>
                </a:lnTo>
                <a:lnTo>
                  <a:pt x="1560436" y="72072"/>
                </a:lnTo>
                <a:lnTo>
                  <a:pt x="1558074" y="71361"/>
                </a:lnTo>
                <a:lnTo>
                  <a:pt x="1557870" y="71297"/>
                </a:lnTo>
                <a:lnTo>
                  <a:pt x="1541399" y="65646"/>
                </a:lnTo>
                <a:lnTo>
                  <a:pt x="1540624" y="65354"/>
                </a:lnTo>
                <a:lnTo>
                  <a:pt x="1546352" y="67170"/>
                </a:lnTo>
                <a:lnTo>
                  <a:pt x="1569593" y="73647"/>
                </a:lnTo>
                <a:lnTo>
                  <a:pt x="1621663" y="86220"/>
                </a:lnTo>
                <a:lnTo>
                  <a:pt x="1712976" y="103873"/>
                </a:lnTo>
                <a:lnTo>
                  <a:pt x="1781429" y="114668"/>
                </a:lnTo>
                <a:lnTo>
                  <a:pt x="1855343" y="124447"/>
                </a:lnTo>
                <a:lnTo>
                  <a:pt x="1933829" y="133083"/>
                </a:lnTo>
                <a:lnTo>
                  <a:pt x="2016252" y="140703"/>
                </a:lnTo>
                <a:lnTo>
                  <a:pt x="2058670" y="144005"/>
                </a:lnTo>
                <a:lnTo>
                  <a:pt x="2144318" y="149390"/>
                </a:lnTo>
                <a:lnTo>
                  <a:pt x="2144318" y="139966"/>
                </a:lnTo>
                <a:lnTo>
                  <a:pt x="2059305" y="134480"/>
                </a:lnTo>
                <a:lnTo>
                  <a:pt x="2017014" y="131178"/>
                </a:lnTo>
                <a:lnTo>
                  <a:pt x="1934845" y="123685"/>
                </a:lnTo>
                <a:lnTo>
                  <a:pt x="1856486" y="115049"/>
                </a:lnTo>
                <a:lnTo>
                  <a:pt x="1748028" y="99936"/>
                </a:lnTo>
                <a:lnTo>
                  <a:pt x="1715109" y="94576"/>
                </a:lnTo>
                <a:lnTo>
                  <a:pt x="1708035" y="93433"/>
                </a:lnTo>
                <a:lnTo>
                  <a:pt x="1707845" y="93395"/>
                </a:lnTo>
                <a:lnTo>
                  <a:pt x="1682623" y="88887"/>
                </a:lnTo>
                <a:lnTo>
                  <a:pt x="1652270" y="83045"/>
                </a:lnTo>
                <a:lnTo>
                  <a:pt x="1596898" y="70726"/>
                </a:lnTo>
                <a:lnTo>
                  <a:pt x="1549019" y="58026"/>
                </a:lnTo>
                <a:lnTo>
                  <a:pt x="1530286" y="52133"/>
                </a:lnTo>
                <a:lnTo>
                  <a:pt x="1530121" y="52082"/>
                </a:lnTo>
                <a:lnTo>
                  <a:pt x="1528521" y="51498"/>
                </a:lnTo>
                <a:lnTo>
                  <a:pt x="1528318" y="51498"/>
                </a:lnTo>
                <a:lnTo>
                  <a:pt x="1529359" y="51841"/>
                </a:lnTo>
                <a:lnTo>
                  <a:pt x="1528292" y="51498"/>
                </a:lnTo>
                <a:lnTo>
                  <a:pt x="1510804" y="45199"/>
                </a:lnTo>
                <a:lnTo>
                  <a:pt x="1509941" y="44894"/>
                </a:lnTo>
                <a:lnTo>
                  <a:pt x="1509649" y="44691"/>
                </a:lnTo>
                <a:lnTo>
                  <a:pt x="1509255" y="44450"/>
                </a:lnTo>
                <a:lnTo>
                  <a:pt x="1520698" y="35166"/>
                </a:lnTo>
                <a:lnTo>
                  <a:pt x="1516634" y="33337"/>
                </a:lnTo>
                <a:lnTo>
                  <a:pt x="1524381" y="25260"/>
                </a:lnTo>
                <a:lnTo>
                  <a:pt x="1521028" y="24231"/>
                </a:lnTo>
                <a:lnTo>
                  <a:pt x="1526540" y="17259"/>
                </a:lnTo>
                <a:lnTo>
                  <a:pt x="1447063" y="850"/>
                </a:lnTo>
                <a:lnTo>
                  <a:pt x="1447038" y="0"/>
                </a:lnTo>
                <a:lnTo>
                  <a:pt x="1446212" y="673"/>
                </a:lnTo>
                <a:lnTo>
                  <a:pt x="1444777" y="381"/>
                </a:lnTo>
                <a:lnTo>
                  <a:pt x="1444879" y="0"/>
                </a:lnTo>
                <a:lnTo>
                  <a:pt x="1444282" y="279"/>
                </a:lnTo>
                <a:lnTo>
                  <a:pt x="1443342" y="88"/>
                </a:lnTo>
                <a:lnTo>
                  <a:pt x="1443101" y="0"/>
                </a:lnTo>
                <a:lnTo>
                  <a:pt x="1442974" y="0"/>
                </a:lnTo>
                <a:lnTo>
                  <a:pt x="1443024" y="139"/>
                </a:lnTo>
                <a:lnTo>
                  <a:pt x="1442580" y="1028"/>
                </a:lnTo>
                <a:lnTo>
                  <a:pt x="1440014" y="2184"/>
                </a:lnTo>
                <a:lnTo>
                  <a:pt x="1440815" y="0"/>
                </a:lnTo>
                <a:lnTo>
                  <a:pt x="1389507" y="15659"/>
                </a:lnTo>
                <a:lnTo>
                  <a:pt x="1389507" y="57772"/>
                </a:lnTo>
                <a:lnTo>
                  <a:pt x="1379156" y="63525"/>
                </a:lnTo>
                <a:lnTo>
                  <a:pt x="1367002" y="69710"/>
                </a:lnTo>
                <a:lnTo>
                  <a:pt x="1355686" y="74891"/>
                </a:lnTo>
                <a:lnTo>
                  <a:pt x="1313243" y="91300"/>
                </a:lnTo>
                <a:lnTo>
                  <a:pt x="1275715" y="103111"/>
                </a:lnTo>
                <a:lnTo>
                  <a:pt x="1220343" y="116954"/>
                </a:lnTo>
                <a:lnTo>
                  <a:pt x="1180109" y="125056"/>
                </a:lnTo>
                <a:lnTo>
                  <a:pt x="1139190" y="131559"/>
                </a:lnTo>
                <a:lnTo>
                  <a:pt x="1098969" y="136804"/>
                </a:lnTo>
                <a:lnTo>
                  <a:pt x="1095336" y="137121"/>
                </a:lnTo>
                <a:lnTo>
                  <a:pt x="1095502" y="137121"/>
                </a:lnTo>
                <a:lnTo>
                  <a:pt x="1051953" y="141122"/>
                </a:lnTo>
                <a:lnTo>
                  <a:pt x="1007999" y="143497"/>
                </a:lnTo>
                <a:lnTo>
                  <a:pt x="975106" y="144145"/>
                </a:lnTo>
                <a:lnTo>
                  <a:pt x="985456" y="143243"/>
                </a:lnTo>
                <a:lnTo>
                  <a:pt x="985659" y="143243"/>
                </a:lnTo>
                <a:lnTo>
                  <a:pt x="1018286" y="139941"/>
                </a:lnTo>
                <a:lnTo>
                  <a:pt x="1108456" y="128257"/>
                </a:lnTo>
                <a:lnTo>
                  <a:pt x="1164844" y="118986"/>
                </a:lnTo>
                <a:lnTo>
                  <a:pt x="1242314" y="103365"/>
                </a:lnTo>
                <a:lnTo>
                  <a:pt x="1279639" y="94094"/>
                </a:lnTo>
                <a:lnTo>
                  <a:pt x="1329690" y="79616"/>
                </a:lnTo>
                <a:lnTo>
                  <a:pt x="1355090" y="70548"/>
                </a:lnTo>
                <a:lnTo>
                  <a:pt x="1365377" y="66662"/>
                </a:lnTo>
                <a:lnTo>
                  <a:pt x="1371180" y="64198"/>
                </a:lnTo>
                <a:lnTo>
                  <a:pt x="1381506" y="59804"/>
                </a:lnTo>
                <a:lnTo>
                  <a:pt x="1386128" y="56273"/>
                </a:lnTo>
                <a:lnTo>
                  <a:pt x="1389507" y="57772"/>
                </a:lnTo>
                <a:lnTo>
                  <a:pt x="1389507" y="15659"/>
                </a:lnTo>
                <a:lnTo>
                  <a:pt x="1359281" y="24879"/>
                </a:lnTo>
                <a:lnTo>
                  <a:pt x="1368323" y="34391"/>
                </a:lnTo>
                <a:lnTo>
                  <a:pt x="1367155" y="34912"/>
                </a:lnTo>
                <a:lnTo>
                  <a:pt x="1374648" y="41046"/>
                </a:lnTo>
                <a:lnTo>
                  <a:pt x="1381302" y="48031"/>
                </a:lnTo>
                <a:lnTo>
                  <a:pt x="1376895" y="51346"/>
                </a:lnTo>
                <a:lnTo>
                  <a:pt x="1361719" y="57861"/>
                </a:lnTo>
                <a:lnTo>
                  <a:pt x="1361490" y="57861"/>
                </a:lnTo>
                <a:lnTo>
                  <a:pt x="1359674" y="58635"/>
                </a:lnTo>
                <a:lnTo>
                  <a:pt x="1359395" y="58750"/>
                </a:lnTo>
                <a:lnTo>
                  <a:pt x="1347381" y="63322"/>
                </a:lnTo>
                <a:lnTo>
                  <a:pt x="1307084" y="76568"/>
                </a:lnTo>
                <a:lnTo>
                  <a:pt x="1263650" y="88379"/>
                </a:lnTo>
                <a:lnTo>
                  <a:pt x="1246035" y="92671"/>
                </a:lnTo>
                <a:lnTo>
                  <a:pt x="1245882" y="92710"/>
                </a:lnTo>
                <a:lnTo>
                  <a:pt x="1215517" y="99428"/>
                </a:lnTo>
                <a:lnTo>
                  <a:pt x="1189863" y="104635"/>
                </a:lnTo>
                <a:lnTo>
                  <a:pt x="1163193" y="109588"/>
                </a:lnTo>
                <a:lnTo>
                  <a:pt x="1135646" y="114401"/>
                </a:lnTo>
                <a:lnTo>
                  <a:pt x="1142949" y="113118"/>
                </a:lnTo>
                <a:lnTo>
                  <a:pt x="1107059" y="118859"/>
                </a:lnTo>
                <a:lnTo>
                  <a:pt x="1047877" y="126860"/>
                </a:lnTo>
                <a:lnTo>
                  <a:pt x="986155" y="133591"/>
                </a:lnTo>
                <a:lnTo>
                  <a:pt x="922147" y="139179"/>
                </a:lnTo>
                <a:lnTo>
                  <a:pt x="856615" y="143243"/>
                </a:lnTo>
                <a:lnTo>
                  <a:pt x="790067" y="145783"/>
                </a:lnTo>
                <a:lnTo>
                  <a:pt x="655447" y="147561"/>
                </a:lnTo>
                <a:lnTo>
                  <a:pt x="588645" y="149974"/>
                </a:lnTo>
                <a:lnTo>
                  <a:pt x="522986" y="154165"/>
                </a:lnTo>
                <a:lnTo>
                  <a:pt x="458724" y="159753"/>
                </a:lnTo>
                <a:lnTo>
                  <a:pt x="366522" y="170421"/>
                </a:lnTo>
                <a:lnTo>
                  <a:pt x="280797" y="183883"/>
                </a:lnTo>
                <a:lnTo>
                  <a:pt x="203454" y="199504"/>
                </a:lnTo>
                <a:lnTo>
                  <a:pt x="157226" y="211061"/>
                </a:lnTo>
                <a:lnTo>
                  <a:pt x="115951" y="223253"/>
                </a:lnTo>
                <a:lnTo>
                  <a:pt x="64516" y="242938"/>
                </a:lnTo>
                <a:lnTo>
                  <a:pt x="26924" y="263766"/>
                </a:lnTo>
                <a:lnTo>
                  <a:pt x="1143" y="294373"/>
                </a:lnTo>
                <a:lnTo>
                  <a:pt x="0" y="302247"/>
                </a:lnTo>
                <a:lnTo>
                  <a:pt x="9525" y="303517"/>
                </a:lnTo>
                <a:lnTo>
                  <a:pt x="10350" y="297675"/>
                </a:lnTo>
                <a:lnTo>
                  <a:pt x="10452" y="296989"/>
                </a:lnTo>
                <a:lnTo>
                  <a:pt x="10693" y="296405"/>
                </a:lnTo>
                <a:lnTo>
                  <a:pt x="12827" y="291452"/>
                </a:lnTo>
                <a:lnTo>
                  <a:pt x="13004" y="291033"/>
                </a:lnTo>
                <a:lnTo>
                  <a:pt x="13335" y="290563"/>
                </a:lnTo>
                <a:lnTo>
                  <a:pt x="17399" y="284975"/>
                </a:lnTo>
                <a:lnTo>
                  <a:pt x="17767" y="284480"/>
                </a:lnTo>
                <a:lnTo>
                  <a:pt x="23876" y="278371"/>
                </a:lnTo>
                <a:lnTo>
                  <a:pt x="24257" y="277990"/>
                </a:lnTo>
                <a:lnTo>
                  <a:pt x="23749" y="278371"/>
                </a:lnTo>
                <a:lnTo>
                  <a:pt x="32588" y="271424"/>
                </a:lnTo>
                <a:lnTo>
                  <a:pt x="42595" y="264998"/>
                </a:lnTo>
                <a:lnTo>
                  <a:pt x="43726" y="264274"/>
                </a:lnTo>
                <a:lnTo>
                  <a:pt x="84810" y="244678"/>
                </a:lnTo>
                <a:lnTo>
                  <a:pt x="138684" y="226301"/>
                </a:lnTo>
                <a:lnTo>
                  <a:pt x="181991" y="214490"/>
                </a:lnTo>
                <a:lnTo>
                  <a:pt x="205460" y="208915"/>
                </a:lnTo>
                <a:lnTo>
                  <a:pt x="230124" y="203441"/>
                </a:lnTo>
                <a:lnTo>
                  <a:pt x="255905" y="198234"/>
                </a:lnTo>
                <a:lnTo>
                  <a:pt x="282448" y="193281"/>
                </a:lnTo>
                <a:lnTo>
                  <a:pt x="300786" y="190093"/>
                </a:lnTo>
                <a:lnTo>
                  <a:pt x="310896" y="188468"/>
                </a:lnTo>
                <a:lnTo>
                  <a:pt x="338582" y="184010"/>
                </a:lnTo>
                <a:lnTo>
                  <a:pt x="397764" y="176009"/>
                </a:lnTo>
                <a:lnTo>
                  <a:pt x="459613" y="169278"/>
                </a:lnTo>
                <a:lnTo>
                  <a:pt x="523621" y="163563"/>
                </a:lnTo>
                <a:lnTo>
                  <a:pt x="589153" y="159499"/>
                </a:lnTo>
                <a:lnTo>
                  <a:pt x="655701" y="157086"/>
                </a:lnTo>
                <a:lnTo>
                  <a:pt x="790194" y="155308"/>
                </a:lnTo>
                <a:lnTo>
                  <a:pt x="804824" y="154762"/>
                </a:lnTo>
                <a:lnTo>
                  <a:pt x="743585" y="163944"/>
                </a:lnTo>
                <a:lnTo>
                  <a:pt x="703580" y="172072"/>
                </a:lnTo>
                <a:lnTo>
                  <a:pt x="665607" y="181089"/>
                </a:lnTo>
                <a:lnTo>
                  <a:pt x="613537" y="196583"/>
                </a:lnTo>
                <a:lnTo>
                  <a:pt x="568071" y="213982"/>
                </a:lnTo>
                <a:lnTo>
                  <a:pt x="530352" y="232905"/>
                </a:lnTo>
                <a:lnTo>
                  <a:pt x="494258" y="260248"/>
                </a:lnTo>
                <a:lnTo>
                  <a:pt x="476250" y="297802"/>
                </a:lnTo>
                <a:lnTo>
                  <a:pt x="485775" y="298691"/>
                </a:lnTo>
                <a:lnTo>
                  <a:pt x="486321" y="292595"/>
                </a:lnTo>
                <a:lnTo>
                  <a:pt x="486410" y="291706"/>
                </a:lnTo>
                <a:lnTo>
                  <a:pt x="486346" y="292366"/>
                </a:lnTo>
                <a:lnTo>
                  <a:pt x="486537" y="291706"/>
                </a:lnTo>
                <a:lnTo>
                  <a:pt x="488315" y="285610"/>
                </a:lnTo>
                <a:lnTo>
                  <a:pt x="489991" y="282435"/>
                </a:lnTo>
                <a:lnTo>
                  <a:pt x="491490" y="279374"/>
                </a:lnTo>
                <a:lnTo>
                  <a:pt x="491566" y="279222"/>
                </a:lnTo>
                <a:lnTo>
                  <a:pt x="524459" y="247865"/>
                </a:lnTo>
                <a:lnTo>
                  <a:pt x="558673" y="228714"/>
                </a:lnTo>
                <a:lnTo>
                  <a:pt x="600837" y="211061"/>
                </a:lnTo>
                <a:lnTo>
                  <a:pt x="650240" y="195186"/>
                </a:lnTo>
                <a:lnTo>
                  <a:pt x="705485" y="181343"/>
                </a:lnTo>
                <a:lnTo>
                  <a:pt x="744905" y="173393"/>
                </a:lnTo>
                <a:lnTo>
                  <a:pt x="745109" y="173393"/>
                </a:lnTo>
                <a:lnTo>
                  <a:pt x="746429" y="173139"/>
                </a:lnTo>
                <a:lnTo>
                  <a:pt x="786638" y="166611"/>
                </a:lnTo>
                <a:lnTo>
                  <a:pt x="826668" y="161544"/>
                </a:lnTo>
                <a:lnTo>
                  <a:pt x="873379" y="157213"/>
                </a:lnTo>
                <a:lnTo>
                  <a:pt x="918083" y="154800"/>
                </a:lnTo>
                <a:lnTo>
                  <a:pt x="1008253" y="153022"/>
                </a:lnTo>
                <a:lnTo>
                  <a:pt x="1053084" y="150609"/>
                </a:lnTo>
                <a:lnTo>
                  <a:pt x="1097407" y="146545"/>
                </a:lnTo>
                <a:lnTo>
                  <a:pt x="1139342" y="141122"/>
                </a:lnTo>
                <a:lnTo>
                  <a:pt x="1139571" y="141122"/>
                </a:lnTo>
                <a:lnTo>
                  <a:pt x="1182370" y="134353"/>
                </a:lnTo>
                <a:lnTo>
                  <a:pt x="1222248" y="126225"/>
                </a:lnTo>
                <a:lnTo>
                  <a:pt x="1260221" y="117208"/>
                </a:lnTo>
                <a:lnTo>
                  <a:pt x="1312418" y="101714"/>
                </a:lnTo>
                <a:lnTo>
                  <a:pt x="1357757" y="84315"/>
                </a:lnTo>
                <a:lnTo>
                  <a:pt x="1395984" y="65011"/>
                </a:lnTo>
                <a:lnTo>
                  <a:pt x="1396720" y="64236"/>
                </a:lnTo>
                <a:lnTo>
                  <a:pt x="1404708" y="72644"/>
                </a:lnTo>
                <a:lnTo>
                  <a:pt x="1400022" y="79044"/>
                </a:lnTo>
                <a:lnTo>
                  <a:pt x="1399794" y="79362"/>
                </a:lnTo>
                <a:lnTo>
                  <a:pt x="1400111" y="79044"/>
                </a:lnTo>
                <a:lnTo>
                  <a:pt x="1410817" y="79044"/>
                </a:lnTo>
                <a:lnTo>
                  <a:pt x="1411122" y="79362"/>
                </a:lnTo>
                <a:lnTo>
                  <a:pt x="1399794" y="79362"/>
                </a:lnTo>
                <a:lnTo>
                  <a:pt x="1399628" y="79362"/>
                </a:lnTo>
                <a:lnTo>
                  <a:pt x="1353794" y="111633"/>
                </a:lnTo>
                <a:lnTo>
                  <a:pt x="1316443" y="128917"/>
                </a:lnTo>
                <a:lnTo>
                  <a:pt x="1297266" y="135509"/>
                </a:lnTo>
                <a:lnTo>
                  <a:pt x="1275778" y="141160"/>
                </a:lnTo>
                <a:lnTo>
                  <a:pt x="1275562" y="141160"/>
                </a:lnTo>
                <a:lnTo>
                  <a:pt x="1274876" y="141338"/>
                </a:lnTo>
                <a:lnTo>
                  <a:pt x="1274724" y="141376"/>
                </a:lnTo>
                <a:lnTo>
                  <a:pt x="1255014" y="145211"/>
                </a:lnTo>
                <a:lnTo>
                  <a:pt x="1255737" y="145059"/>
                </a:lnTo>
                <a:lnTo>
                  <a:pt x="1233246" y="147815"/>
                </a:lnTo>
                <a:lnTo>
                  <a:pt x="1230617" y="147815"/>
                </a:lnTo>
                <a:lnTo>
                  <a:pt x="1189228" y="149466"/>
                </a:lnTo>
                <a:lnTo>
                  <a:pt x="1145159" y="156324"/>
                </a:lnTo>
                <a:lnTo>
                  <a:pt x="1103249" y="169024"/>
                </a:lnTo>
                <a:lnTo>
                  <a:pt x="1064768" y="186804"/>
                </a:lnTo>
                <a:lnTo>
                  <a:pt x="1031113" y="208775"/>
                </a:lnTo>
                <a:lnTo>
                  <a:pt x="992632" y="247510"/>
                </a:lnTo>
                <a:lnTo>
                  <a:pt x="974725" y="283832"/>
                </a:lnTo>
                <a:lnTo>
                  <a:pt x="971550" y="306311"/>
                </a:lnTo>
                <a:lnTo>
                  <a:pt x="981075" y="306819"/>
                </a:lnTo>
                <a:lnTo>
                  <a:pt x="981417" y="300393"/>
                </a:lnTo>
                <a:lnTo>
                  <a:pt x="982281" y="293357"/>
                </a:lnTo>
                <a:lnTo>
                  <a:pt x="982332" y="292849"/>
                </a:lnTo>
                <a:lnTo>
                  <a:pt x="983894" y="286626"/>
                </a:lnTo>
                <a:lnTo>
                  <a:pt x="983983" y="286245"/>
                </a:lnTo>
                <a:lnTo>
                  <a:pt x="986066" y="279793"/>
                </a:lnTo>
                <a:lnTo>
                  <a:pt x="986155" y="279514"/>
                </a:lnTo>
                <a:lnTo>
                  <a:pt x="986218" y="279311"/>
                </a:lnTo>
                <a:lnTo>
                  <a:pt x="988834" y="273037"/>
                </a:lnTo>
                <a:lnTo>
                  <a:pt x="1010907" y="240144"/>
                </a:lnTo>
                <a:lnTo>
                  <a:pt x="1051712" y="205714"/>
                </a:lnTo>
                <a:lnTo>
                  <a:pt x="1087374" y="186042"/>
                </a:lnTo>
                <a:lnTo>
                  <a:pt x="1126490" y="171056"/>
                </a:lnTo>
                <a:lnTo>
                  <a:pt x="1167650" y="161607"/>
                </a:lnTo>
                <a:lnTo>
                  <a:pt x="1168654" y="161493"/>
                </a:lnTo>
                <a:lnTo>
                  <a:pt x="1188694" y="159042"/>
                </a:lnTo>
                <a:lnTo>
                  <a:pt x="1234059" y="157213"/>
                </a:lnTo>
                <a:lnTo>
                  <a:pt x="1278128" y="150355"/>
                </a:lnTo>
                <a:lnTo>
                  <a:pt x="1320038" y="137655"/>
                </a:lnTo>
                <a:lnTo>
                  <a:pt x="1358519" y="119875"/>
                </a:lnTo>
                <a:lnTo>
                  <a:pt x="1392174" y="97904"/>
                </a:lnTo>
                <a:lnTo>
                  <a:pt x="1411376" y="79629"/>
                </a:lnTo>
                <a:lnTo>
                  <a:pt x="1411859" y="80124"/>
                </a:lnTo>
                <a:lnTo>
                  <a:pt x="1412646" y="77889"/>
                </a:lnTo>
                <a:lnTo>
                  <a:pt x="1413789" y="76314"/>
                </a:lnTo>
                <a:lnTo>
                  <a:pt x="1417815" y="76314"/>
                </a:lnTo>
                <a:lnTo>
                  <a:pt x="1426083" y="83045"/>
                </a:lnTo>
                <a:lnTo>
                  <a:pt x="1427594" y="76314"/>
                </a:lnTo>
                <a:lnTo>
                  <a:pt x="1431137" y="76314"/>
                </a:lnTo>
                <a:lnTo>
                  <a:pt x="1438440" y="79565"/>
                </a:lnTo>
                <a:lnTo>
                  <a:pt x="1438529" y="103873"/>
                </a:lnTo>
                <a:lnTo>
                  <a:pt x="1438656" y="123177"/>
                </a:lnTo>
                <a:lnTo>
                  <a:pt x="1438783" y="131178"/>
                </a:lnTo>
                <a:lnTo>
                  <a:pt x="1438910" y="143497"/>
                </a:lnTo>
                <a:lnTo>
                  <a:pt x="1439037" y="150482"/>
                </a:lnTo>
                <a:lnTo>
                  <a:pt x="1439164" y="151498"/>
                </a:lnTo>
                <a:lnTo>
                  <a:pt x="1439291" y="158483"/>
                </a:lnTo>
                <a:lnTo>
                  <a:pt x="1439418" y="163944"/>
                </a:lnTo>
                <a:lnTo>
                  <a:pt x="1439532" y="170675"/>
                </a:lnTo>
                <a:lnTo>
                  <a:pt x="1439545" y="170802"/>
                </a:lnTo>
                <a:lnTo>
                  <a:pt x="1439672" y="209156"/>
                </a:lnTo>
                <a:lnTo>
                  <a:pt x="1439799" y="246494"/>
                </a:lnTo>
                <a:lnTo>
                  <a:pt x="1439926" y="301866"/>
                </a:lnTo>
                <a:lnTo>
                  <a:pt x="1449451" y="301866"/>
                </a:lnTo>
                <a:lnTo>
                  <a:pt x="1449324" y="220967"/>
                </a:lnTo>
                <a:lnTo>
                  <a:pt x="1449197" y="187947"/>
                </a:lnTo>
                <a:lnTo>
                  <a:pt x="1449070" y="170675"/>
                </a:lnTo>
                <a:lnTo>
                  <a:pt x="1448943" y="163944"/>
                </a:lnTo>
                <a:lnTo>
                  <a:pt x="1448866" y="158483"/>
                </a:lnTo>
                <a:lnTo>
                  <a:pt x="1448739" y="152387"/>
                </a:lnTo>
                <a:lnTo>
                  <a:pt x="1448689" y="150482"/>
                </a:lnTo>
                <a:lnTo>
                  <a:pt x="1448562" y="149593"/>
                </a:lnTo>
                <a:lnTo>
                  <a:pt x="1448435" y="147307"/>
                </a:lnTo>
                <a:lnTo>
                  <a:pt x="1448308" y="131178"/>
                </a:lnTo>
                <a:lnTo>
                  <a:pt x="1448181" y="123177"/>
                </a:lnTo>
                <a:lnTo>
                  <a:pt x="1448117" y="103873"/>
                </a:lnTo>
                <a:lnTo>
                  <a:pt x="1448041" y="83832"/>
                </a:lnTo>
                <a:lnTo>
                  <a:pt x="1450848" y="85077"/>
                </a:lnTo>
                <a:lnTo>
                  <a:pt x="1450644" y="80733"/>
                </a:lnTo>
                <a:lnTo>
                  <a:pt x="1459953" y="76314"/>
                </a:lnTo>
                <a:lnTo>
                  <a:pt x="1461516" y="83172"/>
                </a:lnTo>
                <a:lnTo>
                  <a:pt x="1469961" y="76314"/>
                </a:lnTo>
                <a:lnTo>
                  <a:pt x="1470266" y="76314"/>
                </a:lnTo>
                <a:lnTo>
                  <a:pt x="1471676" y="80251"/>
                </a:lnTo>
                <a:lnTo>
                  <a:pt x="1475447" y="76314"/>
                </a:lnTo>
                <a:lnTo>
                  <a:pt x="1476463" y="76314"/>
                </a:lnTo>
                <a:lnTo>
                  <a:pt x="1486535" y="85839"/>
                </a:lnTo>
                <a:lnTo>
                  <a:pt x="1502156" y="98031"/>
                </a:lnTo>
                <a:lnTo>
                  <a:pt x="1538224" y="120002"/>
                </a:lnTo>
                <a:lnTo>
                  <a:pt x="1579372" y="137782"/>
                </a:lnTo>
                <a:lnTo>
                  <a:pt x="1624203" y="150355"/>
                </a:lnTo>
                <a:lnTo>
                  <a:pt x="1671447" y="157213"/>
                </a:lnTo>
                <a:lnTo>
                  <a:pt x="1720037" y="159042"/>
                </a:lnTo>
                <a:lnTo>
                  <a:pt x="1718932" y="159042"/>
                </a:lnTo>
                <a:lnTo>
                  <a:pt x="1743036" y="161658"/>
                </a:lnTo>
                <a:lnTo>
                  <a:pt x="1764957" y="165658"/>
                </a:lnTo>
                <a:lnTo>
                  <a:pt x="1764639" y="165658"/>
                </a:lnTo>
                <a:lnTo>
                  <a:pt x="1785823" y="170815"/>
                </a:lnTo>
                <a:lnTo>
                  <a:pt x="1786864" y="171132"/>
                </a:lnTo>
                <a:lnTo>
                  <a:pt x="1787055" y="171132"/>
                </a:lnTo>
                <a:lnTo>
                  <a:pt x="1786001" y="170853"/>
                </a:lnTo>
                <a:lnTo>
                  <a:pt x="1787182" y="171132"/>
                </a:lnTo>
                <a:lnTo>
                  <a:pt x="1787055" y="171132"/>
                </a:lnTo>
                <a:lnTo>
                  <a:pt x="1807019" y="177495"/>
                </a:lnTo>
                <a:lnTo>
                  <a:pt x="1808314" y="178003"/>
                </a:lnTo>
                <a:lnTo>
                  <a:pt x="1808518" y="178003"/>
                </a:lnTo>
                <a:lnTo>
                  <a:pt x="1828673" y="185915"/>
                </a:lnTo>
                <a:lnTo>
                  <a:pt x="1866265" y="205219"/>
                </a:lnTo>
                <a:lnTo>
                  <a:pt x="1897634" y="227723"/>
                </a:lnTo>
                <a:lnTo>
                  <a:pt x="1927352" y="260324"/>
                </a:lnTo>
                <a:lnTo>
                  <a:pt x="1942553" y="299072"/>
                </a:lnTo>
                <a:lnTo>
                  <a:pt x="1942934" y="306311"/>
                </a:lnTo>
                <a:lnTo>
                  <a:pt x="1942973" y="306819"/>
                </a:lnTo>
                <a:lnTo>
                  <a:pt x="1952498" y="306311"/>
                </a:lnTo>
                <a:lnTo>
                  <a:pt x="1952167" y="300101"/>
                </a:lnTo>
                <a:lnTo>
                  <a:pt x="1952117" y="299072"/>
                </a:lnTo>
                <a:lnTo>
                  <a:pt x="1939417" y="261607"/>
                </a:lnTo>
                <a:lnTo>
                  <a:pt x="1904238" y="220840"/>
                </a:lnTo>
                <a:lnTo>
                  <a:pt x="1871345" y="197218"/>
                </a:lnTo>
                <a:lnTo>
                  <a:pt x="1832610" y="177279"/>
                </a:lnTo>
                <a:lnTo>
                  <a:pt x="1789303" y="161912"/>
                </a:lnTo>
                <a:lnTo>
                  <a:pt x="1743202" y="152006"/>
                </a:lnTo>
                <a:lnTo>
                  <a:pt x="1672526" y="147713"/>
                </a:lnTo>
                <a:lnTo>
                  <a:pt x="1649691" y="145237"/>
                </a:lnTo>
                <a:lnTo>
                  <a:pt x="1648942" y="145237"/>
                </a:lnTo>
                <a:lnTo>
                  <a:pt x="1627124" y="141274"/>
                </a:lnTo>
                <a:lnTo>
                  <a:pt x="1605610" y="136055"/>
                </a:lnTo>
                <a:lnTo>
                  <a:pt x="1604530" y="135712"/>
                </a:lnTo>
                <a:lnTo>
                  <a:pt x="1604302" y="135712"/>
                </a:lnTo>
                <a:lnTo>
                  <a:pt x="1583791" y="129209"/>
                </a:lnTo>
                <a:lnTo>
                  <a:pt x="1582851" y="128841"/>
                </a:lnTo>
                <a:lnTo>
                  <a:pt x="1582686" y="128841"/>
                </a:lnTo>
                <a:lnTo>
                  <a:pt x="1561846" y="120637"/>
                </a:lnTo>
                <a:lnTo>
                  <a:pt x="1542669" y="111493"/>
                </a:lnTo>
                <a:lnTo>
                  <a:pt x="1524546" y="101384"/>
                </a:lnTo>
                <a:lnTo>
                  <a:pt x="1523492" y="100787"/>
                </a:lnTo>
                <a:lnTo>
                  <a:pt x="1524368" y="101384"/>
                </a:lnTo>
                <a:lnTo>
                  <a:pt x="1507121" y="89839"/>
                </a:lnTo>
                <a:lnTo>
                  <a:pt x="1493139" y="78968"/>
                </a:lnTo>
                <a:lnTo>
                  <a:pt x="1484325" y="70700"/>
                </a:lnTo>
                <a:lnTo>
                  <a:pt x="1490205" y="63258"/>
                </a:lnTo>
                <a:lnTo>
                  <a:pt x="1492758" y="65773"/>
                </a:lnTo>
                <a:lnTo>
                  <a:pt x="1504950" y="72631"/>
                </a:lnTo>
                <a:lnTo>
                  <a:pt x="1545844" y="91427"/>
                </a:lnTo>
                <a:lnTo>
                  <a:pt x="1594358" y="108318"/>
                </a:lnTo>
                <a:lnTo>
                  <a:pt x="1649222" y="123304"/>
                </a:lnTo>
                <a:lnTo>
                  <a:pt x="1709166" y="135877"/>
                </a:lnTo>
                <a:lnTo>
                  <a:pt x="1751584" y="142735"/>
                </a:lnTo>
                <a:lnTo>
                  <a:pt x="1795272" y="148323"/>
                </a:lnTo>
                <a:lnTo>
                  <a:pt x="1840103" y="152260"/>
                </a:lnTo>
                <a:lnTo>
                  <a:pt x="1885696" y="154800"/>
                </a:lnTo>
                <a:lnTo>
                  <a:pt x="1977948" y="156603"/>
                </a:lnTo>
                <a:lnTo>
                  <a:pt x="1977250" y="156603"/>
                </a:lnTo>
                <a:lnTo>
                  <a:pt x="2022348" y="158991"/>
                </a:lnTo>
                <a:lnTo>
                  <a:pt x="2069706" y="163449"/>
                </a:lnTo>
                <a:lnTo>
                  <a:pt x="2110549" y="168694"/>
                </a:lnTo>
                <a:lnTo>
                  <a:pt x="2151176" y="175336"/>
                </a:lnTo>
                <a:lnTo>
                  <a:pt x="2152383" y="175552"/>
                </a:lnTo>
                <a:lnTo>
                  <a:pt x="2152586" y="175552"/>
                </a:lnTo>
                <a:lnTo>
                  <a:pt x="2194991" y="184010"/>
                </a:lnTo>
                <a:lnTo>
                  <a:pt x="2253043" y="198831"/>
                </a:lnTo>
                <a:lnTo>
                  <a:pt x="2298573" y="213601"/>
                </a:lnTo>
                <a:lnTo>
                  <a:pt x="2342540" y="232067"/>
                </a:lnTo>
                <a:lnTo>
                  <a:pt x="2384145" y="256590"/>
                </a:lnTo>
                <a:lnTo>
                  <a:pt x="2400287" y="270878"/>
                </a:lnTo>
                <a:lnTo>
                  <a:pt x="2405126" y="276339"/>
                </a:lnTo>
                <a:lnTo>
                  <a:pt x="2405342" y="276644"/>
                </a:lnTo>
                <a:lnTo>
                  <a:pt x="2405456" y="276847"/>
                </a:lnTo>
                <a:lnTo>
                  <a:pt x="2410015" y="283756"/>
                </a:lnTo>
                <a:lnTo>
                  <a:pt x="2411158" y="286118"/>
                </a:lnTo>
                <a:lnTo>
                  <a:pt x="2412746" y="289166"/>
                </a:lnTo>
                <a:lnTo>
                  <a:pt x="2412936" y="289763"/>
                </a:lnTo>
                <a:lnTo>
                  <a:pt x="2412962" y="289928"/>
                </a:lnTo>
                <a:lnTo>
                  <a:pt x="2414117" y="293992"/>
                </a:lnTo>
                <a:lnTo>
                  <a:pt x="2414651" y="295389"/>
                </a:lnTo>
                <a:lnTo>
                  <a:pt x="2415197" y="301485"/>
                </a:lnTo>
                <a:lnTo>
                  <a:pt x="2415286" y="302374"/>
                </a:lnTo>
                <a:lnTo>
                  <a:pt x="2424811" y="301485"/>
                </a:lnTo>
                <a:lnTo>
                  <a:pt x="2424049" y="293992"/>
                </a:lnTo>
                <a:lnTo>
                  <a:pt x="2399030" y="256400"/>
                </a:lnTo>
                <a:lnTo>
                  <a:pt x="2362123" y="231470"/>
                </a:lnTo>
                <a:lnTo>
                  <a:pt x="2358136" y="229222"/>
                </a:lnTo>
                <a:lnTo>
                  <a:pt x="2317242" y="210553"/>
                </a:lnTo>
                <a:lnTo>
                  <a:pt x="2281250" y="197561"/>
                </a:lnTo>
                <a:lnTo>
                  <a:pt x="2268728" y="193535"/>
                </a:lnTo>
                <a:lnTo>
                  <a:pt x="2251202" y="188328"/>
                </a:lnTo>
                <a:lnTo>
                  <a:pt x="2233841" y="183515"/>
                </a:lnTo>
                <a:lnTo>
                  <a:pt x="2232914" y="183248"/>
                </a:lnTo>
                <a:lnTo>
                  <a:pt x="2194420" y="174104"/>
                </a:lnTo>
                <a:lnTo>
                  <a:pt x="2153920" y="166103"/>
                </a:lnTo>
                <a:lnTo>
                  <a:pt x="2135975" y="163195"/>
                </a:lnTo>
                <a:lnTo>
                  <a:pt x="2111629" y="159245"/>
                </a:lnTo>
                <a:lnTo>
                  <a:pt x="2103361" y="158203"/>
                </a:lnTo>
                <a:lnTo>
                  <a:pt x="2111248" y="158483"/>
                </a:lnTo>
                <a:lnTo>
                  <a:pt x="2249424" y="160134"/>
                </a:lnTo>
                <a:lnTo>
                  <a:pt x="2317750" y="162801"/>
                </a:lnTo>
                <a:lnTo>
                  <a:pt x="2384933" y="166992"/>
                </a:lnTo>
                <a:lnTo>
                  <a:pt x="2450719" y="172580"/>
                </a:lnTo>
                <a:lnTo>
                  <a:pt x="2514092" y="179565"/>
                </a:lnTo>
                <a:lnTo>
                  <a:pt x="2574925" y="187820"/>
                </a:lnTo>
                <a:lnTo>
                  <a:pt x="2659888" y="202171"/>
                </a:lnTo>
                <a:lnTo>
                  <a:pt x="2711577" y="213093"/>
                </a:lnTo>
                <a:lnTo>
                  <a:pt x="2758567" y="224777"/>
                </a:lnTo>
                <a:lnTo>
                  <a:pt x="2800477" y="237096"/>
                </a:lnTo>
                <a:lnTo>
                  <a:pt x="2836672" y="250177"/>
                </a:lnTo>
                <a:lnTo>
                  <a:pt x="2878556" y="270243"/>
                </a:lnTo>
                <a:lnTo>
                  <a:pt x="2897644" y="283705"/>
                </a:lnTo>
                <a:lnTo>
                  <a:pt x="2911094" y="283705"/>
                </a:lnTo>
                <a:lnTo>
                  <a:pt x="2870708" y="255003"/>
                </a:lnTo>
                <a:lnTo>
                  <a:pt x="2822448" y="234556"/>
                </a:lnTo>
                <a:lnTo>
                  <a:pt x="2782824" y="221729"/>
                </a:lnTo>
                <a:lnTo>
                  <a:pt x="2737993" y="209537"/>
                </a:lnTo>
                <a:lnTo>
                  <a:pt x="2688209" y="198234"/>
                </a:lnTo>
                <a:lnTo>
                  <a:pt x="2658237" y="192278"/>
                </a:lnTo>
                <a:lnTo>
                  <a:pt x="2634107" y="187820"/>
                </a:lnTo>
                <a:lnTo>
                  <a:pt x="2546223" y="174104"/>
                </a:lnTo>
                <a:lnTo>
                  <a:pt x="2483739" y="166357"/>
                </a:lnTo>
                <a:lnTo>
                  <a:pt x="2385568" y="157467"/>
                </a:lnTo>
                <a:lnTo>
                  <a:pt x="2370747" y="156552"/>
                </a:lnTo>
                <a:lnTo>
                  <a:pt x="2507361" y="157594"/>
                </a:lnTo>
                <a:lnTo>
                  <a:pt x="2597785" y="160134"/>
                </a:lnTo>
                <a:lnTo>
                  <a:pt x="2686685" y="164325"/>
                </a:lnTo>
                <a:lnTo>
                  <a:pt x="2730500" y="166992"/>
                </a:lnTo>
                <a:lnTo>
                  <a:pt x="2815844" y="173215"/>
                </a:lnTo>
                <a:lnTo>
                  <a:pt x="2898140" y="180835"/>
                </a:lnTo>
                <a:lnTo>
                  <a:pt x="2976372" y="189471"/>
                </a:lnTo>
                <a:lnTo>
                  <a:pt x="3050159" y="199250"/>
                </a:lnTo>
                <a:lnTo>
                  <a:pt x="3118358" y="209918"/>
                </a:lnTo>
                <a:lnTo>
                  <a:pt x="3180588" y="221475"/>
                </a:lnTo>
                <a:lnTo>
                  <a:pt x="3235960" y="233667"/>
                </a:lnTo>
                <a:lnTo>
                  <a:pt x="3281705" y="246011"/>
                </a:lnTo>
                <a:lnTo>
                  <a:pt x="3322256" y="259397"/>
                </a:lnTo>
                <a:lnTo>
                  <a:pt x="3359785" y="276593"/>
                </a:lnTo>
                <a:lnTo>
                  <a:pt x="3360013" y="276745"/>
                </a:lnTo>
                <a:lnTo>
                  <a:pt x="3365995" y="280555"/>
                </a:lnTo>
                <a:lnTo>
                  <a:pt x="3369957" y="283324"/>
                </a:lnTo>
                <a:lnTo>
                  <a:pt x="3374504" y="286981"/>
                </a:lnTo>
                <a:lnTo>
                  <a:pt x="3377704" y="289953"/>
                </a:lnTo>
                <a:lnTo>
                  <a:pt x="3377882" y="290182"/>
                </a:lnTo>
                <a:lnTo>
                  <a:pt x="3380943" y="293751"/>
                </a:lnTo>
                <a:lnTo>
                  <a:pt x="3382175" y="295643"/>
                </a:lnTo>
                <a:lnTo>
                  <a:pt x="3382391" y="295897"/>
                </a:lnTo>
                <a:lnTo>
                  <a:pt x="3382581" y="296227"/>
                </a:lnTo>
                <a:lnTo>
                  <a:pt x="3382708" y="296532"/>
                </a:lnTo>
                <a:lnTo>
                  <a:pt x="3383788" y="298704"/>
                </a:lnTo>
                <a:lnTo>
                  <a:pt x="3384677" y="301485"/>
                </a:lnTo>
                <a:lnTo>
                  <a:pt x="3394329" y="301485"/>
                </a:lnTo>
                <a:close/>
              </a:path>
              <a:path w="3394709" h="309879">
                <a:moveTo>
                  <a:pt x="3394583" y="304025"/>
                </a:moveTo>
                <a:lnTo>
                  <a:pt x="3394405" y="302247"/>
                </a:lnTo>
                <a:lnTo>
                  <a:pt x="3384931" y="302247"/>
                </a:lnTo>
                <a:lnTo>
                  <a:pt x="3384753" y="302247"/>
                </a:lnTo>
                <a:lnTo>
                  <a:pt x="3384943" y="304025"/>
                </a:lnTo>
                <a:lnTo>
                  <a:pt x="3385058" y="305041"/>
                </a:lnTo>
                <a:lnTo>
                  <a:pt x="3394583" y="304025"/>
                </a:lnTo>
                <a:close/>
              </a:path>
            </a:pathLst>
          </a:custGeom>
          <a:solidFill>
            <a:srgbClr val="000000"/>
          </a:solidFill>
        </p:spPr>
        <p:txBody>
          <a:bodyPr wrap="square" lIns="0" tIns="0" rIns="0" bIns="0" rtlCol="0"/>
          <a:lstStyle/>
          <a:p>
            <a:endParaRPr/>
          </a:p>
        </p:txBody>
      </p:sp>
      <p:sp>
        <p:nvSpPr>
          <p:cNvPr id="31" name="object 31"/>
          <p:cNvSpPr txBox="1"/>
          <p:nvPr/>
        </p:nvSpPr>
        <p:spPr>
          <a:xfrm>
            <a:off x="9005951" y="4013720"/>
            <a:ext cx="2562225" cy="2028825"/>
          </a:xfrm>
          <a:prstGeom prst="rect">
            <a:avLst/>
          </a:prstGeom>
          <a:ln w="9527">
            <a:solidFill>
              <a:srgbClr val="600058"/>
            </a:solidFill>
          </a:ln>
        </p:spPr>
        <p:txBody>
          <a:bodyPr vert="horz" wrap="square" lIns="0" tIns="9525" rIns="0" bIns="0" rtlCol="0">
            <a:spAutoFit/>
          </a:bodyPr>
          <a:lstStyle/>
          <a:p>
            <a:pPr marL="84455" marR="314960">
              <a:lnSpc>
                <a:spcPts val="3010"/>
              </a:lnSpc>
              <a:spcBef>
                <a:spcPts val="75"/>
              </a:spcBef>
            </a:pPr>
            <a:r>
              <a:rPr sz="2550" dirty="0">
                <a:solidFill>
                  <a:srgbClr val="600058"/>
                </a:solidFill>
                <a:latin typeface="Calibri"/>
                <a:cs typeface="Calibri"/>
              </a:rPr>
              <a:t>All</a:t>
            </a:r>
            <a:r>
              <a:rPr sz="2550" spc="-45" dirty="0">
                <a:solidFill>
                  <a:srgbClr val="600058"/>
                </a:solidFill>
                <a:latin typeface="Calibri"/>
                <a:cs typeface="Calibri"/>
              </a:rPr>
              <a:t> </a:t>
            </a:r>
            <a:r>
              <a:rPr sz="2550" dirty="0">
                <a:solidFill>
                  <a:srgbClr val="600058"/>
                </a:solidFill>
                <a:latin typeface="Calibri"/>
                <a:cs typeface="Calibri"/>
              </a:rPr>
              <a:t>words</a:t>
            </a:r>
            <a:r>
              <a:rPr sz="2550" spc="-70" dirty="0">
                <a:solidFill>
                  <a:srgbClr val="600058"/>
                </a:solidFill>
                <a:latin typeface="Calibri"/>
                <a:cs typeface="Calibri"/>
              </a:rPr>
              <a:t> </a:t>
            </a:r>
            <a:r>
              <a:rPr sz="2550" spc="-10" dirty="0">
                <a:solidFill>
                  <a:srgbClr val="600058"/>
                </a:solidFill>
                <a:latin typeface="Calibri"/>
                <a:cs typeface="Calibri"/>
              </a:rPr>
              <a:t>attend </a:t>
            </a:r>
            <a:r>
              <a:rPr sz="2550" dirty="0">
                <a:solidFill>
                  <a:srgbClr val="600058"/>
                </a:solidFill>
                <a:latin typeface="Calibri"/>
                <a:cs typeface="Calibri"/>
              </a:rPr>
              <a:t>to</a:t>
            </a:r>
            <a:r>
              <a:rPr sz="2550" spc="-25" dirty="0">
                <a:solidFill>
                  <a:srgbClr val="600058"/>
                </a:solidFill>
                <a:latin typeface="Calibri"/>
                <a:cs typeface="Calibri"/>
              </a:rPr>
              <a:t> </a:t>
            </a:r>
            <a:r>
              <a:rPr sz="2550" dirty="0">
                <a:solidFill>
                  <a:srgbClr val="600058"/>
                </a:solidFill>
                <a:latin typeface="Calibri"/>
                <a:cs typeface="Calibri"/>
              </a:rPr>
              <a:t>all</a:t>
            </a:r>
            <a:r>
              <a:rPr sz="2550" spc="-80" dirty="0">
                <a:solidFill>
                  <a:srgbClr val="600058"/>
                </a:solidFill>
                <a:latin typeface="Calibri"/>
                <a:cs typeface="Calibri"/>
              </a:rPr>
              <a:t> </a:t>
            </a:r>
            <a:r>
              <a:rPr sz="2550" dirty="0">
                <a:solidFill>
                  <a:srgbClr val="600058"/>
                </a:solidFill>
                <a:latin typeface="Calibri"/>
                <a:cs typeface="Calibri"/>
              </a:rPr>
              <a:t>words</a:t>
            </a:r>
            <a:r>
              <a:rPr sz="2550" spc="-110" dirty="0">
                <a:solidFill>
                  <a:srgbClr val="600058"/>
                </a:solidFill>
                <a:latin typeface="Calibri"/>
                <a:cs typeface="Calibri"/>
              </a:rPr>
              <a:t> </a:t>
            </a:r>
            <a:r>
              <a:rPr sz="2550" spc="-25" dirty="0">
                <a:solidFill>
                  <a:srgbClr val="600058"/>
                </a:solidFill>
                <a:latin typeface="Calibri"/>
                <a:cs typeface="Calibri"/>
              </a:rPr>
              <a:t>in</a:t>
            </a:r>
            <a:endParaRPr sz="2550">
              <a:latin typeface="Calibri"/>
              <a:cs typeface="Calibri"/>
            </a:endParaRPr>
          </a:p>
          <a:p>
            <a:pPr marL="84455" marR="151765">
              <a:lnSpc>
                <a:spcPts val="3000"/>
              </a:lnSpc>
              <a:spcBef>
                <a:spcPts val="70"/>
              </a:spcBef>
            </a:pPr>
            <a:r>
              <a:rPr sz="2550" dirty="0">
                <a:solidFill>
                  <a:srgbClr val="600058"/>
                </a:solidFill>
                <a:latin typeface="Calibri"/>
                <a:cs typeface="Calibri"/>
              </a:rPr>
              <a:t>previous</a:t>
            </a:r>
            <a:r>
              <a:rPr sz="2550" spc="-120" dirty="0">
                <a:solidFill>
                  <a:srgbClr val="600058"/>
                </a:solidFill>
                <a:latin typeface="Calibri"/>
                <a:cs typeface="Calibri"/>
              </a:rPr>
              <a:t> </a:t>
            </a:r>
            <a:r>
              <a:rPr sz="2550" spc="-10" dirty="0">
                <a:solidFill>
                  <a:srgbClr val="600058"/>
                </a:solidFill>
                <a:latin typeface="Calibri"/>
                <a:cs typeface="Calibri"/>
              </a:rPr>
              <a:t>layer; </a:t>
            </a:r>
            <a:r>
              <a:rPr sz="2550" dirty="0">
                <a:solidFill>
                  <a:srgbClr val="600058"/>
                </a:solidFill>
                <a:latin typeface="Calibri"/>
                <a:cs typeface="Calibri"/>
              </a:rPr>
              <a:t>most</a:t>
            </a:r>
            <a:r>
              <a:rPr sz="2550" spc="-85" dirty="0">
                <a:solidFill>
                  <a:srgbClr val="600058"/>
                </a:solidFill>
                <a:latin typeface="Calibri"/>
                <a:cs typeface="Calibri"/>
              </a:rPr>
              <a:t> </a:t>
            </a:r>
            <a:r>
              <a:rPr sz="2550" dirty="0">
                <a:solidFill>
                  <a:srgbClr val="600058"/>
                </a:solidFill>
                <a:latin typeface="Calibri"/>
                <a:cs typeface="Calibri"/>
              </a:rPr>
              <a:t>arrows</a:t>
            </a:r>
            <a:r>
              <a:rPr sz="2550" spc="-75" dirty="0">
                <a:solidFill>
                  <a:srgbClr val="600058"/>
                </a:solidFill>
                <a:latin typeface="Calibri"/>
                <a:cs typeface="Calibri"/>
              </a:rPr>
              <a:t> </a:t>
            </a:r>
            <a:r>
              <a:rPr sz="2550" spc="-20" dirty="0">
                <a:solidFill>
                  <a:srgbClr val="600058"/>
                </a:solidFill>
                <a:latin typeface="Calibri"/>
                <a:cs typeface="Calibri"/>
              </a:rPr>
              <a:t>here</a:t>
            </a:r>
            <a:endParaRPr sz="2550">
              <a:latin typeface="Calibri"/>
              <a:cs typeface="Calibri"/>
            </a:endParaRPr>
          </a:p>
          <a:p>
            <a:pPr marL="84455">
              <a:lnSpc>
                <a:spcPts val="2990"/>
              </a:lnSpc>
            </a:pPr>
            <a:r>
              <a:rPr sz="2550" dirty="0">
                <a:solidFill>
                  <a:srgbClr val="600058"/>
                </a:solidFill>
                <a:latin typeface="Calibri"/>
                <a:cs typeface="Calibri"/>
              </a:rPr>
              <a:t>are</a:t>
            </a:r>
            <a:r>
              <a:rPr sz="2550" spc="-10" dirty="0">
                <a:solidFill>
                  <a:srgbClr val="600058"/>
                </a:solidFill>
                <a:latin typeface="Calibri"/>
                <a:cs typeface="Calibri"/>
              </a:rPr>
              <a:t> omitted</a:t>
            </a:r>
            <a:endParaRPr sz="2550">
              <a:latin typeface="Calibri"/>
              <a:cs typeface="Calibri"/>
            </a:endParaRPr>
          </a:p>
        </p:txBody>
      </p:sp>
      <p:sp>
        <p:nvSpPr>
          <p:cNvPr id="32" name="object 32"/>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27</a:t>
            </a:fld>
            <a:endParaRPr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0069"/>
            <a:ext cx="10515600" cy="1535676"/>
          </a:xfrm>
          <a:prstGeom prst="rect">
            <a:avLst/>
          </a:prstGeom>
        </p:spPr>
        <p:txBody>
          <a:bodyPr vert="horz" wrap="square" lIns="0" tIns="179704" rIns="0" bIns="0" rtlCol="0">
            <a:spAutoFit/>
          </a:bodyPr>
          <a:lstStyle/>
          <a:p>
            <a:pPr marL="12700">
              <a:lnSpc>
                <a:spcPct val="100000"/>
              </a:lnSpc>
              <a:spcBef>
                <a:spcPts val="130"/>
              </a:spcBef>
            </a:pPr>
            <a:r>
              <a:rPr dirty="0"/>
              <a:t>Attention</a:t>
            </a:r>
            <a:r>
              <a:rPr spc="-50" dirty="0"/>
              <a:t> </a:t>
            </a:r>
            <a:r>
              <a:rPr dirty="0"/>
              <a:t>is</a:t>
            </a:r>
            <a:r>
              <a:rPr spc="-70" dirty="0"/>
              <a:t> </a:t>
            </a:r>
            <a:r>
              <a:rPr spc="-10" dirty="0">
                <a:solidFill>
                  <a:srgbClr val="00AF50"/>
                </a:solidFill>
              </a:rPr>
              <a:t>great!</a:t>
            </a:r>
            <a:br>
              <a:rPr lang="en-US" spc="-10" dirty="0">
                <a:solidFill>
                  <a:srgbClr val="00AF50"/>
                </a:solidFill>
              </a:rPr>
            </a:br>
            <a:endParaRPr spc="-10" dirty="0">
              <a:solidFill>
                <a:srgbClr val="00AF50"/>
              </a:solidFill>
            </a:endParaRPr>
          </a:p>
        </p:txBody>
      </p:sp>
      <p:sp>
        <p:nvSpPr>
          <p:cNvPr id="3" name="object 3"/>
          <p:cNvSpPr txBox="1"/>
          <p:nvPr/>
        </p:nvSpPr>
        <p:spPr>
          <a:xfrm>
            <a:off x="485457" y="1083661"/>
            <a:ext cx="10876280" cy="3689350"/>
          </a:xfrm>
          <a:prstGeom prst="rect">
            <a:avLst/>
          </a:prstGeom>
        </p:spPr>
        <p:txBody>
          <a:bodyPr vert="horz" wrap="square" lIns="0" tIns="87630" rIns="0" bIns="0" rtlCol="0">
            <a:spAutoFit/>
          </a:bodyPr>
          <a:lstStyle/>
          <a:p>
            <a:pPr marL="355600" indent="-342900">
              <a:lnSpc>
                <a:spcPct val="100000"/>
              </a:lnSpc>
              <a:spcBef>
                <a:spcPts val="690"/>
              </a:spcBef>
              <a:buClr>
                <a:srgbClr val="8B1515"/>
              </a:buClr>
              <a:buFont typeface="Times New Roman"/>
              <a:buChar char="•"/>
              <a:tabLst>
                <a:tab pos="355600" algn="l"/>
              </a:tabLst>
            </a:pPr>
            <a:r>
              <a:rPr sz="2400" dirty="0">
                <a:latin typeface="Calibri"/>
                <a:cs typeface="Calibri"/>
              </a:rPr>
              <a:t>Attention</a:t>
            </a:r>
            <a:r>
              <a:rPr sz="2400" spc="-70" dirty="0">
                <a:latin typeface="Calibri"/>
                <a:cs typeface="Calibri"/>
              </a:rPr>
              <a:t> </a:t>
            </a:r>
            <a:r>
              <a:rPr sz="2400" dirty="0">
                <a:latin typeface="Calibri"/>
                <a:cs typeface="Calibri"/>
              </a:rPr>
              <a:t>significantly</a:t>
            </a:r>
            <a:r>
              <a:rPr sz="2400" spc="-65" dirty="0">
                <a:latin typeface="Calibri"/>
                <a:cs typeface="Calibri"/>
              </a:rPr>
              <a:t> </a:t>
            </a:r>
            <a:r>
              <a:rPr sz="2400" dirty="0">
                <a:solidFill>
                  <a:srgbClr val="00AF50"/>
                </a:solidFill>
                <a:latin typeface="Calibri"/>
                <a:cs typeface="Calibri"/>
              </a:rPr>
              <a:t>improves</a:t>
            </a:r>
            <a:r>
              <a:rPr sz="2400" spc="-40" dirty="0">
                <a:solidFill>
                  <a:srgbClr val="00AF50"/>
                </a:solidFill>
                <a:latin typeface="Calibri"/>
                <a:cs typeface="Calibri"/>
              </a:rPr>
              <a:t> </a:t>
            </a:r>
            <a:r>
              <a:rPr sz="2400" dirty="0">
                <a:solidFill>
                  <a:srgbClr val="00AF50"/>
                </a:solidFill>
                <a:latin typeface="Calibri"/>
                <a:cs typeface="Calibri"/>
              </a:rPr>
              <a:t>NMT</a:t>
            </a:r>
            <a:r>
              <a:rPr sz="2400" spc="-55" dirty="0">
                <a:solidFill>
                  <a:srgbClr val="00AF50"/>
                </a:solidFill>
                <a:latin typeface="Calibri"/>
                <a:cs typeface="Calibri"/>
              </a:rPr>
              <a:t> </a:t>
            </a:r>
            <a:r>
              <a:rPr sz="2400" spc="-10" dirty="0">
                <a:solidFill>
                  <a:srgbClr val="00AF50"/>
                </a:solidFill>
                <a:latin typeface="Calibri"/>
                <a:cs typeface="Calibri"/>
              </a:rPr>
              <a:t>performance</a:t>
            </a:r>
            <a:endParaRPr sz="2400" dirty="0">
              <a:latin typeface="Calibri"/>
              <a:cs typeface="Calibri"/>
            </a:endParaRPr>
          </a:p>
          <a:p>
            <a:pPr marL="699135" lvl="1" indent="-228600">
              <a:lnSpc>
                <a:spcPct val="100000"/>
              </a:lnSpc>
              <a:spcBef>
                <a:spcPts val="525"/>
              </a:spcBef>
              <a:buClr>
                <a:srgbClr val="007B92"/>
              </a:buClr>
              <a:buFont typeface="Times New Roman"/>
              <a:buChar char="•"/>
              <a:tabLst>
                <a:tab pos="699135" algn="l"/>
              </a:tabLst>
            </a:pPr>
            <a:r>
              <a:rPr sz="2000" dirty="0">
                <a:latin typeface="Calibri"/>
                <a:cs typeface="Calibri"/>
              </a:rPr>
              <a:t>It’s</a:t>
            </a:r>
            <a:r>
              <a:rPr sz="2000" spc="5" dirty="0">
                <a:latin typeface="Calibri"/>
                <a:cs typeface="Calibri"/>
              </a:rPr>
              <a:t> </a:t>
            </a:r>
            <a:r>
              <a:rPr sz="2000" dirty="0">
                <a:latin typeface="Calibri"/>
                <a:cs typeface="Calibri"/>
              </a:rPr>
              <a:t>very</a:t>
            </a:r>
            <a:r>
              <a:rPr sz="2000" spc="-35" dirty="0">
                <a:latin typeface="Calibri"/>
                <a:cs typeface="Calibri"/>
              </a:rPr>
              <a:t> </a:t>
            </a:r>
            <a:r>
              <a:rPr sz="2000" dirty="0">
                <a:latin typeface="Calibri"/>
                <a:cs typeface="Calibri"/>
              </a:rPr>
              <a:t>useful</a:t>
            </a:r>
            <a:r>
              <a:rPr sz="2000" spc="-35"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allow</a:t>
            </a:r>
            <a:r>
              <a:rPr sz="2000" spc="-45" dirty="0">
                <a:latin typeface="Calibri"/>
                <a:cs typeface="Calibri"/>
              </a:rPr>
              <a:t> </a:t>
            </a:r>
            <a:r>
              <a:rPr sz="2000" dirty="0">
                <a:latin typeface="Calibri"/>
                <a:cs typeface="Calibri"/>
              </a:rPr>
              <a:t>decoder</a:t>
            </a:r>
            <a:r>
              <a:rPr sz="2000" spc="-5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focus</a:t>
            </a:r>
            <a:r>
              <a:rPr sz="2000" spc="-60" dirty="0">
                <a:latin typeface="Calibri"/>
                <a:cs typeface="Calibri"/>
              </a:rPr>
              <a:t> </a:t>
            </a:r>
            <a:r>
              <a:rPr sz="2000" dirty="0">
                <a:latin typeface="Calibri"/>
                <a:cs typeface="Calibri"/>
              </a:rPr>
              <a:t>on</a:t>
            </a:r>
            <a:r>
              <a:rPr sz="2000" spc="-35" dirty="0">
                <a:latin typeface="Calibri"/>
                <a:cs typeface="Calibri"/>
              </a:rPr>
              <a:t> </a:t>
            </a:r>
            <a:r>
              <a:rPr sz="2000" dirty="0">
                <a:latin typeface="Calibri"/>
                <a:cs typeface="Calibri"/>
              </a:rPr>
              <a:t>certain</a:t>
            </a:r>
            <a:r>
              <a:rPr sz="2000" spc="-35" dirty="0">
                <a:latin typeface="Calibri"/>
                <a:cs typeface="Calibri"/>
              </a:rPr>
              <a:t> </a:t>
            </a:r>
            <a:r>
              <a:rPr sz="2000" dirty="0">
                <a:latin typeface="Calibri"/>
                <a:cs typeface="Calibri"/>
              </a:rPr>
              <a:t>parts</a:t>
            </a:r>
            <a:r>
              <a:rPr sz="2000" spc="5" dirty="0">
                <a:latin typeface="Calibri"/>
                <a:cs typeface="Calibri"/>
              </a:rPr>
              <a:t> </a:t>
            </a:r>
            <a:r>
              <a:rPr sz="2000" dirty="0">
                <a:latin typeface="Calibri"/>
                <a:cs typeface="Calibri"/>
              </a:rPr>
              <a:t>of</a:t>
            </a:r>
            <a:r>
              <a:rPr sz="2000" spc="-40" dirty="0">
                <a:latin typeface="Calibri"/>
                <a:cs typeface="Calibri"/>
              </a:rPr>
              <a:t> </a:t>
            </a:r>
            <a:r>
              <a:rPr sz="2000" dirty="0">
                <a:latin typeface="Calibri"/>
                <a:cs typeface="Calibri"/>
              </a:rPr>
              <a:t>the</a:t>
            </a:r>
            <a:r>
              <a:rPr sz="2000" spc="15" dirty="0">
                <a:latin typeface="Calibri"/>
                <a:cs typeface="Calibri"/>
              </a:rPr>
              <a:t> </a:t>
            </a:r>
            <a:r>
              <a:rPr sz="2000" spc="-10" dirty="0">
                <a:latin typeface="Calibri"/>
                <a:cs typeface="Calibri"/>
              </a:rPr>
              <a:t>source</a:t>
            </a:r>
            <a:endParaRPr sz="2000" dirty="0">
              <a:latin typeface="Calibri"/>
              <a:cs typeface="Calibri"/>
            </a:endParaRPr>
          </a:p>
          <a:p>
            <a:pPr marL="355600" indent="-342900">
              <a:lnSpc>
                <a:spcPct val="100000"/>
              </a:lnSpc>
              <a:spcBef>
                <a:spcPts val="500"/>
              </a:spcBef>
              <a:buClr>
                <a:srgbClr val="8B1515"/>
              </a:buClr>
              <a:buFont typeface="Times New Roman"/>
              <a:buChar char="•"/>
              <a:tabLst>
                <a:tab pos="355600" algn="l"/>
              </a:tabLst>
            </a:pPr>
            <a:r>
              <a:rPr sz="2400" dirty="0">
                <a:latin typeface="Calibri"/>
                <a:cs typeface="Calibri"/>
              </a:rPr>
              <a:t>Attention</a:t>
            </a:r>
            <a:r>
              <a:rPr sz="2400" spc="-40" dirty="0">
                <a:latin typeface="Calibri"/>
                <a:cs typeface="Calibri"/>
              </a:rPr>
              <a:t> </a:t>
            </a:r>
            <a:r>
              <a:rPr sz="2400" dirty="0">
                <a:latin typeface="Calibri"/>
                <a:cs typeface="Calibri"/>
              </a:rPr>
              <a:t>provides</a:t>
            </a:r>
            <a:r>
              <a:rPr sz="2400" spc="-10" dirty="0">
                <a:latin typeface="Calibri"/>
                <a:cs typeface="Calibri"/>
              </a:rPr>
              <a:t> </a:t>
            </a:r>
            <a:r>
              <a:rPr sz="2400" dirty="0">
                <a:latin typeface="Calibri"/>
                <a:cs typeface="Calibri"/>
              </a:rPr>
              <a:t>a</a:t>
            </a:r>
            <a:r>
              <a:rPr sz="2400" spc="-65" dirty="0">
                <a:latin typeface="Calibri"/>
                <a:cs typeface="Calibri"/>
              </a:rPr>
              <a:t> </a:t>
            </a:r>
            <a:r>
              <a:rPr sz="2400" dirty="0">
                <a:solidFill>
                  <a:srgbClr val="00AF50"/>
                </a:solidFill>
                <a:latin typeface="Calibri"/>
                <a:cs typeface="Calibri"/>
              </a:rPr>
              <a:t>more</a:t>
            </a:r>
            <a:r>
              <a:rPr sz="2400" spc="-50" dirty="0">
                <a:solidFill>
                  <a:srgbClr val="00AF50"/>
                </a:solidFill>
                <a:latin typeface="Calibri"/>
                <a:cs typeface="Calibri"/>
              </a:rPr>
              <a:t> </a:t>
            </a:r>
            <a:r>
              <a:rPr sz="2400" spc="-20" dirty="0">
                <a:solidFill>
                  <a:srgbClr val="00AF50"/>
                </a:solidFill>
                <a:latin typeface="Calibri"/>
                <a:cs typeface="Calibri"/>
              </a:rPr>
              <a:t>“human-</a:t>
            </a:r>
            <a:r>
              <a:rPr sz="2400" dirty="0">
                <a:solidFill>
                  <a:srgbClr val="00AF50"/>
                </a:solidFill>
                <a:latin typeface="Calibri"/>
                <a:cs typeface="Calibri"/>
              </a:rPr>
              <a:t>like”</a:t>
            </a:r>
            <a:r>
              <a:rPr sz="2400" spc="-5" dirty="0">
                <a:solidFill>
                  <a:srgbClr val="00AF50"/>
                </a:solidFill>
                <a:latin typeface="Calibri"/>
                <a:cs typeface="Calibri"/>
              </a:rPr>
              <a:t> </a:t>
            </a:r>
            <a:r>
              <a:rPr sz="2400" dirty="0">
                <a:solidFill>
                  <a:srgbClr val="00AF50"/>
                </a:solidFill>
                <a:latin typeface="Calibri"/>
                <a:cs typeface="Calibri"/>
              </a:rPr>
              <a:t>model</a:t>
            </a:r>
            <a:r>
              <a:rPr sz="2400" spc="-30" dirty="0">
                <a:solidFill>
                  <a:srgbClr val="00AF50"/>
                </a:solidFill>
                <a:latin typeface="Calibri"/>
                <a:cs typeface="Calibri"/>
              </a:rPr>
              <a:t> </a:t>
            </a:r>
            <a:r>
              <a:rPr sz="2400" dirty="0">
                <a:latin typeface="Calibri"/>
                <a:cs typeface="Calibri"/>
              </a:rPr>
              <a:t>of</a:t>
            </a:r>
            <a:r>
              <a:rPr sz="2400" spc="-40" dirty="0">
                <a:latin typeface="Calibri"/>
                <a:cs typeface="Calibri"/>
              </a:rPr>
              <a:t> </a:t>
            </a:r>
            <a:r>
              <a:rPr sz="2400" dirty="0">
                <a:latin typeface="Calibri"/>
                <a:cs typeface="Calibri"/>
              </a:rPr>
              <a:t>the</a:t>
            </a:r>
            <a:r>
              <a:rPr sz="2400" spc="20" dirty="0">
                <a:latin typeface="Calibri"/>
                <a:cs typeface="Calibri"/>
              </a:rPr>
              <a:t> </a:t>
            </a:r>
            <a:r>
              <a:rPr sz="2400" dirty="0">
                <a:latin typeface="Calibri"/>
                <a:cs typeface="Calibri"/>
              </a:rPr>
              <a:t>MT</a:t>
            </a:r>
            <a:r>
              <a:rPr sz="2400" spc="-30" dirty="0">
                <a:latin typeface="Calibri"/>
                <a:cs typeface="Calibri"/>
              </a:rPr>
              <a:t> </a:t>
            </a:r>
            <a:r>
              <a:rPr sz="2400" spc="-10" dirty="0">
                <a:latin typeface="Calibri"/>
                <a:cs typeface="Calibri"/>
              </a:rPr>
              <a:t>process</a:t>
            </a:r>
            <a:endParaRPr sz="2400" dirty="0">
              <a:latin typeface="Calibri"/>
              <a:cs typeface="Calibri"/>
            </a:endParaRPr>
          </a:p>
          <a:p>
            <a:pPr marL="699135" lvl="1" indent="-228600">
              <a:lnSpc>
                <a:spcPct val="100000"/>
              </a:lnSpc>
              <a:spcBef>
                <a:spcPts val="525"/>
              </a:spcBef>
              <a:buClr>
                <a:srgbClr val="007B92"/>
              </a:buClr>
              <a:buFont typeface="Times New Roman"/>
              <a:buChar char="•"/>
              <a:tabLst>
                <a:tab pos="699135" algn="l"/>
              </a:tabLst>
            </a:pPr>
            <a:r>
              <a:rPr sz="2000" dirty="0">
                <a:latin typeface="Calibri"/>
                <a:cs typeface="Calibri"/>
              </a:rPr>
              <a:t>You</a:t>
            </a:r>
            <a:r>
              <a:rPr sz="2000" spc="-40" dirty="0">
                <a:latin typeface="Calibri"/>
                <a:cs typeface="Calibri"/>
              </a:rPr>
              <a:t> </a:t>
            </a:r>
            <a:r>
              <a:rPr sz="2000" dirty="0">
                <a:latin typeface="Calibri"/>
                <a:cs typeface="Calibri"/>
              </a:rPr>
              <a:t>can</a:t>
            </a:r>
            <a:r>
              <a:rPr sz="2000" spc="-35" dirty="0">
                <a:latin typeface="Calibri"/>
                <a:cs typeface="Calibri"/>
              </a:rPr>
              <a:t> </a:t>
            </a:r>
            <a:r>
              <a:rPr sz="2000" dirty="0">
                <a:latin typeface="Calibri"/>
                <a:cs typeface="Calibri"/>
              </a:rPr>
              <a:t>look</a:t>
            </a:r>
            <a:r>
              <a:rPr sz="2000" spc="20" dirty="0">
                <a:latin typeface="Calibri"/>
                <a:cs typeface="Calibri"/>
              </a:rPr>
              <a:t> </a:t>
            </a:r>
            <a:r>
              <a:rPr sz="2000" dirty="0">
                <a:latin typeface="Calibri"/>
                <a:cs typeface="Calibri"/>
              </a:rPr>
              <a:t>back</a:t>
            </a:r>
            <a:r>
              <a:rPr sz="2000" spc="-45" dirty="0">
                <a:latin typeface="Calibri"/>
                <a:cs typeface="Calibri"/>
              </a:rPr>
              <a:t> </a:t>
            </a:r>
            <a:r>
              <a:rPr sz="2000" dirty="0">
                <a:latin typeface="Calibri"/>
                <a:cs typeface="Calibri"/>
              </a:rPr>
              <a:t>at</a:t>
            </a:r>
            <a:r>
              <a:rPr sz="2000" spc="-25" dirty="0">
                <a:latin typeface="Calibri"/>
                <a:cs typeface="Calibri"/>
              </a:rPr>
              <a:t> </a:t>
            </a:r>
            <a:r>
              <a:rPr sz="2000" dirty="0">
                <a:latin typeface="Calibri"/>
                <a:cs typeface="Calibri"/>
              </a:rPr>
              <a:t>the</a:t>
            </a:r>
            <a:r>
              <a:rPr sz="2000" spc="-60" dirty="0">
                <a:latin typeface="Calibri"/>
                <a:cs typeface="Calibri"/>
              </a:rPr>
              <a:t> </a:t>
            </a:r>
            <a:r>
              <a:rPr sz="2000" dirty="0">
                <a:latin typeface="Calibri"/>
                <a:cs typeface="Calibri"/>
              </a:rPr>
              <a:t>source</a:t>
            </a:r>
            <a:r>
              <a:rPr sz="2000" spc="15" dirty="0">
                <a:latin typeface="Calibri"/>
                <a:cs typeface="Calibri"/>
              </a:rPr>
              <a:t> </a:t>
            </a:r>
            <a:r>
              <a:rPr sz="2000" spc="-10" dirty="0">
                <a:latin typeface="Calibri"/>
                <a:cs typeface="Calibri"/>
              </a:rPr>
              <a:t>sentence</a:t>
            </a:r>
            <a:r>
              <a:rPr sz="2000" spc="-60" dirty="0">
                <a:latin typeface="Calibri"/>
                <a:cs typeface="Calibri"/>
              </a:rPr>
              <a:t> </a:t>
            </a:r>
            <a:r>
              <a:rPr sz="2000" dirty="0">
                <a:latin typeface="Calibri"/>
                <a:cs typeface="Calibri"/>
              </a:rPr>
              <a:t>while</a:t>
            </a:r>
            <a:r>
              <a:rPr sz="2000" spc="-60" dirty="0">
                <a:latin typeface="Calibri"/>
                <a:cs typeface="Calibri"/>
              </a:rPr>
              <a:t> </a:t>
            </a:r>
            <a:r>
              <a:rPr sz="2000" dirty="0">
                <a:latin typeface="Calibri"/>
                <a:cs typeface="Calibri"/>
              </a:rPr>
              <a:t>translating,</a:t>
            </a:r>
            <a:r>
              <a:rPr sz="2000" spc="-5" dirty="0">
                <a:latin typeface="Calibri"/>
                <a:cs typeface="Calibri"/>
              </a:rPr>
              <a:t> </a:t>
            </a:r>
            <a:r>
              <a:rPr sz="2000" dirty="0">
                <a:latin typeface="Calibri"/>
                <a:cs typeface="Calibri"/>
              </a:rPr>
              <a:t>rather</a:t>
            </a:r>
            <a:r>
              <a:rPr sz="2000" spc="-55" dirty="0">
                <a:latin typeface="Calibri"/>
                <a:cs typeface="Calibri"/>
              </a:rPr>
              <a:t> </a:t>
            </a:r>
            <a:r>
              <a:rPr sz="2000" dirty="0">
                <a:latin typeface="Calibri"/>
                <a:cs typeface="Calibri"/>
              </a:rPr>
              <a:t>than</a:t>
            </a:r>
            <a:r>
              <a:rPr sz="2000" spc="-35" dirty="0">
                <a:latin typeface="Calibri"/>
                <a:cs typeface="Calibri"/>
              </a:rPr>
              <a:t> </a:t>
            </a:r>
            <a:r>
              <a:rPr sz="2000" dirty="0">
                <a:latin typeface="Calibri"/>
                <a:cs typeface="Calibri"/>
              </a:rPr>
              <a:t>needing</a:t>
            </a:r>
            <a:r>
              <a:rPr sz="2000" spc="-75" dirty="0">
                <a:latin typeface="Calibri"/>
                <a:cs typeface="Calibri"/>
              </a:rPr>
              <a:t> </a:t>
            </a:r>
            <a:r>
              <a:rPr sz="2000" dirty="0">
                <a:latin typeface="Calibri"/>
                <a:cs typeface="Calibri"/>
              </a:rPr>
              <a:t>to</a:t>
            </a:r>
            <a:r>
              <a:rPr sz="2000" spc="-45" dirty="0">
                <a:latin typeface="Calibri"/>
                <a:cs typeface="Calibri"/>
              </a:rPr>
              <a:t> </a:t>
            </a:r>
            <a:r>
              <a:rPr sz="2000" dirty="0">
                <a:latin typeface="Calibri"/>
                <a:cs typeface="Calibri"/>
              </a:rPr>
              <a:t>remember</a:t>
            </a:r>
            <a:r>
              <a:rPr sz="2000" spc="15" dirty="0">
                <a:latin typeface="Calibri"/>
                <a:cs typeface="Calibri"/>
              </a:rPr>
              <a:t> </a:t>
            </a:r>
            <a:r>
              <a:rPr sz="2000" dirty="0">
                <a:latin typeface="Calibri"/>
                <a:cs typeface="Calibri"/>
              </a:rPr>
              <a:t>it</a:t>
            </a:r>
            <a:r>
              <a:rPr sz="2000" spc="-35" dirty="0">
                <a:latin typeface="Calibri"/>
                <a:cs typeface="Calibri"/>
              </a:rPr>
              <a:t> </a:t>
            </a:r>
            <a:r>
              <a:rPr sz="2000" spc="-25" dirty="0">
                <a:latin typeface="Calibri"/>
                <a:cs typeface="Calibri"/>
              </a:rPr>
              <a:t>all</a:t>
            </a:r>
            <a:endParaRPr sz="2000" dirty="0">
              <a:latin typeface="Calibri"/>
              <a:cs typeface="Calibri"/>
            </a:endParaRPr>
          </a:p>
          <a:p>
            <a:pPr marL="355600" indent="-342900">
              <a:lnSpc>
                <a:spcPct val="100000"/>
              </a:lnSpc>
              <a:spcBef>
                <a:spcPts val="580"/>
              </a:spcBef>
              <a:buClr>
                <a:srgbClr val="8B1515"/>
              </a:buClr>
              <a:buFont typeface="Times New Roman"/>
              <a:buChar char="•"/>
              <a:tabLst>
                <a:tab pos="355600" algn="l"/>
              </a:tabLst>
            </a:pPr>
            <a:r>
              <a:rPr sz="2400" dirty="0">
                <a:latin typeface="Calibri"/>
                <a:cs typeface="Calibri"/>
              </a:rPr>
              <a:t>Attention</a:t>
            </a:r>
            <a:r>
              <a:rPr sz="2400" spc="-110" dirty="0">
                <a:latin typeface="Calibri"/>
                <a:cs typeface="Calibri"/>
              </a:rPr>
              <a:t> </a:t>
            </a:r>
            <a:r>
              <a:rPr sz="2400" dirty="0">
                <a:solidFill>
                  <a:srgbClr val="00AF50"/>
                </a:solidFill>
                <a:latin typeface="Calibri"/>
                <a:cs typeface="Calibri"/>
              </a:rPr>
              <a:t>solves</a:t>
            </a:r>
            <a:r>
              <a:rPr sz="2400" spc="-55" dirty="0">
                <a:solidFill>
                  <a:srgbClr val="00AF50"/>
                </a:solidFill>
                <a:latin typeface="Calibri"/>
                <a:cs typeface="Calibri"/>
              </a:rPr>
              <a:t> </a:t>
            </a:r>
            <a:r>
              <a:rPr sz="2400" dirty="0">
                <a:solidFill>
                  <a:srgbClr val="00AF50"/>
                </a:solidFill>
                <a:latin typeface="Calibri"/>
                <a:cs typeface="Calibri"/>
              </a:rPr>
              <a:t>the</a:t>
            </a:r>
            <a:r>
              <a:rPr sz="2400" spc="-20" dirty="0">
                <a:solidFill>
                  <a:srgbClr val="00AF50"/>
                </a:solidFill>
                <a:latin typeface="Calibri"/>
                <a:cs typeface="Calibri"/>
              </a:rPr>
              <a:t> </a:t>
            </a:r>
            <a:r>
              <a:rPr sz="2400" dirty="0">
                <a:solidFill>
                  <a:srgbClr val="00AF50"/>
                </a:solidFill>
                <a:latin typeface="Calibri"/>
                <a:cs typeface="Calibri"/>
              </a:rPr>
              <a:t>bottleneck</a:t>
            </a:r>
            <a:r>
              <a:rPr sz="2400" spc="-60" dirty="0">
                <a:solidFill>
                  <a:srgbClr val="00AF50"/>
                </a:solidFill>
                <a:latin typeface="Calibri"/>
                <a:cs typeface="Calibri"/>
              </a:rPr>
              <a:t> </a:t>
            </a:r>
            <a:r>
              <a:rPr sz="2400" spc="-10" dirty="0">
                <a:solidFill>
                  <a:srgbClr val="00AF50"/>
                </a:solidFill>
                <a:latin typeface="Calibri"/>
                <a:cs typeface="Calibri"/>
              </a:rPr>
              <a:t>problem</a:t>
            </a:r>
            <a:endParaRPr sz="2400" dirty="0">
              <a:latin typeface="Calibri"/>
              <a:cs typeface="Calibri"/>
            </a:endParaRPr>
          </a:p>
          <a:p>
            <a:pPr marL="699135" lvl="1" indent="-228600">
              <a:lnSpc>
                <a:spcPct val="100000"/>
              </a:lnSpc>
              <a:spcBef>
                <a:spcPts val="520"/>
              </a:spcBef>
              <a:buClr>
                <a:srgbClr val="007B92"/>
              </a:buClr>
              <a:buFont typeface="Times New Roman"/>
              <a:buChar char="•"/>
              <a:tabLst>
                <a:tab pos="699135" algn="l"/>
              </a:tabLst>
            </a:pPr>
            <a:r>
              <a:rPr sz="2000" dirty="0">
                <a:latin typeface="Calibri"/>
                <a:cs typeface="Calibri"/>
              </a:rPr>
              <a:t>Attention</a:t>
            </a:r>
            <a:r>
              <a:rPr sz="2000" spc="-50" dirty="0">
                <a:latin typeface="Calibri"/>
                <a:cs typeface="Calibri"/>
              </a:rPr>
              <a:t> </a:t>
            </a:r>
            <a:r>
              <a:rPr sz="2000" dirty="0">
                <a:latin typeface="Calibri"/>
                <a:cs typeface="Calibri"/>
              </a:rPr>
              <a:t>allows</a:t>
            </a:r>
            <a:r>
              <a:rPr sz="2000" spc="-5" dirty="0">
                <a:latin typeface="Calibri"/>
                <a:cs typeface="Calibri"/>
              </a:rPr>
              <a:t> </a:t>
            </a:r>
            <a:r>
              <a:rPr sz="2000" dirty="0">
                <a:latin typeface="Calibri"/>
                <a:cs typeface="Calibri"/>
              </a:rPr>
              <a:t>decoder</a:t>
            </a:r>
            <a:r>
              <a:rPr sz="2000" spc="-60" dirty="0">
                <a:latin typeface="Calibri"/>
                <a:cs typeface="Calibri"/>
              </a:rPr>
              <a:t> </a:t>
            </a:r>
            <a:r>
              <a:rPr sz="2000" dirty="0">
                <a:latin typeface="Calibri"/>
                <a:cs typeface="Calibri"/>
              </a:rPr>
              <a:t>to</a:t>
            </a:r>
            <a:r>
              <a:rPr sz="2000" spc="-50" dirty="0">
                <a:latin typeface="Calibri"/>
                <a:cs typeface="Calibri"/>
              </a:rPr>
              <a:t> </a:t>
            </a:r>
            <a:r>
              <a:rPr sz="2000" dirty="0">
                <a:latin typeface="Calibri"/>
                <a:cs typeface="Calibri"/>
              </a:rPr>
              <a:t>look</a:t>
            </a:r>
            <a:r>
              <a:rPr sz="2000" spc="-55" dirty="0">
                <a:latin typeface="Calibri"/>
                <a:cs typeface="Calibri"/>
              </a:rPr>
              <a:t> </a:t>
            </a:r>
            <a:r>
              <a:rPr sz="2000" dirty="0">
                <a:latin typeface="Calibri"/>
                <a:cs typeface="Calibri"/>
              </a:rPr>
              <a:t>directly</a:t>
            </a:r>
            <a:r>
              <a:rPr sz="2000" spc="-45" dirty="0">
                <a:latin typeface="Calibri"/>
                <a:cs typeface="Calibri"/>
              </a:rPr>
              <a:t> </a:t>
            </a:r>
            <a:r>
              <a:rPr sz="2000" dirty="0">
                <a:latin typeface="Calibri"/>
                <a:cs typeface="Calibri"/>
              </a:rPr>
              <a:t>at</a:t>
            </a:r>
            <a:r>
              <a:rPr sz="2000" spc="-35" dirty="0">
                <a:latin typeface="Calibri"/>
                <a:cs typeface="Calibri"/>
              </a:rPr>
              <a:t> </a:t>
            </a:r>
            <a:r>
              <a:rPr sz="2000" dirty="0">
                <a:latin typeface="Calibri"/>
                <a:cs typeface="Calibri"/>
              </a:rPr>
              <a:t>source;</a:t>
            </a:r>
            <a:r>
              <a:rPr sz="2000" spc="-45" dirty="0">
                <a:latin typeface="Calibri"/>
                <a:cs typeface="Calibri"/>
              </a:rPr>
              <a:t> </a:t>
            </a:r>
            <a:r>
              <a:rPr sz="2000" dirty="0">
                <a:latin typeface="Calibri"/>
                <a:cs typeface="Calibri"/>
              </a:rPr>
              <a:t>bypass</a:t>
            </a:r>
            <a:r>
              <a:rPr sz="2000" spc="-70" dirty="0">
                <a:latin typeface="Calibri"/>
                <a:cs typeface="Calibri"/>
              </a:rPr>
              <a:t> </a:t>
            </a:r>
            <a:r>
              <a:rPr sz="2000" spc="-10" dirty="0">
                <a:latin typeface="Calibri"/>
                <a:cs typeface="Calibri"/>
              </a:rPr>
              <a:t>bottleneck</a:t>
            </a:r>
            <a:endParaRPr sz="2000" dirty="0">
              <a:latin typeface="Calibri"/>
              <a:cs typeface="Calibri"/>
            </a:endParaRPr>
          </a:p>
          <a:p>
            <a:pPr marL="355600" indent="-342900">
              <a:lnSpc>
                <a:spcPct val="100000"/>
              </a:lnSpc>
              <a:spcBef>
                <a:spcPts val="505"/>
              </a:spcBef>
              <a:buClr>
                <a:srgbClr val="8B1515"/>
              </a:buClr>
              <a:buFont typeface="Times New Roman"/>
              <a:buChar char="•"/>
              <a:tabLst>
                <a:tab pos="355600" algn="l"/>
              </a:tabLst>
            </a:pPr>
            <a:r>
              <a:rPr sz="2400" dirty="0">
                <a:latin typeface="Calibri"/>
                <a:cs typeface="Calibri"/>
              </a:rPr>
              <a:t>Attention</a:t>
            </a:r>
            <a:r>
              <a:rPr sz="2400" spc="-85" dirty="0">
                <a:latin typeface="Calibri"/>
                <a:cs typeface="Calibri"/>
              </a:rPr>
              <a:t> </a:t>
            </a:r>
            <a:r>
              <a:rPr sz="2400" dirty="0">
                <a:solidFill>
                  <a:srgbClr val="00AF50"/>
                </a:solidFill>
                <a:latin typeface="Calibri"/>
                <a:cs typeface="Calibri"/>
              </a:rPr>
              <a:t>helps</a:t>
            </a:r>
            <a:r>
              <a:rPr sz="2400" spc="-30" dirty="0">
                <a:solidFill>
                  <a:srgbClr val="00AF50"/>
                </a:solidFill>
                <a:latin typeface="Calibri"/>
                <a:cs typeface="Calibri"/>
              </a:rPr>
              <a:t> </a:t>
            </a:r>
            <a:r>
              <a:rPr sz="2400" dirty="0">
                <a:solidFill>
                  <a:srgbClr val="00AF50"/>
                </a:solidFill>
                <a:latin typeface="Calibri"/>
                <a:cs typeface="Calibri"/>
              </a:rPr>
              <a:t>with</a:t>
            </a:r>
            <a:r>
              <a:rPr sz="2400" spc="-50" dirty="0">
                <a:solidFill>
                  <a:srgbClr val="00AF50"/>
                </a:solidFill>
                <a:latin typeface="Calibri"/>
                <a:cs typeface="Calibri"/>
              </a:rPr>
              <a:t> </a:t>
            </a:r>
            <a:r>
              <a:rPr sz="2400" dirty="0">
                <a:solidFill>
                  <a:srgbClr val="00AF50"/>
                </a:solidFill>
                <a:latin typeface="Calibri"/>
                <a:cs typeface="Calibri"/>
              </a:rPr>
              <a:t>the</a:t>
            </a:r>
            <a:r>
              <a:rPr sz="2400" spc="-60" dirty="0">
                <a:solidFill>
                  <a:srgbClr val="00AF50"/>
                </a:solidFill>
                <a:latin typeface="Calibri"/>
                <a:cs typeface="Calibri"/>
              </a:rPr>
              <a:t> </a:t>
            </a:r>
            <a:r>
              <a:rPr sz="2400" dirty="0">
                <a:solidFill>
                  <a:srgbClr val="00AF50"/>
                </a:solidFill>
                <a:latin typeface="Calibri"/>
                <a:cs typeface="Calibri"/>
              </a:rPr>
              <a:t>vanishing</a:t>
            </a:r>
            <a:r>
              <a:rPr sz="2400" spc="-65" dirty="0">
                <a:solidFill>
                  <a:srgbClr val="00AF50"/>
                </a:solidFill>
                <a:latin typeface="Calibri"/>
                <a:cs typeface="Calibri"/>
              </a:rPr>
              <a:t> </a:t>
            </a:r>
            <a:r>
              <a:rPr sz="2400" dirty="0">
                <a:solidFill>
                  <a:srgbClr val="00AF50"/>
                </a:solidFill>
                <a:latin typeface="Calibri"/>
                <a:cs typeface="Calibri"/>
              </a:rPr>
              <a:t>gradient</a:t>
            </a:r>
            <a:r>
              <a:rPr sz="2400" spc="-40" dirty="0">
                <a:solidFill>
                  <a:srgbClr val="00AF50"/>
                </a:solidFill>
                <a:latin typeface="Calibri"/>
                <a:cs typeface="Calibri"/>
              </a:rPr>
              <a:t> </a:t>
            </a:r>
            <a:r>
              <a:rPr sz="2400" spc="-10" dirty="0">
                <a:solidFill>
                  <a:srgbClr val="00AF50"/>
                </a:solidFill>
                <a:latin typeface="Calibri"/>
                <a:cs typeface="Calibri"/>
              </a:rPr>
              <a:t>problem</a:t>
            </a:r>
            <a:endParaRPr sz="2400" dirty="0">
              <a:latin typeface="Calibri"/>
              <a:cs typeface="Calibri"/>
            </a:endParaRPr>
          </a:p>
          <a:p>
            <a:pPr marL="699135" lvl="1" indent="-228600">
              <a:lnSpc>
                <a:spcPct val="100000"/>
              </a:lnSpc>
              <a:spcBef>
                <a:spcPts val="525"/>
              </a:spcBef>
              <a:buClr>
                <a:srgbClr val="007B92"/>
              </a:buClr>
              <a:buFont typeface="Times New Roman"/>
              <a:buChar char="•"/>
              <a:tabLst>
                <a:tab pos="699135" algn="l"/>
              </a:tabLst>
            </a:pPr>
            <a:r>
              <a:rPr sz="2000" dirty="0">
                <a:latin typeface="Calibri"/>
                <a:cs typeface="Calibri"/>
              </a:rPr>
              <a:t>Provides</a:t>
            </a:r>
            <a:r>
              <a:rPr sz="2000" spc="-80" dirty="0">
                <a:latin typeface="Calibri"/>
                <a:cs typeface="Calibri"/>
              </a:rPr>
              <a:t> </a:t>
            </a:r>
            <a:r>
              <a:rPr sz="2000" dirty="0">
                <a:latin typeface="Calibri"/>
                <a:cs typeface="Calibri"/>
              </a:rPr>
              <a:t>shortcut</a:t>
            </a:r>
            <a:r>
              <a:rPr sz="2000" spc="-45" dirty="0">
                <a:latin typeface="Calibri"/>
                <a:cs typeface="Calibri"/>
              </a:rPr>
              <a:t> </a:t>
            </a:r>
            <a:r>
              <a:rPr sz="2000" dirty="0">
                <a:latin typeface="Calibri"/>
                <a:cs typeface="Calibri"/>
              </a:rPr>
              <a:t>to</a:t>
            </a:r>
            <a:r>
              <a:rPr sz="2000" spc="-55" dirty="0">
                <a:latin typeface="Calibri"/>
                <a:cs typeface="Calibri"/>
              </a:rPr>
              <a:t> </a:t>
            </a:r>
            <a:r>
              <a:rPr sz="2000" dirty="0">
                <a:latin typeface="Calibri"/>
                <a:cs typeface="Calibri"/>
              </a:rPr>
              <a:t>faraway</a:t>
            </a:r>
            <a:r>
              <a:rPr sz="2000" spc="-55" dirty="0">
                <a:latin typeface="Calibri"/>
                <a:cs typeface="Calibri"/>
              </a:rPr>
              <a:t> </a:t>
            </a:r>
            <a:r>
              <a:rPr sz="2000" spc="-10" dirty="0">
                <a:latin typeface="Calibri"/>
                <a:cs typeface="Calibri"/>
              </a:rPr>
              <a:t>states</a:t>
            </a:r>
            <a:endParaRPr sz="2000" dirty="0">
              <a:latin typeface="Calibri"/>
              <a:cs typeface="Calibri"/>
            </a:endParaRPr>
          </a:p>
          <a:p>
            <a:pPr marL="355600" indent="-342900">
              <a:lnSpc>
                <a:spcPct val="100000"/>
              </a:lnSpc>
              <a:spcBef>
                <a:spcPts val="580"/>
              </a:spcBef>
              <a:buClr>
                <a:srgbClr val="8B1515"/>
              </a:buClr>
              <a:buFont typeface="Times New Roman"/>
              <a:buChar char="•"/>
              <a:tabLst>
                <a:tab pos="355600" algn="l"/>
              </a:tabLst>
            </a:pPr>
            <a:r>
              <a:rPr sz="2400" dirty="0">
                <a:latin typeface="Calibri"/>
                <a:cs typeface="Calibri"/>
              </a:rPr>
              <a:t>Attention</a:t>
            </a:r>
            <a:r>
              <a:rPr sz="2400" spc="-65" dirty="0">
                <a:latin typeface="Calibri"/>
                <a:cs typeface="Calibri"/>
              </a:rPr>
              <a:t> </a:t>
            </a:r>
            <a:r>
              <a:rPr sz="2400" dirty="0">
                <a:latin typeface="Calibri"/>
                <a:cs typeface="Calibri"/>
              </a:rPr>
              <a:t>provides</a:t>
            </a:r>
            <a:r>
              <a:rPr sz="2400" spc="-60" dirty="0">
                <a:latin typeface="Calibri"/>
                <a:cs typeface="Calibri"/>
              </a:rPr>
              <a:t> </a:t>
            </a:r>
            <a:r>
              <a:rPr sz="2400" dirty="0">
                <a:solidFill>
                  <a:srgbClr val="00AF50"/>
                </a:solidFill>
                <a:latin typeface="Calibri"/>
                <a:cs typeface="Calibri"/>
              </a:rPr>
              <a:t>some</a:t>
            </a:r>
            <a:r>
              <a:rPr sz="2400" spc="-70" dirty="0">
                <a:solidFill>
                  <a:srgbClr val="00AF50"/>
                </a:solidFill>
                <a:latin typeface="Calibri"/>
                <a:cs typeface="Calibri"/>
              </a:rPr>
              <a:t> </a:t>
            </a:r>
            <a:r>
              <a:rPr sz="2400" spc="-10" dirty="0">
                <a:solidFill>
                  <a:srgbClr val="00AF50"/>
                </a:solidFill>
                <a:latin typeface="Calibri"/>
                <a:cs typeface="Calibri"/>
              </a:rPr>
              <a:t>interpretability</a:t>
            </a:r>
            <a:endParaRPr sz="2400" dirty="0">
              <a:latin typeface="Calibri"/>
              <a:cs typeface="Calibri"/>
            </a:endParaRPr>
          </a:p>
        </p:txBody>
      </p:sp>
      <p:sp>
        <p:nvSpPr>
          <p:cNvPr id="4" name="object 4"/>
          <p:cNvSpPr txBox="1"/>
          <p:nvPr/>
        </p:nvSpPr>
        <p:spPr>
          <a:xfrm>
            <a:off x="943292" y="4757102"/>
            <a:ext cx="8342630" cy="1112520"/>
          </a:xfrm>
          <a:prstGeom prst="rect">
            <a:avLst/>
          </a:prstGeom>
        </p:spPr>
        <p:txBody>
          <a:bodyPr vert="horz" wrap="square" lIns="0" tIns="69215" rIns="0" bIns="0" rtlCol="0">
            <a:spAutoFit/>
          </a:bodyPr>
          <a:lstStyle/>
          <a:p>
            <a:pPr marL="241300" indent="-228600">
              <a:lnSpc>
                <a:spcPct val="100000"/>
              </a:lnSpc>
              <a:spcBef>
                <a:spcPts val="545"/>
              </a:spcBef>
              <a:buClr>
                <a:srgbClr val="007B92"/>
              </a:buClr>
              <a:buFont typeface="Times New Roman"/>
              <a:buChar char="•"/>
              <a:tabLst>
                <a:tab pos="241300" algn="l"/>
              </a:tabLst>
            </a:pPr>
            <a:r>
              <a:rPr sz="2000" dirty="0">
                <a:latin typeface="Calibri"/>
                <a:cs typeface="Calibri"/>
              </a:rPr>
              <a:t>By</a:t>
            </a:r>
            <a:r>
              <a:rPr sz="2000" spc="-50" dirty="0">
                <a:latin typeface="Calibri"/>
                <a:cs typeface="Calibri"/>
              </a:rPr>
              <a:t> </a:t>
            </a:r>
            <a:r>
              <a:rPr sz="2000" dirty="0">
                <a:latin typeface="Calibri"/>
                <a:cs typeface="Calibri"/>
              </a:rPr>
              <a:t>inspecting</a:t>
            </a:r>
            <a:r>
              <a:rPr sz="2000" spc="-15" dirty="0">
                <a:latin typeface="Calibri"/>
                <a:cs typeface="Calibri"/>
              </a:rPr>
              <a:t> </a:t>
            </a:r>
            <a:r>
              <a:rPr sz="2000" dirty="0">
                <a:latin typeface="Calibri"/>
                <a:cs typeface="Calibri"/>
              </a:rPr>
              <a:t>attention</a:t>
            </a:r>
            <a:r>
              <a:rPr sz="2000" spc="-45" dirty="0">
                <a:latin typeface="Calibri"/>
                <a:cs typeface="Calibri"/>
              </a:rPr>
              <a:t> </a:t>
            </a:r>
            <a:r>
              <a:rPr sz="2000" dirty="0">
                <a:latin typeface="Calibri"/>
                <a:cs typeface="Calibri"/>
              </a:rPr>
              <a:t>distribution,</a:t>
            </a:r>
            <a:r>
              <a:rPr sz="2000" spc="-15" dirty="0">
                <a:latin typeface="Calibri"/>
                <a:cs typeface="Calibri"/>
              </a:rPr>
              <a:t> </a:t>
            </a:r>
            <a:r>
              <a:rPr sz="2000" dirty="0">
                <a:latin typeface="Calibri"/>
                <a:cs typeface="Calibri"/>
              </a:rPr>
              <a:t>we</a:t>
            </a:r>
            <a:r>
              <a:rPr sz="2000" spc="-65" dirty="0">
                <a:latin typeface="Calibri"/>
                <a:cs typeface="Calibri"/>
              </a:rPr>
              <a:t> </a:t>
            </a:r>
            <a:r>
              <a:rPr sz="2000" dirty="0">
                <a:latin typeface="Calibri"/>
                <a:cs typeface="Calibri"/>
              </a:rPr>
              <a:t>see</a:t>
            </a:r>
            <a:r>
              <a:rPr sz="2000" spc="-70" dirty="0">
                <a:latin typeface="Calibri"/>
                <a:cs typeface="Calibri"/>
              </a:rPr>
              <a:t> </a:t>
            </a:r>
            <a:r>
              <a:rPr sz="2000" dirty="0">
                <a:latin typeface="Calibri"/>
                <a:cs typeface="Calibri"/>
              </a:rPr>
              <a:t>what</a:t>
            </a:r>
            <a:r>
              <a:rPr sz="2000" spc="-3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decoder</a:t>
            </a:r>
            <a:r>
              <a:rPr sz="2000" spc="-65" dirty="0">
                <a:latin typeface="Calibri"/>
                <a:cs typeface="Calibri"/>
              </a:rPr>
              <a:t> </a:t>
            </a:r>
            <a:r>
              <a:rPr sz="2000" dirty="0">
                <a:latin typeface="Calibri"/>
                <a:cs typeface="Calibri"/>
              </a:rPr>
              <a:t>was</a:t>
            </a:r>
            <a:r>
              <a:rPr sz="2000" spc="-70" dirty="0">
                <a:latin typeface="Calibri"/>
                <a:cs typeface="Calibri"/>
              </a:rPr>
              <a:t> </a:t>
            </a:r>
            <a:r>
              <a:rPr sz="2000" dirty="0">
                <a:latin typeface="Calibri"/>
                <a:cs typeface="Calibri"/>
              </a:rPr>
              <a:t>focusing</a:t>
            </a:r>
            <a:r>
              <a:rPr sz="2000" spc="-85" dirty="0">
                <a:latin typeface="Calibri"/>
                <a:cs typeface="Calibri"/>
              </a:rPr>
              <a:t> </a:t>
            </a:r>
            <a:r>
              <a:rPr sz="2000" spc="-25" dirty="0">
                <a:latin typeface="Calibri"/>
                <a:cs typeface="Calibri"/>
              </a:rPr>
              <a:t>on</a:t>
            </a:r>
            <a:endParaRPr sz="2000" dirty="0">
              <a:latin typeface="Calibri"/>
              <a:cs typeface="Calibri"/>
            </a:endParaRPr>
          </a:p>
          <a:p>
            <a:pPr marL="241300" indent="-228600">
              <a:lnSpc>
                <a:spcPct val="100000"/>
              </a:lnSpc>
              <a:spcBef>
                <a:spcPts val="455"/>
              </a:spcBef>
              <a:buClr>
                <a:srgbClr val="007B92"/>
              </a:buClr>
              <a:buFont typeface="Times New Roman"/>
              <a:buChar char="•"/>
              <a:tabLst>
                <a:tab pos="241300" algn="l"/>
              </a:tabLst>
            </a:pPr>
            <a:r>
              <a:rPr sz="2000" dirty="0">
                <a:latin typeface="Calibri"/>
                <a:cs typeface="Calibri"/>
              </a:rPr>
              <a:t>We</a:t>
            </a:r>
            <a:r>
              <a:rPr sz="2000" spc="-50" dirty="0">
                <a:latin typeface="Calibri"/>
                <a:cs typeface="Calibri"/>
              </a:rPr>
              <a:t> </a:t>
            </a:r>
            <a:r>
              <a:rPr sz="2000" dirty="0">
                <a:latin typeface="Calibri"/>
                <a:cs typeface="Calibri"/>
              </a:rPr>
              <a:t>get</a:t>
            </a:r>
            <a:r>
              <a:rPr sz="2000" spc="-15" dirty="0">
                <a:latin typeface="Calibri"/>
                <a:cs typeface="Calibri"/>
              </a:rPr>
              <a:t> </a:t>
            </a:r>
            <a:r>
              <a:rPr sz="2000" dirty="0">
                <a:latin typeface="Calibri"/>
                <a:cs typeface="Calibri"/>
              </a:rPr>
              <a:t>(soft)</a:t>
            </a:r>
            <a:r>
              <a:rPr sz="2000" spc="-30" dirty="0">
                <a:latin typeface="Calibri"/>
                <a:cs typeface="Calibri"/>
              </a:rPr>
              <a:t> </a:t>
            </a:r>
            <a:r>
              <a:rPr sz="2000" dirty="0">
                <a:solidFill>
                  <a:srgbClr val="00AF50"/>
                </a:solidFill>
                <a:latin typeface="Calibri"/>
                <a:cs typeface="Calibri"/>
              </a:rPr>
              <a:t>alignment</a:t>
            </a:r>
            <a:r>
              <a:rPr sz="2000" spc="-20" dirty="0">
                <a:solidFill>
                  <a:srgbClr val="00AF50"/>
                </a:solidFill>
                <a:latin typeface="Calibri"/>
                <a:cs typeface="Calibri"/>
              </a:rPr>
              <a:t> </a:t>
            </a:r>
            <a:r>
              <a:rPr sz="2000" dirty="0">
                <a:solidFill>
                  <a:srgbClr val="00AF50"/>
                </a:solidFill>
                <a:latin typeface="Calibri"/>
                <a:cs typeface="Calibri"/>
              </a:rPr>
              <a:t>for</a:t>
            </a:r>
            <a:r>
              <a:rPr sz="2000" spc="-40" dirty="0">
                <a:solidFill>
                  <a:srgbClr val="00AF50"/>
                </a:solidFill>
                <a:latin typeface="Calibri"/>
                <a:cs typeface="Calibri"/>
              </a:rPr>
              <a:t> </a:t>
            </a:r>
            <a:r>
              <a:rPr sz="2000" spc="-10" dirty="0">
                <a:solidFill>
                  <a:srgbClr val="00AF50"/>
                </a:solidFill>
                <a:latin typeface="Calibri"/>
                <a:cs typeface="Calibri"/>
              </a:rPr>
              <a:t>free</a:t>
            </a:r>
            <a:r>
              <a:rPr sz="2000" spc="-10" dirty="0">
                <a:latin typeface="Calibri"/>
                <a:cs typeface="Calibri"/>
              </a:rPr>
              <a:t>!</a:t>
            </a:r>
            <a:endParaRPr sz="2000" dirty="0">
              <a:latin typeface="Calibri"/>
              <a:cs typeface="Calibri"/>
            </a:endParaRPr>
          </a:p>
          <a:p>
            <a:pPr marL="241300" indent="-228600">
              <a:lnSpc>
                <a:spcPct val="100000"/>
              </a:lnSpc>
              <a:spcBef>
                <a:spcPts val="450"/>
              </a:spcBef>
              <a:buClr>
                <a:srgbClr val="007B92"/>
              </a:buClr>
              <a:buFont typeface="Times New Roman"/>
              <a:buChar char="•"/>
              <a:tabLst>
                <a:tab pos="241300" algn="l"/>
              </a:tabLst>
            </a:pPr>
            <a:r>
              <a:rPr sz="2000" dirty="0">
                <a:latin typeface="Calibri"/>
                <a:cs typeface="Calibri"/>
              </a:rPr>
              <a:t>The</a:t>
            </a:r>
            <a:r>
              <a:rPr sz="2000" spc="-65" dirty="0">
                <a:latin typeface="Calibri"/>
                <a:cs typeface="Calibri"/>
              </a:rPr>
              <a:t> </a:t>
            </a:r>
            <a:r>
              <a:rPr sz="2000" dirty="0">
                <a:latin typeface="Calibri"/>
                <a:cs typeface="Calibri"/>
              </a:rPr>
              <a:t>network</a:t>
            </a:r>
            <a:r>
              <a:rPr sz="2000" spc="-55" dirty="0">
                <a:latin typeface="Calibri"/>
                <a:cs typeface="Calibri"/>
              </a:rPr>
              <a:t> </a:t>
            </a:r>
            <a:r>
              <a:rPr sz="2000" dirty="0">
                <a:latin typeface="Calibri"/>
                <a:cs typeface="Calibri"/>
              </a:rPr>
              <a:t>just</a:t>
            </a:r>
            <a:r>
              <a:rPr sz="2000" spc="-35" dirty="0">
                <a:latin typeface="Calibri"/>
                <a:cs typeface="Calibri"/>
              </a:rPr>
              <a:t> </a:t>
            </a:r>
            <a:r>
              <a:rPr sz="2000" dirty="0">
                <a:latin typeface="Calibri"/>
                <a:cs typeface="Calibri"/>
              </a:rPr>
              <a:t>learned</a:t>
            </a:r>
            <a:r>
              <a:rPr sz="2000" spc="-45" dirty="0">
                <a:latin typeface="Calibri"/>
                <a:cs typeface="Calibri"/>
              </a:rPr>
              <a:t> </a:t>
            </a:r>
            <a:r>
              <a:rPr sz="2000" dirty="0">
                <a:latin typeface="Calibri"/>
                <a:cs typeface="Calibri"/>
              </a:rPr>
              <a:t>alignment</a:t>
            </a:r>
            <a:r>
              <a:rPr sz="2000" spc="-40" dirty="0">
                <a:latin typeface="Calibri"/>
                <a:cs typeface="Calibri"/>
              </a:rPr>
              <a:t> </a:t>
            </a:r>
            <a:r>
              <a:rPr sz="2000" dirty="0">
                <a:latin typeface="Calibri"/>
                <a:cs typeface="Calibri"/>
              </a:rPr>
              <a:t>by</a:t>
            </a:r>
            <a:r>
              <a:rPr sz="2000" spc="-45" dirty="0">
                <a:latin typeface="Calibri"/>
                <a:cs typeface="Calibri"/>
              </a:rPr>
              <a:t> </a:t>
            </a:r>
            <a:r>
              <a:rPr sz="2000" spc="-10" dirty="0">
                <a:latin typeface="Calibri"/>
                <a:cs typeface="Calibri"/>
              </a:rPr>
              <a:t>itself</a:t>
            </a:r>
            <a:endParaRPr sz="2000" dirty="0">
              <a:latin typeface="Calibri"/>
              <a:cs typeface="Calibri"/>
            </a:endParaRPr>
          </a:p>
        </p:txBody>
      </p:sp>
      <p:sp>
        <p:nvSpPr>
          <p:cNvPr id="5" name="object 5"/>
          <p:cNvSpPr txBox="1"/>
          <p:nvPr/>
        </p:nvSpPr>
        <p:spPr>
          <a:xfrm>
            <a:off x="485457" y="5907087"/>
            <a:ext cx="8065134" cy="334645"/>
          </a:xfrm>
          <a:prstGeom prst="rect">
            <a:avLst/>
          </a:prstGeom>
        </p:spPr>
        <p:txBody>
          <a:bodyPr vert="horz" wrap="square" lIns="0" tIns="15875" rIns="0" bIns="0" rtlCol="0">
            <a:spAutoFit/>
          </a:bodyPr>
          <a:lstStyle/>
          <a:p>
            <a:pPr marL="355600" indent="-342900">
              <a:lnSpc>
                <a:spcPct val="100000"/>
              </a:lnSpc>
              <a:spcBef>
                <a:spcPts val="125"/>
              </a:spcBef>
              <a:buClr>
                <a:srgbClr val="8B1515"/>
              </a:buClr>
              <a:buFont typeface="Times New Roman"/>
              <a:buChar char="•"/>
              <a:tabLst>
                <a:tab pos="355600" algn="l"/>
              </a:tabLst>
            </a:pPr>
            <a:r>
              <a:rPr sz="2000" dirty="0">
                <a:latin typeface="Calibri"/>
                <a:cs typeface="Calibri"/>
              </a:rPr>
              <a:t>(</a:t>
            </a:r>
            <a:r>
              <a:rPr sz="2000" dirty="0">
                <a:solidFill>
                  <a:srgbClr val="EC8585"/>
                </a:solidFill>
                <a:latin typeface="Calibri"/>
                <a:cs typeface="Calibri"/>
              </a:rPr>
              <a:t>One</a:t>
            </a:r>
            <a:r>
              <a:rPr sz="2000" spc="-65" dirty="0">
                <a:solidFill>
                  <a:srgbClr val="EC8585"/>
                </a:solidFill>
                <a:latin typeface="Calibri"/>
                <a:cs typeface="Calibri"/>
              </a:rPr>
              <a:t> </a:t>
            </a:r>
            <a:r>
              <a:rPr sz="2000" dirty="0">
                <a:solidFill>
                  <a:srgbClr val="EC8585"/>
                </a:solidFill>
                <a:latin typeface="Calibri"/>
                <a:cs typeface="Calibri"/>
              </a:rPr>
              <a:t>issue</a:t>
            </a:r>
            <a:r>
              <a:rPr sz="2000" spc="-20" dirty="0">
                <a:solidFill>
                  <a:srgbClr val="EC8585"/>
                </a:solidFill>
                <a:latin typeface="Calibri"/>
                <a:cs typeface="Calibri"/>
              </a:rPr>
              <a:t> </a:t>
            </a:r>
            <a:r>
              <a:rPr sz="2000" dirty="0">
                <a:latin typeface="Calibri"/>
                <a:cs typeface="Calibri"/>
              </a:rPr>
              <a:t>–</a:t>
            </a:r>
            <a:r>
              <a:rPr sz="2000" spc="-35" dirty="0">
                <a:latin typeface="Calibri"/>
                <a:cs typeface="Calibri"/>
              </a:rPr>
              <a:t> </a:t>
            </a:r>
            <a:r>
              <a:rPr sz="2000" dirty="0">
                <a:latin typeface="Calibri"/>
                <a:cs typeface="Calibri"/>
              </a:rPr>
              <a:t>attention</a:t>
            </a:r>
            <a:r>
              <a:rPr sz="2000" spc="-50" dirty="0">
                <a:latin typeface="Calibri"/>
                <a:cs typeface="Calibri"/>
              </a:rPr>
              <a:t> </a:t>
            </a:r>
            <a:r>
              <a:rPr sz="2000" dirty="0">
                <a:latin typeface="Calibri"/>
                <a:cs typeface="Calibri"/>
              </a:rPr>
              <a:t>has</a:t>
            </a:r>
            <a:r>
              <a:rPr sz="2000" spc="-15" dirty="0">
                <a:latin typeface="Calibri"/>
                <a:cs typeface="Calibri"/>
              </a:rPr>
              <a:t> </a:t>
            </a:r>
            <a:r>
              <a:rPr sz="2000" i="1" dirty="0">
                <a:latin typeface="Calibri"/>
                <a:cs typeface="Calibri"/>
              </a:rPr>
              <a:t>quadratic</a:t>
            </a:r>
            <a:r>
              <a:rPr sz="2000" i="1" spc="-60" dirty="0">
                <a:latin typeface="Calibri"/>
                <a:cs typeface="Calibri"/>
              </a:rPr>
              <a:t> </a:t>
            </a:r>
            <a:r>
              <a:rPr sz="2000" dirty="0">
                <a:latin typeface="Calibri"/>
                <a:cs typeface="Calibri"/>
              </a:rPr>
              <a:t>cost</a:t>
            </a:r>
            <a:r>
              <a:rPr sz="2000" spc="-40" dirty="0">
                <a:latin typeface="Calibri"/>
                <a:cs typeface="Calibri"/>
              </a:rPr>
              <a:t> </a:t>
            </a:r>
            <a:r>
              <a:rPr sz="2000" dirty="0">
                <a:latin typeface="Calibri"/>
                <a:cs typeface="Calibri"/>
              </a:rPr>
              <a:t>with</a:t>
            </a:r>
            <a:r>
              <a:rPr sz="2000" spc="-50" dirty="0">
                <a:latin typeface="Calibri"/>
                <a:cs typeface="Calibri"/>
              </a:rPr>
              <a:t> </a:t>
            </a:r>
            <a:r>
              <a:rPr sz="2000" dirty="0">
                <a:latin typeface="Calibri"/>
                <a:cs typeface="Calibri"/>
              </a:rPr>
              <a:t>respect</a:t>
            </a:r>
            <a:r>
              <a:rPr sz="2000" spc="-35" dirty="0">
                <a:latin typeface="Calibri"/>
                <a:cs typeface="Calibri"/>
              </a:rPr>
              <a:t> </a:t>
            </a:r>
            <a:r>
              <a:rPr sz="2000" dirty="0">
                <a:latin typeface="Calibri"/>
                <a:cs typeface="Calibri"/>
              </a:rPr>
              <a:t>to</a:t>
            </a:r>
            <a:r>
              <a:rPr sz="2000" spc="-50" dirty="0">
                <a:latin typeface="Calibri"/>
                <a:cs typeface="Calibri"/>
              </a:rPr>
              <a:t> </a:t>
            </a:r>
            <a:r>
              <a:rPr sz="2000" dirty="0">
                <a:latin typeface="Calibri"/>
                <a:cs typeface="Calibri"/>
              </a:rPr>
              <a:t>sequence</a:t>
            </a:r>
            <a:r>
              <a:rPr sz="2000" spc="5" dirty="0">
                <a:latin typeface="Calibri"/>
                <a:cs typeface="Calibri"/>
              </a:rPr>
              <a:t> </a:t>
            </a:r>
            <a:r>
              <a:rPr sz="2000" spc="-10" dirty="0">
                <a:latin typeface="Calibri"/>
                <a:cs typeface="Calibri"/>
              </a:rPr>
              <a:t>length)</a:t>
            </a:r>
            <a:endParaRPr sz="2000">
              <a:latin typeface="Calibri"/>
              <a:cs typeface="Calibri"/>
            </a:endParaRPr>
          </a:p>
        </p:txBody>
      </p:sp>
      <p:graphicFrame>
        <p:nvGraphicFramePr>
          <p:cNvPr id="6" name="object 6"/>
          <p:cNvGraphicFramePr>
            <a:graphicFrameLocks noGrp="1"/>
          </p:cNvGraphicFramePr>
          <p:nvPr/>
        </p:nvGraphicFramePr>
        <p:xfrm>
          <a:off x="9770616" y="4998845"/>
          <a:ext cx="2110738" cy="1546860"/>
        </p:xfrm>
        <a:graphic>
          <a:graphicData uri="http://schemas.openxmlformats.org/drawingml/2006/table">
            <a:tbl>
              <a:tblPr firstRow="1" bandRow="1">
                <a:tableStyleId>{2D5ABB26-0587-4C30-8999-92F81FD0307C}</a:tableStyleId>
              </a:tblPr>
              <a:tblGrid>
                <a:gridCol w="351790">
                  <a:extLst>
                    <a:ext uri="{9D8B030D-6E8A-4147-A177-3AD203B41FA5}">
                      <a16:colId xmlns:a16="http://schemas.microsoft.com/office/drawing/2014/main" val="20000"/>
                    </a:ext>
                  </a:extLst>
                </a:gridCol>
                <a:gridCol w="351790">
                  <a:extLst>
                    <a:ext uri="{9D8B030D-6E8A-4147-A177-3AD203B41FA5}">
                      <a16:colId xmlns:a16="http://schemas.microsoft.com/office/drawing/2014/main" val="20001"/>
                    </a:ext>
                  </a:extLst>
                </a:gridCol>
                <a:gridCol w="351789">
                  <a:extLst>
                    <a:ext uri="{9D8B030D-6E8A-4147-A177-3AD203B41FA5}">
                      <a16:colId xmlns:a16="http://schemas.microsoft.com/office/drawing/2014/main" val="20002"/>
                    </a:ext>
                  </a:extLst>
                </a:gridCol>
                <a:gridCol w="351790">
                  <a:extLst>
                    <a:ext uri="{9D8B030D-6E8A-4147-A177-3AD203B41FA5}">
                      <a16:colId xmlns:a16="http://schemas.microsoft.com/office/drawing/2014/main" val="20003"/>
                    </a:ext>
                  </a:extLst>
                </a:gridCol>
                <a:gridCol w="351790">
                  <a:extLst>
                    <a:ext uri="{9D8B030D-6E8A-4147-A177-3AD203B41FA5}">
                      <a16:colId xmlns:a16="http://schemas.microsoft.com/office/drawing/2014/main" val="20004"/>
                    </a:ext>
                  </a:extLst>
                </a:gridCol>
                <a:gridCol w="351789">
                  <a:extLst>
                    <a:ext uri="{9D8B030D-6E8A-4147-A177-3AD203B41FA5}">
                      <a16:colId xmlns:a16="http://schemas.microsoft.com/office/drawing/2014/main" val="20005"/>
                    </a:ext>
                  </a:extLst>
                </a:gridCol>
              </a:tblGrid>
              <a:tr h="386715">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extLst>
                  <a:ext uri="{0D108BD9-81ED-4DB2-BD59-A6C34878D82A}">
                    <a16:rowId xmlns:a16="http://schemas.microsoft.com/office/drawing/2014/main" val="10000"/>
                  </a:ext>
                </a:extLst>
              </a:tr>
              <a:tr h="386715">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extLst>
                  <a:ext uri="{0D108BD9-81ED-4DB2-BD59-A6C34878D82A}">
                    <a16:rowId xmlns:a16="http://schemas.microsoft.com/office/drawing/2014/main" val="10001"/>
                  </a:ext>
                </a:extLst>
              </a:tr>
              <a:tr h="386715">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04040"/>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extLst>
                  <a:ext uri="{0D108BD9-81ED-4DB2-BD59-A6C34878D82A}">
                    <a16:rowId xmlns:a16="http://schemas.microsoft.com/office/drawing/2014/main" val="10002"/>
                  </a:ext>
                </a:extLst>
              </a:tr>
              <a:tr h="386715">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85858"/>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solidFill>
                  </a:tcPr>
                </a:tc>
                <a:extLst>
                  <a:ext uri="{0D108BD9-81ED-4DB2-BD59-A6C34878D82A}">
                    <a16:rowId xmlns:a16="http://schemas.microsoft.com/office/drawing/2014/main" val="10003"/>
                  </a:ext>
                </a:extLst>
              </a:tr>
            </a:tbl>
          </a:graphicData>
        </a:graphic>
      </p:graphicFrame>
      <p:sp>
        <p:nvSpPr>
          <p:cNvPr id="7" name="object 7"/>
          <p:cNvSpPr txBox="1"/>
          <p:nvPr/>
        </p:nvSpPr>
        <p:spPr>
          <a:xfrm>
            <a:off x="9849062" y="4794884"/>
            <a:ext cx="196215" cy="197485"/>
          </a:xfrm>
          <a:prstGeom prst="rect">
            <a:avLst/>
          </a:prstGeom>
        </p:spPr>
        <p:txBody>
          <a:bodyPr vert="vert270" wrap="square" lIns="0" tIns="0" rIns="0" bIns="0" rtlCol="0">
            <a:spAutoFit/>
          </a:bodyPr>
          <a:lstStyle/>
          <a:p>
            <a:pPr marL="12700">
              <a:lnSpc>
                <a:spcPts val="1425"/>
              </a:lnSpc>
            </a:pPr>
            <a:r>
              <a:rPr sz="1200" spc="-25" dirty="0">
                <a:latin typeface="Arial"/>
                <a:cs typeface="Arial"/>
              </a:rPr>
              <a:t>he</a:t>
            </a:r>
            <a:endParaRPr sz="1200">
              <a:latin typeface="Arial"/>
              <a:cs typeface="Arial"/>
            </a:endParaRPr>
          </a:p>
        </p:txBody>
      </p:sp>
      <p:sp>
        <p:nvSpPr>
          <p:cNvPr id="8" name="object 8"/>
          <p:cNvSpPr txBox="1"/>
          <p:nvPr/>
        </p:nvSpPr>
        <p:spPr>
          <a:xfrm>
            <a:off x="10200819" y="4810154"/>
            <a:ext cx="196215" cy="182245"/>
          </a:xfrm>
          <a:prstGeom prst="rect">
            <a:avLst/>
          </a:prstGeom>
        </p:spPr>
        <p:txBody>
          <a:bodyPr vert="vert270" wrap="square" lIns="0" tIns="0" rIns="0" bIns="0" rtlCol="0">
            <a:spAutoFit/>
          </a:bodyPr>
          <a:lstStyle/>
          <a:p>
            <a:pPr marL="12700">
              <a:lnSpc>
                <a:spcPts val="1430"/>
              </a:lnSpc>
            </a:pPr>
            <a:r>
              <a:rPr sz="1200" spc="-25" dirty="0">
                <a:latin typeface="Arial"/>
                <a:cs typeface="Arial"/>
              </a:rPr>
              <a:t>hit</a:t>
            </a:r>
            <a:endParaRPr sz="1200">
              <a:latin typeface="Arial"/>
              <a:cs typeface="Arial"/>
            </a:endParaRPr>
          </a:p>
        </p:txBody>
      </p:sp>
      <p:sp>
        <p:nvSpPr>
          <p:cNvPr id="9" name="object 9"/>
          <p:cNvSpPr txBox="1"/>
          <p:nvPr/>
        </p:nvSpPr>
        <p:spPr>
          <a:xfrm>
            <a:off x="10553531" y="4760921"/>
            <a:ext cx="196215" cy="231775"/>
          </a:xfrm>
          <a:prstGeom prst="rect">
            <a:avLst/>
          </a:prstGeom>
        </p:spPr>
        <p:txBody>
          <a:bodyPr vert="vert270" wrap="square" lIns="0" tIns="0" rIns="0" bIns="0" rtlCol="0">
            <a:spAutoFit/>
          </a:bodyPr>
          <a:lstStyle/>
          <a:p>
            <a:pPr marL="12700">
              <a:lnSpc>
                <a:spcPts val="1425"/>
              </a:lnSpc>
            </a:pPr>
            <a:r>
              <a:rPr sz="1200" spc="-25" dirty="0">
                <a:latin typeface="Arial"/>
                <a:cs typeface="Arial"/>
              </a:rPr>
              <a:t>me</a:t>
            </a:r>
            <a:endParaRPr sz="1200">
              <a:latin typeface="Arial"/>
              <a:cs typeface="Arial"/>
            </a:endParaRPr>
          </a:p>
        </p:txBody>
      </p:sp>
      <p:sp>
        <p:nvSpPr>
          <p:cNvPr id="10" name="object 10"/>
          <p:cNvSpPr txBox="1"/>
          <p:nvPr/>
        </p:nvSpPr>
        <p:spPr>
          <a:xfrm>
            <a:off x="10905575" y="4691712"/>
            <a:ext cx="196215" cy="300990"/>
          </a:xfrm>
          <a:prstGeom prst="rect">
            <a:avLst/>
          </a:prstGeom>
        </p:spPr>
        <p:txBody>
          <a:bodyPr vert="vert270" wrap="square" lIns="0" tIns="0" rIns="0" bIns="0" rtlCol="0">
            <a:spAutoFit/>
          </a:bodyPr>
          <a:lstStyle/>
          <a:p>
            <a:pPr marL="12700">
              <a:lnSpc>
                <a:spcPts val="1425"/>
              </a:lnSpc>
            </a:pPr>
            <a:r>
              <a:rPr sz="1200" spc="-20" dirty="0">
                <a:latin typeface="Arial"/>
                <a:cs typeface="Arial"/>
              </a:rPr>
              <a:t>with</a:t>
            </a:r>
            <a:endParaRPr sz="1200">
              <a:latin typeface="Arial"/>
              <a:cs typeface="Arial"/>
            </a:endParaRPr>
          </a:p>
        </p:txBody>
      </p:sp>
      <p:sp>
        <p:nvSpPr>
          <p:cNvPr id="11" name="object 11"/>
          <p:cNvSpPr txBox="1"/>
          <p:nvPr/>
        </p:nvSpPr>
        <p:spPr>
          <a:xfrm>
            <a:off x="11257458" y="4882035"/>
            <a:ext cx="196215" cy="110489"/>
          </a:xfrm>
          <a:prstGeom prst="rect">
            <a:avLst/>
          </a:prstGeom>
        </p:spPr>
        <p:txBody>
          <a:bodyPr vert="vert270" wrap="square" lIns="0" tIns="0" rIns="0" bIns="0" rtlCol="0">
            <a:spAutoFit/>
          </a:bodyPr>
          <a:lstStyle/>
          <a:p>
            <a:pPr marL="12700">
              <a:lnSpc>
                <a:spcPts val="1430"/>
              </a:lnSpc>
            </a:pPr>
            <a:r>
              <a:rPr sz="1200" spc="-50" dirty="0">
                <a:latin typeface="Arial"/>
                <a:cs typeface="Arial"/>
              </a:rPr>
              <a:t>a</a:t>
            </a:r>
            <a:endParaRPr sz="1200">
              <a:latin typeface="Arial"/>
              <a:cs typeface="Arial"/>
            </a:endParaRPr>
          </a:p>
        </p:txBody>
      </p:sp>
      <p:sp>
        <p:nvSpPr>
          <p:cNvPr id="12" name="object 12"/>
          <p:cNvSpPr txBox="1"/>
          <p:nvPr/>
        </p:nvSpPr>
        <p:spPr>
          <a:xfrm>
            <a:off x="11610171" y="4767760"/>
            <a:ext cx="196215" cy="224790"/>
          </a:xfrm>
          <a:prstGeom prst="rect">
            <a:avLst/>
          </a:prstGeom>
        </p:spPr>
        <p:txBody>
          <a:bodyPr vert="vert270" wrap="square" lIns="0" tIns="0" rIns="0" bIns="0" rtlCol="0">
            <a:spAutoFit/>
          </a:bodyPr>
          <a:lstStyle/>
          <a:p>
            <a:pPr marL="12700">
              <a:lnSpc>
                <a:spcPts val="1425"/>
              </a:lnSpc>
            </a:pPr>
            <a:r>
              <a:rPr sz="1200" spc="-25" dirty="0">
                <a:latin typeface="Arial"/>
                <a:cs typeface="Arial"/>
              </a:rPr>
              <a:t>pie</a:t>
            </a:r>
            <a:endParaRPr sz="1200">
              <a:latin typeface="Arial"/>
              <a:cs typeface="Arial"/>
            </a:endParaRPr>
          </a:p>
        </p:txBody>
      </p:sp>
      <p:sp>
        <p:nvSpPr>
          <p:cNvPr id="13" name="object 13"/>
          <p:cNvSpPr txBox="1"/>
          <p:nvPr/>
        </p:nvSpPr>
        <p:spPr>
          <a:xfrm>
            <a:off x="9641840" y="5029263"/>
            <a:ext cx="101600"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Arial"/>
                <a:cs typeface="Arial"/>
              </a:rPr>
              <a:t>il</a:t>
            </a:r>
            <a:endParaRPr sz="1200">
              <a:latin typeface="Arial"/>
              <a:cs typeface="Arial"/>
            </a:endParaRPr>
          </a:p>
        </p:txBody>
      </p:sp>
      <p:sp>
        <p:nvSpPr>
          <p:cNvPr id="14" name="object 14"/>
          <p:cNvSpPr txBox="1"/>
          <p:nvPr/>
        </p:nvSpPr>
        <p:spPr>
          <a:xfrm>
            <a:off x="9624441" y="5417184"/>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latin typeface="Arial"/>
                <a:cs typeface="Arial"/>
              </a:rPr>
              <a:t>a</a:t>
            </a:r>
            <a:endParaRPr sz="1200">
              <a:latin typeface="Arial"/>
              <a:cs typeface="Arial"/>
            </a:endParaRPr>
          </a:p>
        </p:txBody>
      </p:sp>
      <p:sp>
        <p:nvSpPr>
          <p:cNvPr id="15" name="object 15"/>
          <p:cNvSpPr txBox="1"/>
          <p:nvPr/>
        </p:nvSpPr>
        <p:spPr>
          <a:xfrm>
            <a:off x="9548241" y="5804534"/>
            <a:ext cx="18034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Arial"/>
                <a:cs typeface="Arial"/>
              </a:rPr>
              <a:t>m’</a:t>
            </a:r>
            <a:endParaRPr sz="1200">
              <a:latin typeface="Arial"/>
              <a:cs typeface="Arial"/>
            </a:endParaRPr>
          </a:p>
        </p:txBody>
      </p:sp>
      <p:sp>
        <p:nvSpPr>
          <p:cNvPr id="16" name="object 16"/>
          <p:cNvSpPr txBox="1"/>
          <p:nvPr/>
        </p:nvSpPr>
        <p:spPr>
          <a:xfrm>
            <a:off x="9235058" y="6191567"/>
            <a:ext cx="500380"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a:cs typeface="Arial"/>
              </a:rPr>
              <a:t>entarté</a:t>
            </a:r>
            <a:endParaRPr sz="1200">
              <a:latin typeface="Arial"/>
              <a:cs typeface="Arial"/>
            </a:endParaRPr>
          </a:p>
        </p:txBody>
      </p:sp>
      <p:pic>
        <p:nvPicPr>
          <p:cNvPr id="17" name="object 17"/>
          <p:cNvPicPr/>
          <p:nvPr/>
        </p:nvPicPr>
        <p:blipFill>
          <a:blip r:embed="rId3" cstate="print"/>
          <a:stretch>
            <a:fillRect/>
          </a:stretch>
        </p:blipFill>
        <p:spPr>
          <a:xfrm>
            <a:off x="9485618" y="399755"/>
            <a:ext cx="1957463" cy="1504736"/>
          </a:xfrm>
          <a:prstGeom prst="rect">
            <a:avLst/>
          </a:prstGeom>
        </p:spPr>
      </p:pic>
      <p:sp>
        <p:nvSpPr>
          <p:cNvPr id="18" name="object 18"/>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00394"/>
            <a:ext cx="10515600" cy="1289455"/>
          </a:xfrm>
          <a:prstGeom prst="rect">
            <a:avLst/>
          </a:prstGeom>
        </p:spPr>
        <p:txBody>
          <a:bodyPr vert="horz" wrap="square" lIns="0" tIns="179704" rIns="0" bIns="0" rtlCol="0">
            <a:spAutoFit/>
          </a:bodyPr>
          <a:lstStyle/>
          <a:p>
            <a:pPr marL="12700">
              <a:lnSpc>
                <a:spcPct val="100000"/>
              </a:lnSpc>
              <a:spcBef>
                <a:spcPts val="130"/>
              </a:spcBef>
            </a:pPr>
            <a:r>
              <a:rPr sz="3600" dirty="0"/>
              <a:t>Attention</a:t>
            </a:r>
            <a:r>
              <a:rPr sz="3600" spc="-5" dirty="0"/>
              <a:t> </a:t>
            </a:r>
            <a:r>
              <a:rPr sz="3600" dirty="0"/>
              <a:t>is</a:t>
            </a:r>
            <a:r>
              <a:rPr sz="3600" spc="-10" dirty="0"/>
              <a:t> </a:t>
            </a:r>
            <a:r>
              <a:rPr sz="3600" dirty="0"/>
              <a:t>a</a:t>
            </a:r>
            <a:r>
              <a:rPr sz="3600" spc="-60" dirty="0"/>
              <a:t> </a:t>
            </a:r>
            <a:r>
              <a:rPr sz="3600" i="1" dirty="0">
                <a:latin typeface="Calibri"/>
                <a:cs typeface="Calibri"/>
              </a:rPr>
              <a:t>general</a:t>
            </a:r>
            <a:r>
              <a:rPr sz="3600" i="1" spc="-50" dirty="0">
                <a:latin typeface="Calibri"/>
                <a:cs typeface="Calibri"/>
              </a:rPr>
              <a:t> </a:t>
            </a:r>
            <a:r>
              <a:rPr sz="3600" dirty="0"/>
              <a:t>Deep</a:t>
            </a:r>
            <a:r>
              <a:rPr sz="3600" spc="-80" dirty="0"/>
              <a:t> </a:t>
            </a:r>
            <a:r>
              <a:rPr sz="3600" dirty="0"/>
              <a:t>Learning</a:t>
            </a:r>
            <a:r>
              <a:rPr sz="3600" spc="-30" dirty="0"/>
              <a:t> </a:t>
            </a:r>
            <a:r>
              <a:rPr sz="3600" spc="-10" dirty="0"/>
              <a:t>technique</a:t>
            </a:r>
            <a:br>
              <a:rPr lang="en-US" sz="3600" spc="-10" dirty="0"/>
            </a:br>
            <a:endParaRPr sz="3600" spc="-10" dirty="0"/>
          </a:p>
        </p:txBody>
      </p:sp>
      <p:sp>
        <p:nvSpPr>
          <p:cNvPr id="6" name="object 6"/>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29</a:t>
            </a:fld>
            <a:endParaRPr spc="-25" dirty="0"/>
          </a:p>
        </p:txBody>
      </p:sp>
      <p:sp>
        <p:nvSpPr>
          <p:cNvPr id="3" name="object 3"/>
          <p:cNvSpPr txBox="1"/>
          <p:nvPr/>
        </p:nvSpPr>
        <p:spPr>
          <a:xfrm>
            <a:off x="485457" y="1158303"/>
            <a:ext cx="11037570" cy="1564640"/>
          </a:xfrm>
          <a:prstGeom prst="rect">
            <a:avLst/>
          </a:prstGeom>
        </p:spPr>
        <p:txBody>
          <a:bodyPr vert="horz" wrap="square" lIns="0" tIns="27940" rIns="0" bIns="0" rtlCol="0">
            <a:spAutoFit/>
          </a:bodyPr>
          <a:lstStyle/>
          <a:p>
            <a:pPr marL="355600" marR="5080" indent="-343535">
              <a:lnSpc>
                <a:spcPts val="2850"/>
              </a:lnSpc>
              <a:spcBef>
                <a:spcPts val="220"/>
              </a:spcBef>
              <a:buClr>
                <a:srgbClr val="8B1515"/>
              </a:buClr>
              <a:buFont typeface="Times New Roman"/>
              <a:buChar char="•"/>
              <a:tabLst>
                <a:tab pos="355600" algn="l"/>
              </a:tabLst>
            </a:pPr>
            <a:r>
              <a:rPr sz="2400" dirty="0">
                <a:latin typeface="Calibri"/>
                <a:cs typeface="Calibri"/>
              </a:rPr>
              <a:t>We’ve</a:t>
            </a:r>
            <a:r>
              <a:rPr sz="2400" spc="-30" dirty="0">
                <a:latin typeface="Calibri"/>
                <a:cs typeface="Calibri"/>
              </a:rPr>
              <a:t> </a:t>
            </a:r>
            <a:r>
              <a:rPr sz="2400" dirty="0">
                <a:latin typeface="Calibri"/>
                <a:cs typeface="Calibri"/>
              </a:rPr>
              <a:t>seen</a:t>
            </a:r>
            <a:r>
              <a:rPr sz="2400" spc="-20" dirty="0">
                <a:latin typeface="Calibri"/>
                <a:cs typeface="Calibri"/>
              </a:rPr>
              <a:t> </a:t>
            </a:r>
            <a:r>
              <a:rPr sz="2400" dirty="0">
                <a:latin typeface="Calibri"/>
                <a:cs typeface="Calibri"/>
              </a:rPr>
              <a:t>that</a:t>
            </a:r>
            <a:r>
              <a:rPr sz="2400" spc="-80" dirty="0">
                <a:latin typeface="Calibri"/>
                <a:cs typeface="Calibri"/>
              </a:rPr>
              <a:t> </a:t>
            </a:r>
            <a:r>
              <a:rPr sz="2400" dirty="0">
                <a:latin typeface="Calibri"/>
                <a:cs typeface="Calibri"/>
              </a:rPr>
              <a:t>attention</a:t>
            </a:r>
            <a:r>
              <a:rPr sz="2400" spc="-25"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55" dirty="0">
                <a:latin typeface="Calibri"/>
                <a:cs typeface="Calibri"/>
              </a:rPr>
              <a:t> </a:t>
            </a:r>
            <a:r>
              <a:rPr sz="2400" dirty="0">
                <a:latin typeface="Calibri"/>
                <a:cs typeface="Calibri"/>
              </a:rPr>
              <a:t>great</a:t>
            </a:r>
            <a:r>
              <a:rPr sz="2400" spc="-10" dirty="0">
                <a:latin typeface="Calibri"/>
                <a:cs typeface="Calibri"/>
              </a:rPr>
              <a:t> </a:t>
            </a:r>
            <a:r>
              <a:rPr sz="2400" dirty="0">
                <a:latin typeface="Calibri"/>
                <a:cs typeface="Calibri"/>
              </a:rPr>
              <a:t>way</a:t>
            </a:r>
            <a:r>
              <a:rPr sz="2400" spc="-7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improve</a:t>
            </a:r>
            <a:r>
              <a:rPr sz="2400" spc="45" dirty="0">
                <a:latin typeface="Calibri"/>
                <a:cs typeface="Calibri"/>
              </a:rPr>
              <a:t> </a:t>
            </a:r>
            <a:r>
              <a:rPr sz="2400" dirty="0">
                <a:latin typeface="Calibri"/>
                <a:cs typeface="Calibri"/>
              </a:rPr>
              <a:t>the</a:t>
            </a:r>
            <a:r>
              <a:rPr sz="2400" spc="-25" dirty="0">
                <a:latin typeface="Calibri"/>
                <a:cs typeface="Calibri"/>
              </a:rPr>
              <a:t> </a:t>
            </a:r>
            <a:r>
              <a:rPr sz="2400" spc="-20" dirty="0">
                <a:latin typeface="Calibri"/>
                <a:cs typeface="Calibri"/>
              </a:rPr>
              <a:t>sequence-</a:t>
            </a:r>
            <a:r>
              <a:rPr sz="2400" spc="-10" dirty="0">
                <a:latin typeface="Calibri"/>
                <a:cs typeface="Calibri"/>
              </a:rPr>
              <a:t>to-</a:t>
            </a:r>
            <a:r>
              <a:rPr sz="2400" dirty="0">
                <a:latin typeface="Calibri"/>
                <a:cs typeface="Calibri"/>
              </a:rPr>
              <a:t>sequence</a:t>
            </a:r>
            <a:r>
              <a:rPr sz="2400" spc="-25" dirty="0">
                <a:latin typeface="Calibri"/>
                <a:cs typeface="Calibri"/>
              </a:rPr>
              <a:t> </a:t>
            </a:r>
            <a:r>
              <a:rPr sz="2400" spc="-10" dirty="0">
                <a:latin typeface="Calibri"/>
                <a:cs typeface="Calibri"/>
              </a:rPr>
              <a:t>model </a:t>
            </a:r>
            <a:r>
              <a:rPr sz="2400" dirty="0">
                <a:latin typeface="Calibri"/>
                <a:cs typeface="Calibri"/>
              </a:rPr>
              <a:t>for</a:t>
            </a:r>
            <a:r>
              <a:rPr sz="2400" spc="-55" dirty="0">
                <a:latin typeface="Calibri"/>
                <a:cs typeface="Calibri"/>
              </a:rPr>
              <a:t> </a:t>
            </a:r>
            <a:r>
              <a:rPr sz="2400" dirty="0">
                <a:latin typeface="Calibri"/>
                <a:cs typeface="Calibri"/>
              </a:rPr>
              <a:t>Machine</a:t>
            </a:r>
            <a:r>
              <a:rPr sz="2400" spc="-35" dirty="0">
                <a:latin typeface="Calibri"/>
                <a:cs typeface="Calibri"/>
              </a:rPr>
              <a:t> </a:t>
            </a:r>
            <a:r>
              <a:rPr sz="2400" spc="-10" dirty="0">
                <a:latin typeface="Calibri"/>
                <a:cs typeface="Calibri"/>
              </a:rPr>
              <a:t>Translation.</a:t>
            </a:r>
            <a:endParaRPr sz="2400" dirty="0">
              <a:latin typeface="Calibri"/>
              <a:cs typeface="Calibri"/>
            </a:endParaRPr>
          </a:p>
          <a:p>
            <a:pPr marL="355600" marR="3950970" indent="-343535">
              <a:lnSpc>
                <a:spcPct val="101699"/>
              </a:lnSpc>
              <a:spcBef>
                <a:spcPts val="440"/>
              </a:spcBef>
              <a:buClr>
                <a:srgbClr val="8B1515"/>
              </a:buClr>
              <a:buFont typeface="Times New Roman"/>
              <a:buChar char="•"/>
              <a:tabLst>
                <a:tab pos="355600" algn="l"/>
              </a:tabLst>
            </a:pPr>
            <a:r>
              <a:rPr sz="2400" u="sng" dirty="0">
                <a:uFill>
                  <a:solidFill>
                    <a:srgbClr val="000000"/>
                  </a:solidFill>
                </a:uFill>
                <a:latin typeface="Calibri"/>
                <a:cs typeface="Calibri"/>
              </a:rPr>
              <a:t>However</a:t>
            </a:r>
            <a:r>
              <a:rPr sz="2400" u="none" dirty="0">
                <a:latin typeface="Calibri"/>
                <a:cs typeface="Calibri"/>
              </a:rPr>
              <a:t>:</a:t>
            </a:r>
            <a:r>
              <a:rPr sz="2400" u="none" spc="-45" dirty="0">
                <a:latin typeface="Calibri"/>
                <a:cs typeface="Calibri"/>
              </a:rPr>
              <a:t> </a:t>
            </a:r>
            <a:r>
              <a:rPr sz="2400" u="none" dirty="0">
                <a:latin typeface="Calibri"/>
                <a:cs typeface="Calibri"/>
              </a:rPr>
              <a:t>You</a:t>
            </a:r>
            <a:r>
              <a:rPr sz="2400" u="none" spc="-55" dirty="0">
                <a:latin typeface="Calibri"/>
                <a:cs typeface="Calibri"/>
              </a:rPr>
              <a:t> </a:t>
            </a:r>
            <a:r>
              <a:rPr sz="2400" u="none" dirty="0">
                <a:latin typeface="Calibri"/>
                <a:cs typeface="Calibri"/>
              </a:rPr>
              <a:t>can</a:t>
            </a:r>
            <a:r>
              <a:rPr sz="2400" u="none" spc="-60" dirty="0">
                <a:latin typeface="Calibri"/>
                <a:cs typeface="Calibri"/>
              </a:rPr>
              <a:t> </a:t>
            </a:r>
            <a:r>
              <a:rPr sz="2400" u="none" dirty="0">
                <a:latin typeface="Calibri"/>
                <a:cs typeface="Calibri"/>
              </a:rPr>
              <a:t>use attention</a:t>
            </a:r>
            <a:r>
              <a:rPr sz="2400" u="none" spc="-60" dirty="0">
                <a:latin typeface="Calibri"/>
                <a:cs typeface="Calibri"/>
              </a:rPr>
              <a:t> </a:t>
            </a:r>
            <a:r>
              <a:rPr sz="2400" u="none" dirty="0">
                <a:latin typeface="Calibri"/>
                <a:cs typeface="Calibri"/>
              </a:rPr>
              <a:t>in</a:t>
            </a:r>
            <a:r>
              <a:rPr sz="2400" u="none" spc="5" dirty="0">
                <a:latin typeface="Calibri"/>
                <a:cs typeface="Calibri"/>
              </a:rPr>
              <a:t> </a:t>
            </a:r>
            <a:r>
              <a:rPr sz="2400" u="none" dirty="0">
                <a:solidFill>
                  <a:srgbClr val="FF2FED"/>
                </a:solidFill>
                <a:latin typeface="Calibri"/>
                <a:cs typeface="Calibri"/>
              </a:rPr>
              <a:t>many</a:t>
            </a:r>
            <a:r>
              <a:rPr sz="2400" u="none" spc="-105" dirty="0">
                <a:solidFill>
                  <a:srgbClr val="FF2FED"/>
                </a:solidFill>
                <a:latin typeface="Calibri"/>
                <a:cs typeface="Calibri"/>
              </a:rPr>
              <a:t> </a:t>
            </a:r>
            <a:r>
              <a:rPr sz="2400" u="none" spc="-10" dirty="0">
                <a:solidFill>
                  <a:srgbClr val="FF2FED"/>
                </a:solidFill>
                <a:latin typeface="Calibri"/>
                <a:cs typeface="Calibri"/>
              </a:rPr>
              <a:t>architectures </a:t>
            </a:r>
            <a:r>
              <a:rPr sz="2400" u="none" dirty="0">
                <a:latin typeface="Calibri"/>
                <a:cs typeface="Calibri"/>
              </a:rPr>
              <a:t>(not</a:t>
            </a:r>
            <a:r>
              <a:rPr sz="2400" u="none" spc="-35" dirty="0">
                <a:latin typeface="Calibri"/>
                <a:cs typeface="Calibri"/>
              </a:rPr>
              <a:t> </a:t>
            </a:r>
            <a:r>
              <a:rPr sz="2400" u="none" dirty="0">
                <a:latin typeface="Calibri"/>
                <a:cs typeface="Calibri"/>
              </a:rPr>
              <a:t>just</a:t>
            </a:r>
            <a:r>
              <a:rPr sz="2400" u="none" spc="-30" dirty="0">
                <a:latin typeface="Calibri"/>
                <a:cs typeface="Calibri"/>
              </a:rPr>
              <a:t> </a:t>
            </a:r>
            <a:r>
              <a:rPr sz="2400" u="none" dirty="0">
                <a:latin typeface="Calibri"/>
                <a:cs typeface="Calibri"/>
              </a:rPr>
              <a:t>seq2seq)</a:t>
            </a:r>
            <a:r>
              <a:rPr sz="2400" u="none" spc="-30" dirty="0">
                <a:latin typeface="Calibri"/>
                <a:cs typeface="Calibri"/>
              </a:rPr>
              <a:t> </a:t>
            </a:r>
            <a:r>
              <a:rPr sz="2400" u="none" dirty="0">
                <a:latin typeface="Calibri"/>
                <a:cs typeface="Calibri"/>
              </a:rPr>
              <a:t>and</a:t>
            </a:r>
            <a:r>
              <a:rPr sz="2400" u="none" spc="-55" dirty="0">
                <a:latin typeface="Calibri"/>
                <a:cs typeface="Calibri"/>
              </a:rPr>
              <a:t> </a:t>
            </a:r>
            <a:r>
              <a:rPr sz="2400" u="none" dirty="0">
                <a:solidFill>
                  <a:srgbClr val="FF2FED"/>
                </a:solidFill>
                <a:latin typeface="Calibri"/>
                <a:cs typeface="Calibri"/>
              </a:rPr>
              <a:t>many</a:t>
            </a:r>
            <a:r>
              <a:rPr sz="2400" u="none" spc="-100" dirty="0">
                <a:solidFill>
                  <a:srgbClr val="FF2FED"/>
                </a:solidFill>
                <a:latin typeface="Calibri"/>
                <a:cs typeface="Calibri"/>
              </a:rPr>
              <a:t> </a:t>
            </a:r>
            <a:r>
              <a:rPr sz="2400" u="none" dirty="0">
                <a:solidFill>
                  <a:srgbClr val="FF2FED"/>
                </a:solidFill>
                <a:latin typeface="Calibri"/>
                <a:cs typeface="Calibri"/>
              </a:rPr>
              <a:t>tasks </a:t>
            </a:r>
            <a:r>
              <a:rPr sz="2400" u="none" dirty="0">
                <a:latin typeface="Calibri"/>
                <a:cs typeface="Calibri"/>
              </a:rPr>
              <a:t>(not</a:t>
            </a:r>
            <a:r>
              <a:rPr sz="2400" u="none" spc="-35" dirty="0">
                <a:latin typeface="Calibri"/>
                <a:cs typeface="Calibri"/>
              </a:rPr>
              <a:t> </a:t>
            </a:r>
            <a:r>
              <a:rPr sz="2400" u="none" dirty="0">
                <a:latin typeface="Calibri"/>
                <a:cs typeface="Calibri"/>
              </a:rPr>
              <a:t>just</a:t>
            </a:r>
            <a:r>
              <a:rPr sz="2400" u="none" spc="-40" dirty="0">
                <a:latin typeface="Calibri"/>
                <a:cs typeface="Calibri"/>
              </a:rPr>
              <a:t> </a:t>
            </a:r>
            <a:r>
              <a:rPr sz="2400" u="none" spc="-25" dirty="0">
                <a:latin typeface="Calibri"/>
                <a:cs typeface="Calibri"/>
              </a:rPr>
              <a:t>MT)</a:t>
            </a:r>
            <a:endParaRPr sz="2400" dirty="0">
              <a:latin typeface="Calibri"/>
              <a:cs typeface="Calibri"/>
            </a:endParaRPr>
          </a:p>
        </p:txBody>
      </p:sp>
      <p:sp>
        <p:nvSpPr>
          <p:cNvPr id="4" name="object 4"/>
          <p:cNvSpPr txBox="1"/>
          <p:nvPr/>
        </p:nvSpPr>
        <p:spPr>
          <a:xfrm>
            <a:off x="409575" y="3150332"/>
            <a:ext cx="11372850" cy="1447800"/>
          </a:xfrm>
          <a:prstGeom prst="rect">
            <a:avLst/>
          </a:prstGeom>
          <a:ln w="19055">
            <a:solidFill>
              <a:srgbClr val="FF2FED"/>
            </a:solidFill>
          </a:ln>
        </p:spPr>
        <p:txBody>
          <a:bodyPr vert="horz" wrap="square" lIns="0" tIns="97790" rIns="0" bIns="0" rtlCol="0">
            <a:spAutoFit/>
          </a:bodyPr>
          <a:lstStyle/>
          <a:p>
            <a:pPr marL="431165" indent="-342900">
              <a:lnSpc>
                <a:spcPct val="100000"/>
              </a:lnSpc>
              <a:spcBef>
                <a:spcPts val="770"/>
              </a:spcBef>
              <a:buClr>
                <a:srgbClr val="8B1515"/>
              </a:buClr>
              <a:buFont typeface="Times New Roman"/>
              <a:buChar char="•"/>
              <a:tabLst>
                <a:tab pos="431165" algn="l"/>
              </a:tabLst>
            </a:pPr>
            <a:r>
              <a:rPr sz="2400" b="1" u="sng" dirty="0">
                <a:solidFill>
                  <a:srgbClr val="3986FF"/>
                </a:solidFill>
                <a:uFill>
                  <a:solidFill>
                    <a:srgbClr val="3986FF"/>
                  </a:solidFill>
                </a:uFill>
                <a:latin typeface="Calibri"/>
                <a:cs typeface="Calibri"/>
              </a:rPr>
              <a:t>More</a:t>
            </a:r>
            <a:r>
              <a:rPr sz="2400" b="1" u="sng" spc="-55" dirty="0">
                <a:solidFill>
                  <a:srgbClr val="3986FF"/>
                </a:solidFill>
                <a:uFill>
                  <a:solidFill>
                    <a:srgbClr val="3986FF"/>
                  </a:solidFill>
                </a:uFill>
                <a:latin typeface="Calibri"/>
                <a:cs typeface="Calibri"/>
              </a:rPr>
              <a:t> </a:t>
            </a:r>
            <a:r>
              <a:rPr sz="2400" b="1" u="sng" dirty="0">
                <a:solidFill>
                  <a:srgbClr val="3986FF"/>
                </a:solidFill>
                <a:uFill>
                  <a:solidFill>
                    <a:srgbClr val="3986FF"/>
                  </a:solidFill>
                </a:uFill>
                <a:latin typeface="Calibri"/>
                <a:cs typeface="Calibri"/>
              </a:rPr>
              <a:t>general</a:t>
            </a:r>
            <a:r>
              <a:rPr sz="2400" b="1" u="sng" spc="-40" dirty="0">
                <a:solidFill>
                  <a:srgbClr val="3986FF"/>
                </a:solidFill>
                <a:uFill>
                  <a:solidFill>
                    <a:srgbClr val="3986FF"/>
                  </a:solidFill>
                </a:uFill>
                <a:latin typeface="Calibri"/>
                <a:cs typeface="Calibri"/>
              </a:rPr>
              <a:t> </a:t>
            </a:r>
            <a:r>
              <a:rPr sz="2400" b="1" u="sng" dirty="0">
                <a:solidFill>
                  <a:srgbClr val="3986FF"/>
                </a:solidFill>
                <a:uFill>
                  <a:solidFill>
                    <a:srgbClr val="3986FF"/>
                  </a:solidFill>
                </a:uFill>
                <a:latin typeface="Calibri"/>
                <a:cs typeface="Calibri"/>
              </a:rPr>
              <a:t>definition</a:t>
            </a:r>
            <a:r>
              <a:rPr sz="2400" b="1" u="sng" spc="10" dirty="0">
                <a:solidFill>
                  <a:srgbClr val="3986FF"/>
                </a:solidFill>
                <a:uFill>
                  <a:solidFill>
                    <a:srgbClr val="3986FF"/>
                  </a:solidFill>
                </a:uFill>
                <a:latin typeface="Calibri"/>
                <a:cs typeface="Calibri"/>
              </a:rPr>
              <a:t> </a:t>
            </a:r>
            <a:r>
              <a:rPr sz="2400" b="1" u="sng" dirty="0">
                <a:solidFill>
                  <a:srgbClr val="3986FF"/>
                </a:solidFill>
                <a:uFill>
                  <a:solidFill>
                    <a:srgbClr val="3986FF"/>
                  </a:solidFill>
                </a:uFill>
                <a:latin typeface="Calibri"/>
                <a:cs typeface="Calibri"/>
              </a:rPr>
              <a:t>of</a:t>
            </a:r>
            <a:r>
              <a:rPr sz="2400" b="1" u="sng" spc="-55" dirty="0">
                <a:solidFill>
                  <a:srgbClr val="3986FF"/>
                </a:solidFill>
                <a:uFill>
                  <a:solidFill>
                    <a:srgbClr val="3986FF"/>
                  </a:solidFill>
                </a:uFill>
                <a:latin typeface="Calibri"/>
                <a:cs typeface="Calibri"/>
              </a:rPr>
              <a:t> </a:t>
            </a:r>
            <a:r>
              <a:rPr sz="2400" b="1" u="sng" spc="-10" dirty="0">
                <a:solidFill>
                  <a:srgbClr val="3986FF"/>
                </a:solidFill>
                <a:uFill>
                  <a:solidFill>
                    <a:srgbClr val="3986FF"/>
                  </a:solidFill>
                </a:uFill>
                <a:latin typeface="Calibri"/>
                <a:cs typeface="Calibri"/>
              </a:rPr>
              <a:t>attention</a:t>
            </a:r>
            <a:r>
              <a:rPr sz="2400" u="none" spc="-10" dirty="0">
                <a:latin typeface="Calibri"/>
                <a:cs typeface="Calibri"/>
              </a:rPr>
              <a:t>:</a:t>
            </a:r>
            <a:endParaRPr sz="2400" dirty="0">
              <a:latin typeface="Calibri"/>
              <a:cs typeface="Calibri"/>
            </a:endParaRPr>
          </a:p>
          <a:p>
            <a:pPr marL="775335" marR="113030" lvl="1" indent="-229235">
              <a:lnSpc>
                <a:spcPts val="2850"/>
              </a:lnSpc>
              <a:spcBef>
                <a:spcPts val="695"/>
              </a:spcBef>
              <a:buClr>
                <a:srgbClr val="007B92"/>
              </a:buClr>
              <a:buFont typeface="Times New Roman"/>
              <a:buChar char="•"/>
              <a:tabLst>
                <a:tab pos="775335" algn="l"/>
              </a:tabLst>
            </a:pPr>
            <a:r>
              <a:rPr sz="2400" dirty="0">
                <a:latin typeface="Calibri"/>
                <a:cs typeface="Calibri"/>
              </a:rPr>
              <a:t>Given</a:t>
            </a:r>
            <a:r>
              <a:rPr sz="2400" spc="-55"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set</a:t>
            </a:r>
            <a:r>
              <a:rPr sz="2400" spc="-45" dirty="0">
                <a:latin typeface="Calibri"/>
                <a:cs typeface="Calibri"/>
              </a:rPr>
              <a:t> </a:t>
            </a:r>
            <a:r>
              <a:rPr sz="2400" dirty="0">
                <a:latin typeface="Calibri"/>
                <a:cs typeface="Calibri"/>
              </a:rPr>
              <a:t>of</a:t>
            </a:r>
            <a:r>
              <a:rPr sz="2400" spc="-55" dirty="0">
                <a:latin typeface="Calibri"/>
                <a:cs typeface="Calibri"/>
              </a:rPr>
              <a:t> </a:t>
            </a:r>
            <a:r>
              <a:rPr sz="2400" dirty="0">
                <a:latin typeface="Calibri"/>
                <a:cs typeface="Calibri"/>
              </a:rPr>
              <a:t>vector</a:t>
            </a:r>
            <a:r>
              <a:rPr sz="2400" spc="-5" dirty="0">
                <a:latin typeface="Calibri"/>
                <a:cs typeface="Calibri"/>
              </a:rPr>
              <a:t> </a:t>
            </a:r>
            <a:r>
              <a:rPr sz="2400" i="1" dirty="0">
                <a:solidFill>
                  <a:srgbClr val="FF2FED"/>
                </a:solidFill>
                <a:latin typeface="Calibri"/>
                <a:cs typeface="Calibri"/>
              </a:rPr>
              <a:t>values</a:t>
            </a:r>
            <a:r>
              <a:rPr sz="2400" dirty="0">
                <a:latin typeface="Calibri"/>
                <a:cs typeface="Calibri"/>
              </a:rPr>
              <a:t>,</a:t>
            </a:r>
            <a:r>
              <a:rPr sz="2400" spc="-70"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a</a:t>
            </a:r>
            <a:r>
              <a:rPr sz="2400" spc="-25" dirty="0">
                <a:latin typeface="Calibri"/>
                <a:cs typeface="Calibri"/>
              </a:rPr>
              <a:t> </a:t>
            </a:r>
            <a:r>
              <a:rPr sz="2400" dirty="0">
                <a:latin typeface="Calibri"/>
                <a:cs typeface="Calibri"/>
              </a:rPr>
              <a:t>vector</a:t>
            </a:r>
            <a:r>
              <a:rPr sz="2400" spc="-10" dirty="0">
                <a:latin typeface="Calibri"/>
                <a:cs typeface="Calibri"/>
              </a:rPr>
              <a:t> </a:t>
            </a:r>
            <a:r>
              <a:rPr sz="2400" i="1" dirty="0">
                <a:solidFill>
                  <a:srgbClr val="FF2FED"/>
                </a:solidFill>
                <a:latin typeface="Calibri"/>
                <a:cs typeface="Calibri"/>
              </a:rPr>
              <a:t>query</a:t>
            </a:r>
            <a:r>
              <a:rPr sz="2400" dirty="0">
                <a:latin typeface="Calibri"/>
                <a:cs typeface="Calibri"/>
              </a:rPr>
              <a:t>,</a:t>
            </a:r>
            <a:r>
              <a:rPr sz="2400" spc="-55" dirty="0">
                <a:latin typeface="Calibri"/>
                <a:cs typeface="Calibri"/>
              </a:rPr>
              <a:t> </a:t>
            </a:r>
            <a:r>
              <a:rPr sz="2400" b="1" u="sng" dirty="0">
                <a:solidFill>
                  <a:srgbClr val="3986FF"/>
                </a:solidFill>
                <a:uFill>
                  <a:solidFill>
                    <a:srgbClr val="3986FF"/>
                  </a:solidFill>
                </a:uFill>
                <a:latin typeface="Calibri"/>
                <a:cs typeface="Calibri"/>
              </a:rPr>
              <a:t>attention</a:t>
            </a:r>
            <a:r>
              <a:rPr sz="2400" b="1" u="none" spc="-60" dirty="0">
                <a:solidFill>
                  <a:srgbClr val="3986FF"/>
                </a:solidFill>
                <a:latin typeface="Calibri"/>
                <a:cs typeface="Calibri"/>
              </a:rPr>
              <a:t> </a:t>
            </a:r>
            <a:r>
              <a:rPr sz="2400" u="none" dirty="0">
                <a:latin typeface="Calibri"/>
                <a:cs typeface="Calibri"/>
              </a:rPr>
              <a:t>is</a:t>
            </a:r>
            <a:r>
              <a:rPr sz="2400" u="none" spc="-40" dirty="0">
                <a:latin typeface="Calibri"/>
                <a:cs typeface="Calibri"/>
              </a:rPr>
              <a:t> </a:t>
            </a:r>
            <a:r>
              <a:rPr sz="2400" u="none" dirty="0">
                <a:latin typeface="Calibri"/>
                <a:cs typeface="Calibri"/>
              </a:rPr>
              <a:t>a</a:t>
            </a:r>
            <a:r>
              <a:rPr sz="2400" u="none" spc="-25" dirty="0">
                <a:latin typeface="Calibri"/>
                <a:cs typeface="Calibri"/>
              </a:rPr>
              <a:t> </a:t>
            </a:r>
            <a:r>
              <a:rPr sz="2400" u="none" dirty="0">
                <a:latin typeface="Calibri"/>
                <a:cs typeface="Calibri"/>
              </a:rPr>
              <a:t>technique to</a:t>
            </a:r>
            <a:r>
              <a:rPr sz="2400" u="none" spc="-60" dirty="0">
                <a:latin typeface="Calibri"/>
                <a:cs typeface="Calibri"/>
              </a:rPr>
              <a:t> </a:t>
            </a:r>
            <a:r>
              <a:rPr sz="2400" u="none" spc="-10" dirty="0">
                <a:latin typeface="Calibri"/>
                <a:cs typeface="Calibri"/>
              </a:rPr>
              <a:t>compute </a:t>
            </a:r>
            <a:r>
              <a:rPr sz="2400" u="none" dirty="0">
                <a:latin typeface="Calibri"/>
                <a:cs typeface="Calibri"/>
              </a:rPr>
              <a:t>a weighted</a:t>
            </a:r>
            <a:r>
              <a:rPr sz="2400" u="none" spc="-25" dirty="0">
                <a:latin typeface="Calibri"/>
                <a:cs typeface="Calibri"/>
              </a:rPr>
              <a:t> </a:t>
            </a:r>
            <a:r>
              <a:rPr sz="2400" u="none" dirty="0">
                <a:latin typeface="Calibri"/>
                <a:cs typeface="Calibri"/>
              </a:rPr>
              <a:t>sum</a:t>
            </a:r>
            <a:r>
              <a:rPr sz="2400" u="none" spc="-85" dirty="0">
                <a:latin typeface="Calibri"/>
                <a:cs typeface="Calibri"/>
              </a:rPr>
              <a:t> </a:t>
            </a:r>
            <a:r>
              <a:rPr sz="2400" u="none" dirty="0">
                <a:latin typeface="Calibri"/>
                <a:cs typeface="Calibri"/>
              </a:rPr>
              <a:t>of</a:t>
            </a:r>
            <a:r>
              <a:rPr sz="2400" u="none" spc="-30" dirty="0">
                <a:latin typeface="Calibri"/>
                <a:cs typeface="Calibri"/>
              </a:rPr>
              <a:t> </a:t>
            </a:r>
            <a:r>
              <a:rPr sz="2400" u="none" dirty="0">
                <a:latin typeface="Calibri"/>
                <a:cs typeface="Calibri"/>
              </a:rPr>
              <a:t>the</a:t>
            </a:r>
            <a:r>
              <a:rPr sz="2400" u="none" spc="-35" dirty="0">
                <a:latin typeface="Calibri"/>
                <a:cs typeface="Calibri"/>
              </a:rPr>
              <a:t> </a:t>
            </a:r>
            <a:r>
              <a:rPr sz="2400" u="none" dirty="0">
                <a:latin typeface="Calibri"/>
                <a:cs typeface="Calibri"/>
              </a:rPr>
              <a:t>values,</a:t>
            </a:r>
            <a:r>
              <a:rPr sz="2400" u="none" spc="-40" dirty="0">
                <a:latin typeface="Calibri"/>
                <a:cs typeface="Calibri"/>
              </a:rPr>
              <a:t> </a:t>
            </a:r>
            <a:r>
              <a:rPr sz="2400" u="none" spc="-10" dirty="0">
                <a:latin typeface="Calibri"/>
                <a:cs typeface="Calibri"/>
              </a:rPr>
              <a:t>dependent</a:t>
            </a:r>
            <a:r>
              <a:rPr sz="2400" u="none" spc="-95" dirty="0">
                <a:latin typeface="Calibri"/>
                <a:cs typeface="Calibri"/>
              </a:rPr>
              <a:t> </a:t>
            </a:r>
            <a:r>
              <a:rPr sz="2400" u="none" dirty="0">
                <a:latin typeface="Calibri"/>
                <a:cs typeface="Calibri"/>
              </a:rPr>
              <a:t>on</a:t>
            </a:r>
            <a:r>
              <a:rPr sz="2400" u="none" spc="-30" dirty="0">
                <a:latin typeface="Calibri"/>
                <a:cs typeface="Calibri"/>
              </a:rPr>
              <a:t> </a:t>
            </a:r>
            <a:r>
              <a:rPr sz="2400" u="none" dirty="0">
                <a:latin typeface="Calibri"/>
                <a:cs typeface="Calibri"/>
              </a:rPr>
              <a:t>the</a:t>
            </a:r>
            <a:r>
              <a:rPr sz="2400" u="none" spc="-35" dirty="0">
                <a:latin typeface="Calibri"/>
                <a:cs typeface="Calibri"/>
              </a:rPr>
              <a:t> </a:t>
            </a:r>
            <a:r>
              <a:rPr sz="2400" u="none" spc="-10" dirty="0">
                <a:latin typeface="Calibri"/>
                <a:cs typeface="Calibri"/>
              </a:rPr>
              <a:t>query.</a:t>
            </a:r>
            <a:endParaRPr sz="2400" dirty="0">
              <a:latin typeface="Calibri"/>
              <a:cs typeface="Calibri"/>
            </a:endParaRPr>
          </a:p>
        </p:txBody>
      </p:sp>
      <p:sp>
        <p:nvSpPr>
          <p:cNvPr id="5" name="object 5"/>
          <p:cNvSpPr txBox="1"/>
          <p:nvPr/>
        </p:nvSpPr>
        <p:spPr>
          <a:xfrm>
            <a:off x="485457" y="4747323"/>
            <a:ext cx="10572750" cy="1265555"/>
          </a:xfrm>
          <a:prstGeom prst="rect">
            <a:avLst/>
          </a:prstGeom>
        </p:spPr>
        <p:txBody>
          <a:bodyPr vert="horz" wrap="square" lIns="0" tIns="85725" rIns="0" bIns="0" rtlCol="0">
            <a:spAutoFit/>
          </a:bodyPr>
          <a:lstStyle/>
          <a:p>
            <a:pPr marL="355600" indent="-342900">
              <a:lnSpc>
                <a:spcPct val="100000"/>
              </a:lnSpc>
              <a:spcBef>
                <a:spcPts val="675"/>
              </a:spcBef>
              <a:buClr>
                <a:srgbClr val="8B1515"/>
              </a:buClr>
              <a:buFont typeface="Times New Roman"/>
              <a:buChar char="•"/>
              <a:tabLst>
                <a:tab pos="355600" algn="l"/>
              </a:tabLst>
            </a:pPr>
            <a:r>
              <a:rPr sz="2400" dirty="0">
                <a:latin typeface="Calibri"/>
                <a:cs typeface="Calibri"/>
              </a:rPr>
              <a:t>We</a:t>
            </a:r>
            <a:r>
              <a:rPr sz="2400" spc="-40" dirty="0">
                <a:latin typeface="Calibri"/>
                <a:cs typeface="Calibri"/>
              </a:rPr>
              <a:t> </a:t>
            </a:r>
            <a:r>
              <a:rPr sz="2400" dirty="0">
                <a:latin typeface="Calibri"/>
                <a:cs typeface="Calibri"/>
              </a:rPr>
              <a:t>sometimes</a:t>
            </a:r>
            <a:r>
              <a:rPr sz="2400" spc="-5" dirty="0">
                <a:latin typeface="Calibri"/>
                <a:cs typeface="Calibri"/>
              </a:rPr>
              <a:t> </a:t>
            </a:r>
            <a:r>
              <a:rPr sz="2400" dirty="0">
                <a:latin typeface="Calibri"/>
                <a:cs typeface="Calibri"/>
              </a:rPr>
              <a:t>say</a:t>
            </a:r>
            <a:r>
              <a:rPr sz="2400" spc="-85" dirty="0">
                <a:latin typeface="Calibri"/>
                <a:cs typeface="Calibri"/>
              </a:rPr>
              <a:t> </a:t>
            </a:r>
            <a:r>
              <a:rPr sz="2400" dirty="0">
                <a:latin typeface="Calibri"/>
                <a:cs typeface="Calibri"/>
              </a:rPr>
              <a:t>that</a:t>
            </a:r>
            <a:r>
              <a:rPr sz="2400" spc="-25" dirty="0">
                <a:latin typeface="Calibri"/>
                <a:cs typeface="Calibri"/>
              </a:rPr>
              <a:t> </a:t>
            </a:r>
            <a:r>
              <a:rPr sz="2400" dirty="0">
                <a:latin typeface="Calibri"/>
                <a:cs typeface="Calibri"/>
              </a:rPr>
              <a:t>the</a:t>
            </a:r>
            <a:r>
              <a:rPr sz="2400" spc="-15" dirty="0">
                <a:latin typeface="Calibri"/>
                <a:cs typeface="Calibri"/>
              </a:rPr>
              <a:t> </a:t>
            </a:r>
            <a:r>
              <a:rPr sz="2400" dirty="0">
                <a:solidFill>
                  <a:srgbClr val="3986FF"/>
                </a:solidFill>
                <a:latin typeface="Calibri"/>
                <a:cs typeface="Calibri"/>
              </a:rPr>
              <a:t>query</a:t>
            </a:r>
            <a:r>
              <a:rPr sz="2400" spc="-50" dirty="0">
                <a:solidFill>
                  <a:srgbClr val="3986FF"/>
                </a:solidFill>
                <a:latin typeface="Calibri"/>
                <a:cs typeface="Calibri"/>
              </a:rPr>
              <a:t> </a:t>
            </a:r>
            <a:r>
              <a:rPr sz="2400" i="1" dirty="0">
                <a:solidFill>
                  <a:srgbClr val="3986FF"/>
                </a:solidFill>
                <a:latin typeface="Calibri"/>
                <a:cs typeface="Calibri"/>
              </a:rPr>
              <a:t>attends</a:t>
            </a:r>
            <a:r>
              <a:rPr sz="2400" i="1" spc="-10" dirty="0">
                <a:solidFill>
                  <a:srgbClr val="3986FF"/>
                </a:solidFill>
                <a:latin typeface="Calibri"/>
                <a:cs typeface="Calibri"/>
              </a:rPr>
              <a:t> </a:t>
            </a:r>
            <a:r>
              <a:rPr sz="2400" i="1" dirty="0">
                <a:solidFill>
                  <a:srgbClr val="3986FF"/>
                </a:solidFill>
                <a:latin typeface="Calibri"/>
                <a:cs typeface="Calibri"/>
              </a:rPr>
              <a:t>to</a:t>
            </a:r>
            <a:r>
              <a:rPr sz="2400" i="1" spc="-60" dirty="0">
                <a:solidFill>
                  <a:srgbClr val="3986FF"/>
                </a:solidFill>
                <a:latin typeface="Calibri"/>
                <a:cs typeface="Calibri"/>
              </a:rPr>
              <a:t> </a:t>
            </a:r>
            <a:r>
              <a:rPr sz="2400" dirty="0">
                <a:solidFill>
                  <a:srgbClr val="3986FF"/>
                </a:solidFill>
                <a:latin typeface="Calibri"/>
                <a:cs typeface="Calibri"/>
              </a:rPr>
              <a:t>the</a:t>
            </a:r>
            <a:r>
              <a:rPr sz="2400" spc="-35" dirty="0">
                <a:solidFill>
                  <a:srgbClr val="3986FF"/>
                </a:solidFill>
                <a:latin typeface="Calibri"/>
                <a:cs typeface="Calibri"/>
              </a:rPr>
              <a:t> </a:t>
            </a:r>
            <a:r>
              <a:rPr sz="2400" spc="-10" dirty="0">
                <a:solidFill>
                  <a:srgbClr val="3986FF"/>
                </a:solidFill>
                <a:latin typeface="Calibri"/>
                <a:cs typeface="Calibri"/>
              </a:rPr>
              <a:t>values</a:t>
            </a:r>
            <a:r>
              <a:rPr sz="2400" spc="-10" dirty="0">
                <a:latin typeface="Calibri"/>
                <a:cs typeface="Calibri"/>
              </a:rPr>
              <a:t>.</a:t>
            </a:r>
            <a:endParaRPr sz="2400" dirty="0">
              <a:latin typeface="Calibri"/>
              <a:cs typeface="Calibri"/>
            </a:endParaRPr>
          </a:p>
          <a:p>
            <a:pPr marL="355600" indent="-342900">
              <a:lnSpc>
                <a:spcPts val="2865"/>
              </a:lnSpc>
              <a:spcBef>
                <a:spcPts val="575"/>
              </a:spcBef>
              <a:buClr>
                <a:srgbClr val="8B1515"/>
              </a:buClr>
              <a:buFont typeface="Times New Roman"/>
              <a:buChar char="•"/>
              <a:tabLst>
                <a:tab pos="355600" algn="l"/>
              </a:tabLst>
            </a:pPr>
            <a:r>
              <a:rPr sz="2400" dirty="0">
                <a:latin typeface="Calibri"/>
                <a:cs typeface="Calibri"/>
              </a:rPr>
              <a:t>For</a:t>
            </a:r>
            <a:r>
              <a:rPr sz="2400" spc="-70" dirty="0">
                <a:latin typeface="Calibri"/>
                <a:cs typeface="Calibri"/>
              </a:rPr>
              <a:t> </a:t>
            </a:r>
            <a:r>
              <a:rPr sz="2400" dirty="0">
                <a:latin typeface="Calibri"/>
                <a:cs typeface="Calibri"/>
              </a:rPr>
              <a:t>example,</a:t>
            </a:r>
            <a:r>
              <a:rPr sz="2400" spc="-45" dirty="0">
                <a:latin typeface="Calibri"/>
                <a:cs typeface="Calibri"/>
              </a:rPr>
              <a:t> </a:t>
            </a:r>
            <a:r>
              <a:rPr sz="2400" dirty="0">
                <a:latin typeface="Calibri"/>
                <a:cs typeface="Calibri"/>
              </a:rPr>
              <a:t>in</a:t>
            </a:r>
            <a:r>
              <a:rPr sz="2400" spc="-40" dirty="0">
                <a:latin typeface="Calibri"/>
                <a:cs typeface="Calibri"/>
              </a:rPr>
              <a:t> </a:t>
            </a:r>
            <a:r>
              <a:rPr sz="2400" dirty="0">
                <a:latin typeface="Calibri"/>
                <a:cs typeface="Calibri"/>
              </a:rPr>
              <a:t>the</a:t>
            </a:r>
            <a:r>
              <a:rPr sz="2400" spc="-50" dirty="0">
                <a:latin typeface="Calibri"/>
                <a:cs typeface="Calibri"/>
              </a:rPr>
              <a:t> </a:t>
            </a:r>
            <a:r>
              <a:rPr sz="2400" dirty="0">
                <a:latin typeface="Calibri"/>
                <a:cs typeface="Calibri"/>
              </a:rPr>
              <a:t>seq2seq</a:t>
            </a:r>
            <a:r>
              <a:rPr sz="2400" spc="-35" dirty="0">
                <a:latin typeface="Calibri"/>
                <a:cs typeface="Calibri"/>
              </a:rPr>
              <a:t> </a:t>
            </a:r>
            <a:r>
              <a:rPr sz="2400" dirty="0">
                <a:latin typeface="Calibri"/>
                <a:cs typeface="Calibri"/>
              </a:rPr>
              <a:t>+</a:t>
            </a:r>
            <a:r>
              <a:rPr sz="2400" spc="-50" dirty="0">
                <a:latin typeface="Calibri"/>
                <a:cs typeface="Calibri"/>
              </a:rPr>
              <a:t> </a:t>
            </a:r>
            <a:r>
              <a:rPr sz="2400" dirty="0">
                <a:latin typeface="Calibri"/>
                <a:cs typeface="Calibri"/>
              </a:rPr>
              <a:t>attention</a:t>
            </a:r>
            <a:r>
              <a:rPr sz="2400" spc="-40" dirty="0">
                <a:latin typeface="Calibri"/>
                <a:cs typeface="Calibri"/>
              </a:rPr>
              <a:t> </a:t>
            </a:r>
            <a:r>
              <a:rPr sz="2400" dirty="0">
                <a:latin typeface="Calibri"/>
                <a:cs typeface="Calibri"/>
              </a:rPr>
              <a:t>model,</a:t>
            </a:r>
            <a:r>
              <a:rPr sz="2400" spc="-55" dirty="0">
                <a:latin typeface="Calibri"/>
                <a:cs typeface="Calibri"/>
              </a:rPr>
              <a:t> </a:t>
            </a:r>
            <a:r>
              <a:rPr sz="2400" dirty="0">
                <a:latin typeface="Calibri"/>
                <a:cs typeface="Calibri"/>
              </a:rPr>
              <a:t>each</a:t>
            </a:r>
            <a:r>
              <a:rPr sz="2400" spc="-40" dirty="0">
                <a:latin typeface="Calibri"/>
                <a:cs typeface="Calibri"/>
              </a:rPr>
              <a:t> </a:t>
            </a:r>
            <a:r>
              <a:rPr sz="2400" dirty="0">
                <a:latin typeface="Calibri"/>
                <a:cs typeface="Calibri"/>
              </a:rPr>
              <a:t>decoder</a:t>
            </a:r>
            <a:r>
              <a:rPr sz="2400" spc="-55" dirty="0">
                <a:latin typeface="Calibri"/>
                <a:cs typeface="Calibri"/>
              </a:rPr>
              <a:t> </a:t>
            </a:r>
            <a:r>
              <a:rPr sz="2400" dirty="0">
                <a:latin typeface="Calibri"/>
                <a:cs typeface="Calibri"/>
              </a:rPr>
              <a:t>hidden</a:t>
            </a:r>
            <a:r>
              <a:rPr sz="2400" spc="-40" dirty="0">
                <a:latin typeface="Calibri"/>
                <a:cs typeface="Calibri"/>
              </a:rPr>
              <a:t> </a:t>
            </a:r>
            <a:r>
              <a:rPr sz="2400" dirty="0">
                <a:latin typeface="Calibri"/>
                <a:cs typeface="Calibri"/>
              </a:rPr>
              <a:t>state</a:t>
            </a:r>
            <a:r>
              <a:rPr sz="2400" spc="20" dirty="0">
                <a:latin typeface="Calibri"/>
                <a:cs typeface="Calibri"/>
              </a:rPr>
              <a:t> </a:t>
            </a:r>
            <a:r>
              <a:rPr sz="2400" spc="-10" dirty="0">
                <a:latin typeface="Calibri"/>
                <a:cs typeface="Calibri"/>
              </a:rPr>
              <a:t>(query)</a:t>
            </a:r>
            <a:endParaRPr sz="2400" dirty="0">
              <a:latin typeface="Calibri"/>
              <a:cs typeface="Calibri"/>
            </a:endParaRPr>
          </a:p>
          <a:p>
            <a:pPr marL="355600">
              <a:lnSpc>
                <a:spcPts val="2865"/>
              </a:lnSpc>
            </a:pPr>
            <a:r>
              <a:rPr sz="2400" i="1" dirty="0">
                <a:latin typeface="Calibri"/>
                <a:cs typeface="Calibri"/>
              </a:rPr>
              <a:t>attends</a:t>
            </a:r>
            <a:r>
              <a:rPr sz="2400" i="1" spc="-20" dirty="0">
                <a:latin typeface="Calibri"/>
                <a:cs typeface="Calibri"/>
              </a:rPr>
              <a:t> </a:t>
            </a:r>
            <a:r>
              <a:rPr sz="2400" i="1" dirty="0">
                <a:latin typeface="Calibri"/>
                <a:cs typeface="Calibri"/>
              </a:rPr>
              <a:t>to</a:t>
            </a:r>
            <a:r>
              <a:rPr sz="2400" i="1" spc="-80" dirty="0">
                <a:latin typeface="Calibri"/>
                <a:cs typeface="Calibri"/>
              </a:rPr>
              <a:t> </a:t>
            </a:r>
            <a:r>
              <a:rPr sz="2400" dirty="0">
                <a:latin typeface="Calibri"/>
                <a:cs typeface="Calibri"/>
              </a:rPr>
              <a:t>all</a:t>
            </a:r>
            <a:r>
              <a:rPr sz="2400" spc="-80"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encoder</a:t>
            </a:r>
            <a:r>
              <a:rPr sz="2400" spc="-70" dirty="0">
                <a:latin typeface="Calibri"/>
                <a:cs typeface="Calibri"/>
              </a:rPr>
              <a:t> </a:t>
            </a:r>
            <a:r>
              <a:rPr sz="2400" dirty="0">
                <a:latin typeface="Calibri"/>
                <a:cs typeface="Calibri"/>
              </a:rPr>
              <a:t>hidden</a:t>
            </a:r>
            <a:r>
              <a:rPr sz="2400" spc="-45" dirty="0">
                <a:latin typeface="Calibri"/>
                <a:cs typeface="Calibri"/>
              </a:rPr>
              <a:t> </a:t>
            </a:r>
            <a:r>
              <a:rPr sz="2400" dirty="0">
                <a:latin typeface="Calibri"/>
                <a:cs typeface="Calibri"/>
              </a:rPr>
              <a:t>states</a:t>
            </a:r>
            <a:r>
              <a:rPr sz="2400" spc="-30" dirty="0">
                <a:latin typeface="Calibri"/>
                <a:cs typeface="Calibri"/>
              </a:rPr>
              <a:t> </a:t>
            </a:r>
            <a:r>
              <a:rPr sz="2400" spc="-10" dirty="0">
                <a:latin typeface="Calibri"/>
                <a:cs typeface="Calibri"/>
              </a:rPr>
              <a:t>(values).</a:t>
            </a:r>
            <a:endParaRPr sz="24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81451" y="2565121"/>
            <a:ext cx="283210" cy="1394460"/>
          </a:xfrm>
          <a:prstGeom prst="rect">
            <a:avLst/>
          </a:prstGeom>
        </p:spPr>
        <p:txBody>
          <a:bodyPr vert="vert270" wrap="square" lIns="0" tIns="0" rIns="0" bIns="0" rtlCol="0">
            <a:spAutoFit/>
          </a:bodyPr>
          <a:lstStyle/>
          <a:p>
            <a:pPr marL="12700">
              <a:lnSpc>
                <a:spcPts val="2020"/>
              </a:lnSpc>
            </a:pPr>
            <a:r>
              <a:rPr sz="2000" dirty="0">
                <a:solidFill>
                  <a:srgbClr val="C00000"/>
                </a:solidFill>
                <a:latin typeface="Calibri"/>
                <a:cs typeface="Calibri"/>
              </a:rPr>
              <a:t>Encoder</a:t>
            </a:r>
            <a:r>
              <a:rPr sz="2000" spc="-55" dirty="0">
                <a:solidFill>
                  <a:srgbClr val="C00000"/>
                </a:solidFill>
                <a:latin typeface="Calibri"/>
                <a:cs typeface="Calibri"/>
              </a:rPr>
              <a:t> </a:t>
            </a:r>
            <a:r>
              <a:rPr sz="2000" spc="-25" dirty="0">
                <a:solidFill>
                  <a:srgbClr val="C00000"/>
                </a:solidFill>
                <a:latin typeface="Calibri"/>
                <a:cs typeface="Calibri"/>
              </a:rPr>
              <a:t>RNN</a:t>
            </a:r>
            <a:endParaRPr sz="2000">
              <a:latin typeface="Calibri"/>
              <a:cs typeface="Calibri"/>
            </a:endParaRPr>
          </a:p>
        </p:txBody>
      </p:sp>
      <p:sp>
        <p:nvSpPr>
          <p:cNvPr id="3" name="object 3"/>
          <p:cNvSpPr/>
          <p:nvPr/>
        </p:nvSpPr>
        <p:spPr>
          <a:xfrm>
            <a:off x="1885950" y="2866263"/>
            <a:ext cx="190500" cy="781050"/>
          </a:xfrm>
          <a:custGeom>
            <a:avLst/>
            <a:gdLst/>
            <a:ahLst/>
            <a:cxnLst/>
            <a:rect l="l" t="t" r="r" b="b"/>
            <a:pathLst>
              <a:path w="190500" h="781050">
                <a:moveTo>
                  <a:pt x="190500" y="780923"/>
                </a:moveTo>
                <a:lnTo>
                  <a:pt x="153435" y="775106"/>
                </a:lnTo>
                <a:lnTo>
                  <a:pt x="123158" y="759253"/>
                </a:lnTo>
                <a:lnTo>
                  <a:pt x="102739" y="735756"/>
                </a:lnTo>
                <a:lnTo>
                  <a:pt x="95250" y="707009"/>
                </a:lnTo>
                <a:lnTo>
                  <a:pt x="95250" y="464312"/>
                </a:lnTo>
                <a:lnTo>
                  <a:pt x="87760" y="435564"/>
                </a:lnTo>
                <a:lnTo>
                  <a:pt x="67341" y="412067"/>
                </a:lnTo>
                <a:lnTo>
                  <a:pt x="37064" y="396214"/>
                </a:lnTo>
                <a:lnTo>
                  <a:pt x="0" y="390398"/>
                </a:lnTo>
                <a:lnTo>
                  <a:pt x="37064" y="384601"/>
                </a:lnTo>
                <a:lnTo>
                  <a:pt x="67341" y="368792"/>
                </a:lnTo>
                <a:lnTo>
                  <a:pt x="87760" y="345338"/>
                </a:lnTo>
                <a:lnTo>
                  <a:pt x="95250" y="316611"/>
                </a:lnTo>
                <a:lnTo>
                  <a:pt x="95250" y="73913"/>
                </a:lnTo>
                <a:lnTo>
                  <a:pt x="102739" y="45166"/>
                </a:lnTo>
                <a:lnTo>
                  <a:pt x="123158" y="21669"/>
                </a:lnTo>
                <a:lnTo>
                  <a:pt x="153435" y="5816"/>
                </a:lnTo>
                <a:lnTo>
                  <a:pt x="190500" y="0"/>
                </a:lnTo>
              </a:path>
            </a:pathLst>
          </a:custGeom>
          <a:ln w="19055">
            <a:solidFill>
              <a:srgbClr val="C00000"/>
            </a:solidFill>
          </a:ln>
        </p:spPr>
        <p:txBody>
          <a:bodyPr wrap="square" lIns="0" tIns="0" rIns="0" bIns="0" rtlCol="0"/>
          <a:lstStyle/>
          <a:p>
            <a:endParaRPr/>
          </a:p>
        </p:txBody>
      </p:sp>
      <p:sp>
        <p:nvSpPr>
          <p:cNvPr id="4" name="object 4"/>
          <p:cNvSpPr txBox="1">
            <a:spLocks noGrp="1"/>
          </p:cNvSpPr>
          <p:nvPr>
            <p:ph type="title"/>
          </p:nvPr>
        </p:nvSpPr>
        <p:spPr>
          <a:xfrm>
            <a:off x="601007" y="129289"/>
            <a:ext cx="11281021" cy="632224"/>
          </a:xfrm>
          <a:prstGeom prst="rect">
            <a:avLst/>
          </a:prstGeom>
        </p:spPr>
        <p:txBody>
          <a:bodyPr vert="horz" wrap="square" lIns="0" tIns="16510" rIns="0" bIns="0" rtlCol="0">
            <a:spAutoFit/>
          </a:bodyPr>
          <a:lstStyle/>
          <a:p>
            <a:pPr marL="12700">
              <a:lnSpc>
                <a:spcPct val="100000"/>
              </a:lnSpc>
              <a:spcBef>
                <a:spcPts val="130"/>
              </a:spcBef>
            </a:pPr>
            <a:r>
              <a:rPr dirty="0"/>
              <a:t>Neural</a:t>
            </a:r>
            <a:r>
              <a:rPr spc="-75" dirty="0"/>
              <a:t> </a:t>
            </a:r>
            <a:r>
              <a:rPr dirty="0"/>
              <a:t>Machine</a:t>
            </a:r>
            <a:r>
              <a:rPr spc="-85" dirty="0"/>
              <a:t> </a:t>
            </a:r>
            <a:r>
              <a:rPr dirty="0"/>
              <a:t>Translation</a:t>
            </a:r>
            <a:r>
              <a:rPr spc="-35" dirty="0"/>
              <a:t> </a:t>
            </a:r>
            <a:r>
              <a:rPr spc="-10" dirty="0"/>
              <a:t>(NMT)</a:t>
            </a:r>
          </a:p>
        </p:txBody>
      </p:sp>
      <p:sp>
        <p:nvSpPr>
          <p:cNvPr id="5" name="object 5"/>
          <p:cNvSpPr txBox="1"/>
          <p:nvPr/>
        </p:nvSpPr>
        <p:spPr>
          <a:xfrm>
            <a:off x="5407278" y="4287456"/>
            <a:ext cx="3818254" cy="266065"/>
          </a:xfrm>
          <a:prstGeom prst="rect">
            <a:avLst/>
          </a:prstGeom>
        </p:spPr>
        <p:txBody>
          <a:bodyPr vert="horz" wrap="square" lIns="0" tIns="15875" rIns="0" bIns="0" rtlCol="0">
            <a:spAutoFit/>
          </a:bodyPr>
          <a:lstStyle/>
          <a:p>
            <a:pPr marL="12700">
              <a:lnSpc>
                <a:spcPct val="100000"/>
              </a:lnSpc>
              <a:spcBef>
                <a:spcPts val="125"/>
              </a:spcBef>
              <a:tabLst>
                <a:tab pos="873125" algn="l"/>
                <a:tab pos="1480185" algn="l"/>
                <a:tab pos="2007870" algn="l"/>
                <a:tab pos="2587625" algn="l"/>
                <a:tab pos="3138805" algn="l"/>
                <a:tab pos="3557270" algn="l"/>
              </a:tabLst>
            </a:pPr>
            <a:r>
              <a:rPr sz="1550" i="1" spc="-10" dirty="0">
                <a:latin typeface="Calibri"/>
                <a:cs typeface="Calibri"/>
              </a:rPr>
              <a:t>&lt;START&gt;</a:t>
            </a:r>
            <a:r>
              <a:rPr sz="1550" i="1" dirty="0">
                <a:latin typeface="Calibri"/>
                <a:cs typeface="Calibri"/>
              </a:rPr>
              <a:t>	</a:t>
            </a:r>
            <a:r>
              <a:rPr sz="2325" i="1" spc="-37" baseline="5376" dirty="0">
                <a:latin typeface="Calibri"/>
                <a:cs typeface="Calibri"/>
              </a:rPr>
              <a:t>he</a:t>
            </a:r>
            <a:r>
              <a:rPr sz="2325" i="1" baseline="5376" dirty="0">
                <a:latin typeface="Calibri"/>
                <a:cs typeface="Calibri"/>
              </a:rPr>
              <a:t>	</a:t>
            </a:r>
            <a:r>
              <a:rPr sz="2325" i="1" spc="-37" baseline="3584" dirty="0">
                <a:latin typeface="Calibri"/>
                <a:cs typeface="Calibri"/>
              </a:rPr>
              <a:t>hit</a:t>
            </a:r>
            <a:r>
              <a:rPr sz="2325" i="1" baseline="3584" dirty="0">
                <a:latin typeface="Calibri"/>
                <a:cs typeface="Calibri"/>
              </a:rPr>
              <a:t>	</a:t>
            </a:r>
            <a:r>
              <a:rPr sz="2325" i="1" spc="-37" baseline="3584" dirty="0">
                <a:latin typeface="Calibri"/>
                <a:cs typeface="Calibri"/>
              </a:rPr>
              <a:t>me</a:t>
            </a:r>
            <a:r>
              <a:rPr sz="2325" i="1" baseline="3584" dirty="0">
                <a:latin typeface="Calibri"/>
                <a:cs typeface="Calibri"/>
              </a:rPr>
              <a:t>	</a:t>
            </a:r>
            <a:r>
              <a:rPr sz="2325" i="1" spc="-30" baseline="3584" dirty="0">
                <a:latin typeface="Calibri"/>
                <a:cs typeface="Calibri"/>
              </a:rPr>
              <a:t>with</a:t>
            </a:r>
            <a:r>
              <a:rPr sz="2325" i="1" baseline="3584" dirty="0">
                <a:latin typeface="Calibri"/>
                <a:cs typeface="Calibri"/>
              </a:rPr>
              <a:t>	</a:t>
            </a:r>
            <a:r>
              <a:rPr sz="2325" i="1" spc="-75" baseline="3584" dirty="0">
                <a:latin typeface="Calibri"/>
                <a:cs typeface="Calibri"/>
              </a:rPr>
              <a:t>a</a:t>
            </a:r>
            <a:r>
              <a:rPr sz="2325" i="1" baseline="3584" dirty="0">
                <a:latin typeface="Calibri"/>
                <a:cs typeface="Calibri"/>
              </a:rPr>
              <a:t>	</a:t>
            </a:r>
            <a:r>
              <a:rPr sz="2325" i="1" spc="-37" baseline="3584" dirty="0">
                <a:latin typeface="Calibri"/>
                <a:cs typeface="Calibri"/>
              </a:rPr>
              <a:t>pie</a:t>
            </a:r>
            <a:endParaRPr sz="2325" baseline="3584">
              <a:latin typeface="Calibri"/>
              <a:cs typeface="Calibri"/>
            </a:endParaRPr>
          </a:p>
        </p:txBody>
      </p:sp>
      <p:pic>
        <p:nvPicPr>
          <p:cNvPr id="6" name="object 6"/>
          <p:cNvPicPr/>
          <p:nvPr/>
        </p:nvPicPr>
        <p:blipFill>
          <a:blip r:embed="rId3" cstate="print"/>
          <a:stretch>
            <a:fillRect/>
          </a:stretch>
        </p:blipFill>
        <p:spPr>
          <a:xfrm>
            <a:off x="2505072" y="2847210"/>
            <a:ext cx="4629155" cy="1409448"/>
          </a:xfrm>
          <a:prstGeom prst="rect">
            <a:avLst/>
          </a:prstGeom>
        </p:spPr>
      </p:pic>
      <p:sp>
        <p:nvSpPr>
          <p:cNvPr id="7" name="object 7"/>
          <p:cNvSpPr txBox="1"/>
          <p:nvPr/>
        </p:nvSpPr>
        <p:spPr>
          <a:xfrm>
            <a:off x="2226691" y="4926012"/>
            <a:ext cx="2484755" cy="334645"/>
          </a:xfrm>
          <a:prstGeom prst="rect">
            <a:avLst/>
          </a:prstGeom>
        </p:spPr>
        <p:txBody>
          <a:bodyPr vert="horz" wrap="square" lIns="0" tIns="15875" rIns="0" bIns="0" rtlCol="0">
            <a:spAutoFit/>
          </a:bodyPr>
          <a:lstStyle/>
          <a:p>
            <a:pPr marL="12700">
              <a:lnSpc>
                <a:spcPct val="100000"/>
              </a:lnSpc>
              <a:spcBef>
                <a:spcPts val="125"/>
              </a:spcBef>
            </a:pPr>
            <a:r>
              <a:rPr sz="2000" dirty="0">
                <a:latin typeface="Calibri"/>
                <a:cs typeface="Calibri"/>
              </a:rPr>
              <a:t>Source</a:t>
            </a:r>
            <a:r>
              <a:rPr sz="2000" spc="-75" dirty="0">
                <a:latin typeface="Calibri"/>
                <a:cs typeface="Calibri"/>
              </a:rPr>
              <a:t> </a:t>
            </a:r>
            <a:r>
              <a:rPr sz="2000" spc="-10" dirty="0">
                <a:latin typeface="Calibri"/>
                <a:cs typeface="Calibri"/>
              </a:rPr>
              <a:t>sentence</a:t>
            </a:r>
            <a:r>
              <a:rPr sz="2000" spc="-70" dirty="0">
                <a:latin typeface="Calibri"/>
                <a:cs typeface="Calibri"/>
              </a:rPr>
              <a:t> </a:t>
            </a:r>
            <a:r>
              <a:rPr sz="2000" spc="-10" dirty="0">
                <a:latin typeface="Calibri"/>
                <a:cs typeface="Calibri"/>
              </a:rPr>
              <a:t>(input)</a:t>
            </a:r>
            <a:endParaRPr sz="2000">
              <a:latin typeface="Calibri"/>
              <a:cs typeface="Calibri"/>
            </a:endParaRPr>
          </a:p>
        </p:txBody>
      </p:sp>
      <p:sp>
        <p:nvSpPr>
          <p:cNvPr id="8" name="object 8"/>
          <p:cNvSpPr/>
          <p:nvPr/>
        </p:nvSpPr>
        <p:spPr>
          <a:xfrm>
            <a:off x="2095500" y="4637404"/>
            <a:ext cx="2714625" cy="304800"/>
          </a:xfrm>
          <a:custGeom>
            <a:avLst/>
            <a:gdLst/>
            <a:ahLst/>
            <a:cxnLst/>
            <a:rect l="l" t="t" r="r" b="b"/>
            <a:pathLst>
              <a:path w="2714625" h="304800">
                <a:moveTo>
                  <a:pt x="2714625" y="0"/>
                </a:moveTo>
                <a:lnTo>
                  <a:pt x="2708595" y="48182"/>
                </a:lnTo>
                <a:lnTo>
                  <a:pt x="2691805" y="90019"/>
                </a:lnTo>
                <a:lnTo>
                  <a:pt x="2666207" y="123005"/>
                </a:lnTo>
                <a:lnTo>
                  <a:pt x="2633751" y="144633"/>
                </a:lnTo>
                <a:lnTo>
                  <a:pt x="2596388" y="152400"/>
                </a:lnTo>
                <a:lnTo>
                  <a:pt x="1475613" y="152400"/>
                </a:lnTo>
                <a:lnTo>
                  <a:pt x="1438187" y="160166"/>
                </a:lnTo>
                <a:lnTo>
                  <a:pt x="1405693" y="181794"/>
                </a:lnTo>
                <a:lnTo>
                  <a:pt x="1380076" y="214780"/>
                </a:lnTo>
                <a:lnTo>
                  <a:pt x="1363279" y="256617"/>
                </a:lnTo>
                <a:lnTo>
                  <a:pt x="1357249" y="304800"/>
                </a:lnTo>
                <a:lnTo>
                  <a:pt x="1351231" y="256617"/>
                </a:lnTo>
                <a:lnTo>
                  <a:pt x="1334466" y="214780"/>
                </a:lnTo>
                <a:lnTo>
                  <a:pt x="1308886" y="181794"/>
                </a:lnTo>
                <a:lnTo>
                  <a:pt x="1276424" y="160166"/>
                </a:lnTo>
                <a:lnTo>
                  <a:pt x="1239012" y="152400"/>
                </a:lnTo>
                <a:lnTo>
                  <a:pt x="118237" y="152400"/>
                </a:lnTo>
                <a:lnTo>
                  <a:pt x="80873" y="144633"/>
                </a:lnTo>
                <a:lnTo>
                  <a:pt x="48417" y="123005"/>
                </a:lnTo>
                <a:lnTo>
                  <a:pt x="22819" y="90019"/>
                </a:lnTo>
                <a:lnTo>
                  <a:pt x="6029" y="48182"/>
                </a:lnTo>
                <a:lnTo>
                  <a:pt x="0" y="0"/>
                </a:lnTo>
              </a:path>
            </a:pathLst>
          </a:custGeom>
          <a:ln w="19055">
            <a:solidFill>
              <a:srgbClr val="000000"/>
            </a:solidFill>
          </a:ln>
        </p:spPr>
        <p:txBody>
          <a:bodyPr wrap="square" lIns="0" tIns="0" rIns="0" bIns="0" rtlCol="0"/>
          <a:lstStyle/>
          <a:p>
            <a:endParaRPr/>
          </a:p>
        </p:txBody>
      </p:sp>
      <p:sp>
        <p:nvSpPr>
          <p:cNvPr id="9" name="object 9"/>
          <p:cNvSpPr txBox="1"/>
          <p:nvPr/>
        </p:nvSpPr>
        <p:spPr>
          <a:xfrm>
            <a:off x="2600960" y="4218940"/>
            <a:ext cx="105410" cy="242570"/>
          </a:xfrm>
          <a:prstGeom prst="rect">
            <a:avLst/>
          </a:prstGeom>
        </p:spPr>
        <p:txBody>
          <a:bodyPr vert="horz" wrap="square" lIns="0" tIns="15875" rIns="0" bIns="0" rtlCol="0">
            <a:spAutoFit/>
          </a:bodyPr>
          <a:lstStyle/>
          <a:p>
            <a:pPr marL="12700">
              <a:lnSpc>
                <a:spcPct val="100000"/>
              </a:lnSpc>
              <a:spcBef>
                <a:spcPts val="125"/>
              </a:spcBef>
            </a:pPr>
            <a:r>
              <a:rPr sz="1400" i="1" spc="-25" dirty="0">
                <a:latin typeface="Calibri"/>
                <a:cs typeface="Calibri"/>
              </a:rPr>
              <a:t>il</a:t>
            </a:r>
            <a:endParaRPr sz="1400">
              <a:latin typeface="Calibri"/>
              <a:cs typeface="Calibri"/>
            </a:endParaRPr>
          </a:p>
        </p:txBody>
      </p:sp>
      <p:sp>
        <p:nvSpPr>
          <p:cNvPr id="10" name="object 10"/>
          <p:cNvSpPr txBox="1"/>
          <p:nvPr/>
        </p:nvSpPr>
        <p:spPr>
          <a:xfrm>
            <a:off x="3160395" y="4218940"/>
            <a:ext cx="213995" cy="242570"/>
          </a:xfrm>
          <a:prstGeom prst="rect">
            <a:avLst/>
          </a:prstGeom>
        </p:spPr>
        <p:txBody>
          <a:bodyPr vert="horz" wrap="square" lIns="0" tIns="15875" rIns="0" bIns="0" rtlCol="0">
            <a:spAutoFit/>
          </a:bodyPr>
          <a:lstStyle/>
          <a:p>
            <a:pPr marL="12700">
              <a:lnSpc>
                <a:spcPct val="100000"/>
              </a:lnSpc>
              <a:spcBef>
                <a:spcPts val="125"/>
              </a:spcBef>
            </a:pPr>
            <a:r>
              <a:rPr sz="1400" i="1" spc="-25" dirty="0">
                <a:latin typeface="Calibri"/>
                <a:cs typeface="Calibri"/>
              </a:rPr>
              <a:t>m’</a:t>
            </a:r>
            <a:endParaRPr sz="1400">
              <a:latin typeface="Calibri"/>
              <a:cs typeface="Calibri"/>
            </a:endParaRPr>
          </a:p>
        </p:txBody>
      </p:sp>
      <p:sp>
        <p:nvSpPr>
          <p:cNvPr id="11" name="object 11"/>
          <p:cNvSpPr txBox="1"/>
          <p:nvPr/>
        </p:nvSpPr>
        <p:spPr>
          <a:xfrm>
            <a:off x="3783329" y="4218940"/>
            <a:ext cx="930275" cy="242570"/>
          </a:xfrm>
          <a:prstGeom prst="rect">
            <a:avLst/>
          </a:prstGeom>
        </p:spPr>
        <p:txBody>
          <a:bodyPr vert="horz" wrap="square" lIns="0" tIns="15875" rIns="0" bIns="0" rtlCol="0">
            <a:spAutoFit/>
          </a:bodyPr>
          <a:lstStyle/>
          <a:p>
            <a:pPr marL="12700">
              <a:lnSpc>
                <a:spcPct val="100000"/>
              </a:lnSpc>
              <a:spcBef>
                <a:spcPts val="125"/>
              </a:spcBef>
              <a:tabLst>
                <a:tab pos="382905" algn="l"/>
              </a:tabLst>
            </a:pPr>
            <a:r>
              <a:rPr sz="1400" i="1" spc="-50" dirty="0">
                <a:latin typeface="Calibri"/>
                <a:cs typeface="Calibri"/>
              </a:rPr>
              <a:t>a</a:t>
            </a:r>
            <a:r>
              <a:rPr sz="1400" i="1" dirty="0">
                <a:latin typeface="Calibri"/>
                <a:cs typeface="Calibri"/>
              </a:rPr>
              <a:t>	</a:t>
            </a:r>
            <a:r>
              <a:rPr sz="1400" i="1" spc="-10" dirty="0">
                <a:latin typeface="Calibri"/>
                <a:cs typeface="Calibri"/>
              </a:rPr>
              <a:t>entarté</a:t>
            </a:r>
            <a:endParaRPr sz="1400">
              <a:latin typeface="Calibri"/>
              <a:cs typeface="Calibri"/>
            </a:endParaRPr>
          </a:p>
        </p:txBody>
      </p:sp>
      <p:sp>
        <p:nvSpPr>
          <p:cNvPr id="12" name="object 12"/>
          <p:cNvSpPr/>
          <p:nvPr/>
        </p:nvSpPr>
        <p:spPr>
          <a:xfrm>
            <a:off x="5610225" y="1561719"/>
            <a:ext cx="4095750" cy="266700"/>
          </a:xfrm>
          <a:custGeom>
            <a:avLst/>
            <a:gdLst/>
            <a:ahLst/>
            <a:cxnLst/>
            <a:rect l="l" t="t" r="r" b="b"/>
            <a:pathLst>
              <a:path w="4095750" h="266700">
                <a:moveTo>
                  <a:pt x="0" y="266572"/>
                </a:moveTo>
                <a:lnTo>
                  <a:pt x="8318" y="214681"/>
                </a:lnTo>
                <a:lnTo>
                  <a:pt x="31019" y="172338"/>
                </a:lnTo>
                <a:lnTo>
                  <a:pt x="64722" y="143807"/>
                </a:lnTo>
                <a:lnTo>
                  <a:pt x="106045" y="133350"/>
                </a:lnTo>
                <a:lnTo>
                  <a:pt x="1941829" y="133350"/>
                </a:lnTo>
                <a:lnTo>
                  <a:pt x="1983152" y="122872"/>
                </a:lnTo>
                <a:lnTo>
                  <a:pt x="2016855" y="94297"/>
                </a:lnTo>
                <a:lnTo>
                  <a:pt x="2039556" y="51911"/>
                </a:lnTo>
                <a:lnTo>
                  <a:pt x="2047875" y="0"/>
                </a:lnTo>
                <a:lnTo>
                  <a:pt x="2056193" y="51911"/>
                </a:lnTo>
                <a:lnTo>
                  <a:pt x="2078894" y="94297"/>
                </a:lnTo>
                <a:lnTo>
                  <a:pt x="2112597" y="122872"/>
                </a:lnTo>
                <a:lnTo>
                  <a:pt x="2153920" y="133350"/>
                </a:lnTo>
                <a:lnTo>
                  <a:pt x="3989704" y="133350"/>
                </a:lnTo>
                <a:lnTo>
                  <a:pt x="4031027" y="143807"/>
                </a:lnTo>
                <a:lnTo>
                  <a:pt x="4064730" y="172338"/>
                </a:lnTo>
                <a:lnTo>
                  <a:pt x="4087431" y="214681"/>
                </a:lnTo>
                <a:lnTo>
                  <a:pt x="4095750" y="266572"/>
                </a:lnTo>
              </a:path>
            </a:pathLst>
          </a:custGeom>
          <a:ln w="19055">
            <a:solidFill>
              <a:srgbClr val="000000"/>
            </a:solidFill>
          </a:ln>
        </p:spPr>
        <p:txBody>
          <a:bodyPr wrap="square" lIns="0" tIns="0" rIns="0" bIns="0" rtlCol="0"/>
          <a:lstStyle/>
          <a:p>
            <a:endParaRPr/>
          </a:p>
        </p:txBody>
      </p:sp>
      <p:sp>
        <p:nvSpPr>
          <p:cNvPr id="13" name="object 13"/>
          <p:cNvSpPr txBox="1"/>
          <p:nvPr/>
        </p:nvSpPr>
        <p:spPr>
          <a:xfrm>
            <a:off x="10376757" y="2574289"/>
            <a:ext cx="282575" cy="1423035"/>
          </a:xfrm>
          <a:prstGeom prst="rect">
            <a:avLst/>
          </a:prstGeom>
        </p:spPr>
        <p:txBody>
          <a:bodyPr vert="vert" wrap="square" lIns="0" tIns="0" rIns="0" bIns="0" rtlCol="0">
            <a:spAutoFit/>
          </a:bodyPr>
          <a:lstStyle/>
          <a:p>
            <a:pPr marL="12700">
              <a:lnSpc>
                <a:spcPts val="2020"/>
              </a:lnSpc>
            </a:pPr>
            <a:r>
              <a:rPr sz="2000" dirty="0">
                <a:solidFill>
                  <a:srgbClr val="00AF50"/>
                </a:solidFill>
                <a:latin typeface="Calibri"/>
                <a:cs typeface="Calibri"/>
              </a:rPr>
              <a:t>Decoder</a:t>
            </a:r>
            <a:r>
              <a:rPr sz="2000" spc="-100" dirty="0">
                <a:solidFill>
                  <a:srgbClr val="00AF50"/>
                </a:solidFill>
                <a:latin typeface="Calibri"/>
                <a:cs typeface="Calibri"/>
              </a:rPr>
              <a:t> </a:t>
            </a:r>
            <a:r>
              <a:rPr sz="2000" spc="-25" dirty="0">
                <a:solidFill>
                  <a:srgbClr val="00AF50"/>
                </a:solidFill>
                <a:latin typeface="Calibri"/>
                <a:cs typeface="Calibri"/>
              </a:rPr>
              <a:t>RNN</a:t>
            </a:r>
            <a:endParaRPr sz="2000">
              <a:latin typeface="Calibri"/>
              <a:cs typeface="Calibri"/>
            </a:endParaRPr>
          </a:p>
        </p:txBody>
      </p:sp>
      <p:sp>
        <p:nvSpPr>
          <p:cNvPr id="14" name="object 14"/>
          <p:cNvSpPr/>
          <p:nvPr/>
        </p:nvSpPr>
        <p:spPr>
          <a:xfrm>
            <a:off x="10134600" y="2894838"/>
            <a:ext cx="190500" cy="771525"/>
          </a:xfrm>
          <a:custGeom>
            <a:avLst/>
            <a:gdLst/>
            <a:ahLst/>
            <a:cxnLst/>
            <a:rect l="l" t="t" r="r" b="b"/>
            <a:pathLst>
              <a:path w="190500" h="771525">
                <a:moveTo>
                  <a:pt x="0" y="0"/>
                </a:moveTo>
                <a:lnTo>
                  <a:pt x="37064" y="5730"/>
                </a:lnTo>
                <a:lnTo>
                  <a:pt x="67341" y="21367"/>
                </a:lnTo>
                <a:lnTo>
                  <a:pt x="87760" y="44576"/>
                </a:lnTo>
                <a:lnTo>
                  <a:pt x="95250" y="73025"/>
                </a:lnTo>
                <a:lnTo>
                  <a:pt x="95250" y="312674"/>
                </a:lnTo>
                <a:lnTo>
                  <a:pt x="102739" y="341068"/>
                </a:lnTo>
                <a:lnTo>
                  <a:pt x="123158" y="364283"/>
                </a:lnTo>
                <a:lnTo>
                  <a:pt x="153435" y="379950"/>
                </a:lnTo>
                <a:lnTo>
                  <a:pt x="190500" y="385699"/>
                </a:lnTo>
                <a:lnTo>
                  <a:pt x="153435" y="391427"/>
                </a:lnTo>
                <a:lnTo>
                  <a:pt x="123158" y="407050"/>
                </a:lnTo>
                <a:lnTo>
                  <a:pt x="102739" y="430222"/>
                </a:lnTo>
                <a:lnTo>
                  <a:pt x="95250" y="458597"/>
                </a:lnTo>
                <a:lnTo>
                  <a:pt x="95250" y="698373"/>
                </a:lnTo>
                <a:lnTo>
                  <a:pt x="87760" y="726747"/>
                </a:lnTo>
                <a:lnTo>
                  <a:pt x="67341" y="749919"/>
                </a:lnTo>
                <a:lnTo>
                  <a:pt x="37064" y="765542"/>
                </a:lnTo>
                <a:lnTo>
                  <a:pt x="0" y="771270"/>
                </a:lnTo>
              </a:path>
            </a:pathLst>
          </a:custGeom>
          <a:ln w="19055">
            <a:solidFill>
              <a:srgbClr val="00AF50"/>
            </a:solidFill>
          </a:ln>
        </p:spPr>
        <p:txBody>
          <a:bodyPr wrap="square" lIns="0" tIns="0" rIns="0" bIns="0" rtlCol="0"/>
          <a:lstStyle/>
          <a:p>
            <a:endParaRPr/>
          </a:p>
        </p:txBody>
      </p:sp>
      <p:sp>
        <p:nvSpPr>
          <p:cNvPr id="15" name="object 15"/>
          <p:cNvSpPr txBox="1"/>
          <p:nvPr/>
        </p:nvSpPr>
        <p:spPr>
          <a:xfrm>
            <a:off x="2209800" y="5618289"/>
            <a:ext cx="2619375" cy="1009650"/>
          </a:xfrm>
          <a:prstGeom prst="rect">
            <a:avLst/>
          </a:prstGeom>
          <a:ln w="19055">
            <a:solidFill>
              <a:srgbClr val="C00000"/>
            </a:solidFill>
          </a:ln>
        </p:spPr>
        <p:txBody>
          <a:bodyPr vert="horz" wrap="square" lIns="0" tIns="31750" rIns="0" bIns="0" rtlCol="0">
            <a:spAutoFit/>
          </a:bodyPr>
          <a:lstStyle/>
          <a:p>
            <a:pPr marL="123825" marR="103505" algn="ctr">
              <a:lnSpc>
                <a:spcPct val="100000"/>
              </a:lnSpc>
              <a:spcBef>
                <a:spcPts val="250"/>
              </a:spcBef>
            </a:pPr>
            <a:r>
              <a:rPr sz="2000" dirty="0">
                <a:solidFill>
                  <a:srgbClr val="C00000"/>
                </a:solidFill>
                <a:latin typeface="Calibri"/>
                <a:cs typeface="Calibri"/>
              </a:rPr>
              <a:t>Encoder</a:t>
            </a:r>
            <a:r>
              <a:rPr sz="2000" spc="-40" dirty="0">
                <a:solidFill>
                  <a:srgbClr val="C00000"/>
                </a:solidFill>
                <a:latin typeface="Calibri"/>
                <a:cs typeface="Calibri"/>
              </a:rPr>
              <a:t> </a:t>
            </a:r>
            <a:r>
              <a:rPr sz="2000" dirty="0">
                <a:solidFill>
                  <a:srgbClr val="C00000"/>
                </a:solidFill>
                <a:latin typeface="Calibri"/>
                <a:cs typeface="Calibri"/>
              </a:rPr>
              <a:t>RNN</a:t>
            </a:r>
            <a:r>
              <a:rPr sz="2000" spc="-55" dirty="0">
                <a:solidFill>
                  <a:srgbClr val="C00000"/>
                </a:solidFill>
                <a:latin typeface="Calibri"/>
                <a:cs typeface="Calibri"/>
              </a:rPr>
              <a:t> </a:t>
            </a:r>
            <a:r>
              <a:rPr sz="2000" spc="-10" dirty="0">
                <a:latin typeface="Calibri"/>
                <a:cs typeface="Calibri"/>
              </a:rPr>
              <a:t>produces </a:t>
            </a:r>
            <a:r>
              <a:rPr sz="2000" dirty="0">
                <a:latin typeface="Calibri"/>
                <a:cs typeface="Calibri"/>
              </a:rPr>
              <a:t>an</a:t>
            </a:r>
            <a:r>
              <a:rPr sz="2000" spc="-40" dirty="0">
                <a:latin typeface="Calibri"/>
                <a:cs typeface="Calibri"/>
              </a:rPr>
              <a:t> </a:t>
            </a:r>
            <a:r>
              <a:rPr sz="2000" dirty="0">
                <a:solidFill>
                  <a:srgbClr val="E98300"/>
                </a:solidFill>
                <a:latin typeface="Calibri"/>
                <a:cs typeface="Calibri"/>
              </a:rPr>
              <a:t>encoding</a:t>
            </a:r>
            <a:r>
              <a:rPr sz="2000" spc="-55" dirty="0">
                <a:solidFill>
                  <a:srgbClr val="E98300"/>
                </a:solidFill>
                <a:latin typeface="Calibri"/>
                <a:cs typeface="Calibri"/>
              </a:rPr>
              <a:t> </a:t>
            </a:r>
            <a:r>
              <a:rPr sz="2000" dirty="0">
                <a:latin typeface="Calibri"/>
                <a:cs typeface="Calibri"/>
              </a:rPr>
              <a:t>of</a:t>
            </a:r>
            <a:r>
              <a:rPr sz="2000" spc="-35" dirty="0">
                <a:latin typeface="Calibri"/>
                <a:cs typeface="Calibri"/>
              </a:rPr>
              <a:t> </a:t>
            </a:r>
            <a:r>
              <a:rPr sz="2000" spc="-25" dirty="0">
                <a:latin typeface="Calibri"/>
                <a:cs typeface="Calibri"/>
              </a:rPr>
              <a:t>the </a:t>
            </a:r>
            <a:r>
              <a:rPr sz="2000" dirty="0">
                <a:latin typeface="Calibri"/>
                <a:cs typeface="Calibri"/>
              </a:rPr>
              <a:t>source</a:t>
            </a:r>
            <a:r>
              <a:rPr sz="2000" spc="-95" dirty="0">
                <a:latin typeface="Calibri"/>
                <a:cs typeface="Calibri"/>
              </a:rPr>
              <a:t> </a:t>
            </a:r>
            <a:r>
              <a:rPr sz="2000" spc="-10" dirty="0">
                <a:latin typeface="Calibri"/>
                <a:cs typeface="Calibri"/>
              </a:rPr>
              <a:t>sentence.</a:t>
            </a:r>
            <a:endParaRPr sz="2000" dirty="0">
              <a:latin typeface="Calibri"/>
              <a:cs typeface="Calibri"/>
            </a:endParaRPr>
          </a:p>
        </p:txBody>
      </p:sp>
      <p:grpSp>
        <p:nvGrpSpPr>
          <p:cNvPr id="16" name="object 16"/>
          <p:cNvGrpSpPr/>
          <p:nvPr/>
        </p:nvGrpSpPr>
        <p:grpSpPr>
          <a:xfrm>
            <a:off x="3711575" y="2199639"/>
            <a:ext cx="2107565" cy="1638300"/>
            <a:chOff x="3711575" y="2199639"/>
            <a:chExt cx="2107565" cy="1638300"/>
          </a:xfrm>
        </p:grpSpPr>
        <p:sp>
          <p:nvSpPr>
            <p:cNvPr id="17" name="object 17"/>
            <p:cNvSpPr/>
            <p:nvPr/>
          </p:nvSpPr>
          <p:spPr>
            <a:xfrm>
              <a:off x="3711575" y="2366517"/>
              <a:ext cx="393700" cy="356870"/>
            </a:xfrm>
            <a:custGeom>
              <a:avLst/>
              <a:gdLst/>
              <a:ahLst/>
              <a:cxnLst/>
              <a:rect l="l" t="t" r="r" b="b"/>
              <a:pathLst>
                <a:path w="393700" h="356869">
                  <a:moveTo>
                    <a:pt x="296004" y="294628"/>
                  </a:moveTo>
                  <a:lnTo>
                    <a:pt x="270510" y="322961"/>
                  </a:lnTo>
                  <a:lnTo>
                    <a:pt x="393700" y="356870"/>
                  </a:lnTo>
                  <a:lnTo>
                    <a:pt x="374226" y="307340"/>
                  </a:lnTo>
                  <a:lnTo>
                    <a:pt x="310134" y="307340"/>
                  </a:lnTo>
                  <a:lnTo>
                    <a:pt x="296004" y="294628"/>
                  </a:lnTo>
                  <a:close/>
                </a:path>
                <a:path w="393700" h="356869">
                  <a:moveTo>
                    <a:pt x="321506" y="266289"/>
                  </a:moveTo>
                  <a:lnTo>
                    <a:pt x="296004" y="294628"/>
                  </a:lnTo>
                  <a:lnTo>
                    <a:pt x="310134" y="307340"/>
                  </a:lnTo>
                  <a:lnTo>
                    <a:pt x="335661" y="279019"/>
                  </a:lnTo>
                  <a:lnTo>
                    <a:pt x="321506" y="266289"/>
                  </a:lnTo>
                  <a:close/>
                </a:path>
                <a:path w="393700" h="356869">
                  <a:moveTo>
                    <a:pt x="346963" y="237998"/>
                  </a:moveTo>
                  <a:lnTo>
                    <a:pt x="321506" y="266289"/>
                  </a:lnTo>
                  <a:lnTo>
                    <a:pt x="335661" y="279019"/>
                  </a:lnTo>
                  <a:lnTo>
                    <a:pt x="310134" y="307340"/>
                  </a:lnTo>
                  <a:lnTo>
                    <a:pt x="374226" y="307340"/>
                  </a:lnTo>
                  <a:lnTo>
                    <a:pt x="346963" y="237998"/>
                  </a:lnTo>
                  <a:close/>
                </a:path>
                <a:path w="393700" h="356869">
                  <a:moveTo>
                    <a:pt x="25400" y="0"/>
                  </a:moveTo>
                  <a:lnTo>
                    <a:pt x="0" y="28321"/>
                  </a:lnTo>
                  <a:lnTo>
                    <a:pt x="296004" y="294628"/>
                  </a:lnTo>
                  <a:lnTo>
                    <a:pt x="321506" y="266289"/>
                  </a:lnTo>
                  <a:lnTo>
                    <a:pt x="25400" y="0"/>
                  </a:lnTo>
                  <a:close/>
                </a:path>
              </a:pathLst>
            </a:custGeom>
            <a:solidFill>
              <a:srgbClr val="E98300"/>
            </a:solidFill>
          </p:spPr>
          <p:txBody>
            <a:bodyPr wrap="square" lIns="0" tIns="0" rIns="0" bIns="0" rtlCol="0"/>
            <a:lstStyle/>
            <a:p>
              <a:endParaRPr/>
            </a:p>
          </p:txBody>
        </p:sp>
        <p:sp>
          <p:nvSpPr>
            <p:cNvPr id="18" name="object 18"/>
            <p:cNvSpPr/>
            <p:nvPr/>
          </p:nvSpPr>
          <p:spPr>
            <a:xfrm>
              <a:off x="4148073" y="2747289"/>
              <a:ext cx="647700" cy="1076325"/>
            </a:xfrm>
            <a:custGeom>
              <a:avLst/>
              <a:gdLst/>
              <a:ahLst/>
              <a:cxnLst/>
              <a:rect l="l" t="t" r="r" b="b"/>
              <a:pathLst>
                <a:path w="647700" h="1076325">
                  <a:moveTo>
                    <a:pt x="0" y="1076045"/>
                  </a:moveTo>
                  <a:lnTo>
                    <a:pt x="647700" y="1076045"/>
                  </a:lnTo>
                  <a:lnTo>
                    <a:pt x="647700" y="0"/>
                  </a:lnTo>
                  <a:lnTo>
                    <a:pt x="0" y="0"/>
                  </a:lnTo>
                  <a:lnTo>
                    <a:pt x="0" y="1076045"/>
                  </a:lnTo>
                  <a:close/>
                </a:path>
              </a:pathLst>
            </a:custGeom>
            <a:ln w="28582">
              <a:solidFill>
                <a:srgbClr val="E98300"/>
              </a:solidFill>
            </a:ln>
          </p:spPr>
          <p:txBody>
            <a:bodyPr wrap="square" lIns="0" tIns="0" rIns="0" bIns="0" rtlCol="0"/>
            <a:lstStyle/>
            <a:p>
              <a:endParaRPr/>
            </a:p>
          </p:txBody>
        </p:sp>
        <p:sp>
          <p:nvSpPr>
            <p:cNvPr id="19" name="object 19"/>
            <p:cNvSpPr/>
            <p:nvPr/>
          </p:nvSpPr>
          <p:spPr>
            <a:xfrm>
              <a:off x="5742432" y="2199639"/>
              <a:ext cx="76200" cy="657225"/>
            </a:xfrm>
            <a:custGeom>
              <a:avLst/>
              <a:gdLst/>
              <a:ahLst/>
              <a:cxnLst/>
              <a:rect l="l" t="t" r="r" b="b"/>
              <a:pathLst>
                <a:path w="76200" h="657225">
                  <a:moveTo>
                    <a:pt x="28643" y="76121"/>
                  </a:moveTo>
                  <a:lnTo>
                    <a:pt x="20192" y="656971"/>
                  </a:lnTo>
                  <a:lnTo>
                    <a:pt x="39242" y="657225"/>
                  </a:lnTo>
                  <a:lnTo>
                    <a:pt x="47688" y="76835"/>
                  </a:lnTo>
                  <a:lnTo>
                    <a:pt x="47694" y="76407"/>
                  </a:lnTo>
                  <a:lnTo>
                    <a:pt x="28643" y="76121"/>
                  </a:lnTo>
                  <a:close/>
                </a:path>
                <a:path w="76200" h="657225">
                  <a:moveTo>
                    <a:pt x="69724" y="63373"/>
                  </a:moveTo>
                  <a:lnTo>
                    <a:pt x="28828" y="63373"/>
                  </a:lnTo>
                  <a:lnTo>
                    <a:pt x="47878" y="63754"/>
                  </a:lnTo>
                  <a:lnTo>
                    <a:pt x="47705" y="75692"/>
                  </a:lnTo>
                  <a:lnTo>
                    <a:pt x="47694" y="76407"/>
                  </a:lnTo>
                  <a:lnTo>
                    <a:pt x="76200" y="76835"/>
                  </a:lnTo>
                  <a:lnTo>
                    <a:pt x="69724" y="63373"/>
                  </a:lnTo>
                  <a:close/>
                </a:path>
                <a:path w="76200" h="657225">
                  <a:moveTo>
                    <a:pt x="28828" y="63373"/>
                  </a:moveTo>
                  <a:lnTo>
                    <a:pt x="28649" y="75692"/>
                  </a:lnTo>
                  <a:lnTo>
                    <a:pt x="28643" y="76121"/>
                  </a:lnTo>
                  <a:lnTo>
                    <a:pt x="47694" y="76407"/>
                  </a:lnTo>
                  <a:lnTo>
                    <a:pt x="47878" y="63754"/>
                  </a:lnTo>
                  <a:lnTo>
                    <a:pt x="28828" y="63373"/>
                  </a:lnTo>
                  <a:close/>
                </a:path>
                <a:path w="76200" h="657225">
                  <a:moveTo>
                    <a:pt x="39242" y="0"/>
                  </a:moveTo>
                  <a:lnTo>
                    <a:pt x="0" y="75692"/>
                  </a:lnTo>
                  <a:lnTo>
                    <a:pt x="28643" y="76121"/>
                  </a:lnTo>
                  <a:lnTo>
                    <a:pt x="28823" y="63754"/>
                  </a:lnTo>
                  <a:lnTo>
                    <a:pt x="28828" y="63373"/>
                  </a:lnTo>
                  <a:lnTo>
                    <a:pt x="69724" y="63373"/>
                  </a:lnTo>
                  <a:lnTo>
                    <a:pt x="39242" y="0"/>
                  </a:lnTo>
                  <a:close/>
                </a:path>
              </a:pathLst>
            </a:custGeom>
            <a:solidFill>
              <a:srgbClr val="808080"/>
            </a:solidFill>
          </p:spPr>
          <p:txBody>
            <a:bodyPr wrap="square" lIns="0" tIns="0" rIns="0" bIns="0" rtlCol="0"/>
            <a:lstStyle/>
            <a:p>
              <a:endParaRPr/>
            </a:p>
          </p:txBody>
        </p:sp>
      </p:grpSp>
      <p:sp>
        <p:nvSpPr>
          <p:cNvPr id="20" name="object 20"/>
          <p:cNvSpPr txBox="1"/>
          <p:nvPr/>
        </p:nvSpPr>
        <p:spPr>
          <a:xfrm>
            <a:off x="628967" y="635257"/>
            <a:ext cx="8329295" cy="1111885"/>
          </a:xfrm>
          <a:prstGeom prst="rect">
            <a:avLst/>
          </a:prstGeom>
        </p:spPr>
        <p:txBody>
          <a:bodyPr vert="horz" wrap="square" lIns="0" tIns="91440" rIns="0" bIns="0" rtlCol="0">
            <a:spAutoFit/>
          </a:bodyPr>
          <a:lstStyle/>
          <a:p>
            <a:pPr marL="12700">
              <a:lnSpc>
                <a:spcPct val="100000"/>
              </a:lnSpc>
              <a:spcBef>
                <a:spcPts val="720"/>
              </a:spcBef>
            </a:pPr>
            <a:r>
              <a:rPr sz="2700" dirty="0">
                <a:solidFill>
                  <a:srgbClr val="3986FF"/>
                </a:solidFill>
                <a:latin typeface="Calibri"/>
                <a:cs typeface="Calibri"/>
              </a:rPr>
              <a:t>The</a:t>
            </a:r>
            <a:r>
              <a:rPr sz="2700" spc="-50" dirty="0">
                <a:solidFill>
                  <a:srgbClr val="3986FF"/>
                </a:solidFill>
                <a:latin typeface="Calibri"/>
                <a:cs typeface="Calibri"/>
              </a:rPr>
              <a:t> </a:t>
            </a:r>
            <a:r>
              <a:rPr sz="2700" spc="-10" dirty="0">
                <a:solidFill>
                  <a:srgbClr val="3986FF"/>
                </a:solidFill>
                <a:latin typeface="Calibri"/>
                <a:cs typeface="Calibri"/>
              </a:rPr>
              <a:t>sequence-</a:t>
            </a:r>
            <a:r>
              <a:rPr sz="2700" spc="-20" dirty="0">
                <a:solidFill>
                  <a:srgbClr val="3986FF"/>
                </a:solidFill>
                <a:latin typeface="Calibri"/>
                <a:cs typeface="Calibri"/>
              </a:rPr>
              <a:t>to-</a:t>
            </a:r>
            <a:r>
              <a:rPr sz="2700" dirty="0">
                <a:solidFill>
                  <a:srgbClr val="3986FF"/>
                </a:solidFill>
                <a:latin typeface="Calibri"/>
                <a:cs typeface="Calibri"/>
              </a:rPr>
              <a:t>sequence</a:t>
            </a:r>
            <a:r>
              <a:rPr sz="2700" spc="-35" dirty="0">
                <a:solidFill>
                  <a:srgbClr val="3986FF"/>
                </a:solidFill>
                <a:latin typeface="Calibri"/>
                <a:cs typeface="Calibri"/>
              </a:rPr>
              <a:t> </a:t>
            </a:r>
            <a:r>
              <a:rPr sz="2700" spc="-10" dirty="0">
                <a:solidFill>
                  <a:srgbClr val="3986FF"/>
                </a:solidFill>
                <a:latin typeface="Calibri"/>
                <a:cs typeface="Calibri"/>
              </a:rPr>
              <a:t>model</a:t>
            </a:r>
            <a:endParaRPr sz="2700">
              <a:latin typeface="Calibri"/>
              <a:cs typeface="Calibri"/>
            </a:endParaRPr>
          </a:p>
          <a:p>
            <a:pPr marR="5080" algn="r">
              <a:lnSpc>
                <a:spcPts val="2370"/>
              </a:lnSpc>
              <a:spcBef>
                <a:spcPts val="490"/>
              </a:spcBef>
            </a:pPr>
            <a:r>
              <a:rPr sz="2000" spc="-35" dirty="0">
                <a:latin typeface="Calibri"/>
                <a:cs typeface="Calibri"/>
              </a:rPr>
              <a:t>Target</a:t>
            </a:r>
            <a:r>
              <a:rPr sz="2000" spc="-80" dirty="0">
                <a:latin typeface="Calibri"/>
                <a:cs typeface="Calibri"/>
              </a:rPr>
              <a:t> </a:t>
            </a:r>
            <a:r>
              <a:rPr sz="2000" dirty="0">
                <a:latin typeface="Calibri"/>
                <a:cs typeface="Calibri"/>
              </a:rPr>
              <a:t>sentence</a:t>
            </a:r>
            <a:r>
              <a:rPr sz="2000" spc="-45" dirty="0">
                <a:latin typeface="Calibri"/>
                <a:cs typeface="Calibri"/>
              </a:rPr>
              <a:t> </a:t>
            </a:r>
            <a:r>
              <a:rPr sz="2000" spc="-10" dirty="0">
                <a:latin typeface="Calibri"/>
                <a:cs typeface="Calibri"/>
              </a:rPr>
              <a:t>(output)</a:t>
            </a:r>
            <a:endParaRPr sz="2000">
              <a:latin typeface="Calibri"/>
              <a:cs typeface="Calibri"/>
            </a:endParaRPr>
          </a:p>
          <a:p>
            <a:pPr marL="1736089">
              <a:lnSpc>
                <a:spcPts val="1830"/>
              </a:lnSpc>
            </a:pPr>
            <a:r>
              <a:rPr sz="1550" dirty="0">
                <a:solidFill>
                  <a:srgbClr val="E98300"/>
                </a:solidFill>
                <a:latin typeface="Calibri"/>
                <a:cs typeface="Calibri"/>
              </a:rPr>
              <a:t>Encoding</a:t>
            </a:r>
            <a:r>
              <a:rPr sz="1550" spc="85" dirty="0">
                <a:solidFill>
                  <a:srgbClr val="E98300"/>
                </a:solidFill>
                <a:latin typeface="Calibri"/>
                <a:cs typeface="Calibri"/>
              </a:rPr>
              <a:t> </a:t>
            </a:r>
            <a:r>
              <a:rPr sz="1550" dirty="0">
                <a:solidFill>
                  <a:srgbClr val="E98300"/>
                </a:solidFill>
                <a:latin typeface="Calibri"/>
                <a:cs typeface="Calibri"/>
              </a:rPr>
              <a:t>of</a:t>
            </a:r>
            <a:r>
              <a:rPr sz="1550" spc="140" dirty="0">
                <a:solidFill>
                  <a:srgbClr val="E98300"/>
                </a:solidFill>
                <a:latin typeface="Calibri"/>
                <a:cs typeface="Calibri"/>
              </a:rPr>
              <a:t> </a:t>
            </a:r>
            <a:r>
              <a:rPr sz="1550" dirty="0">
                <a:solidFill>
                  <a:srgbClr val="E98300"/>
                </a:solidFill>
                <a:latin typeface="Calibri"/>
                <a:cs typeface="Calibri"/>
              </a:rPr>
              <a:t>the</a:t>
            </a:r>
            <a:r>
              <a:rPr sz="1550" spc="40" dirty="0">
                <a:solidFill>
                  <a:srgbClr val="E98300"/>
                </a:solidFill>
                <a:latin typeface="Calibri"/>
                <a:cs typeface="Calibri"/>
              </a:rPr>
              <a:t> </a:t>
            </a:r>
            <a:r>
              <a:rPr sz="1550" dirty="0">
                <a:solidFill>
                  <a:srgbClr val="E98300"/>
                </a:solidFill>
                <a:latin typeface="Calibri"/>
                <a:cs typeface="Calibri"/>
              </a:rPr>
              <a:t>source</a:t>
            </a:r>
            <a:r>
              <a:rPr sz="1550" spc="135" dirty="0">
                <a:solidFill>
                  <a:srgbClr val="E98300"/>
                </a:solidFill>
                <a:latin typeface="Calibri"/>
                <a:cs typeface="Calibri"/>
              </a:rPr>
              <a:t> </a:t>
            </a:r>
            <a:r>
              <a:rPr sz="1550" spc="-10" dirty="0">
                <a:solidFill>
                  <a:srgbClr val="E98300"/>
                </a:solidFill>
                <a:latin typeface="Calibri"/>
                <a:cs typeface="Calibri"/>
              </a:rPr>
              <a:t>sentence.</a:t>
            </a:r>
            <a:endParaRPr sz="1550">
              <a:latin typeface="Calibri"/>
              <a:cs typeface="Calibri"/>
            </a:endParaRPr>
          </a:p>
        </p:txBody>
      </p:sp>
      <p:sp>
        <p:nvSpPr>
          <p:cNvPr id="21" name="object 21"/>
          <p:cNvSpPr txBox="1"/>
          <p:nvPr/>
        </p:nvSpPr>
        <p:spPr>
          <a:xfrm>
            <a:off x="2578735" y="1729041"/>
            <a:ext cx="2305685" cy="504825"/>
          </a:xfrm>
          <a:prstGeom prst="rect">
            <a:avLst/>
          </a:prstGeom>
        </p:spPr>
        <p:txBody>
          <a:bodyPr vert="horz" wrap="square" lIns="0" tIns="13335" rIns="0" bIns="0" rtlCol="0">
            <a:spAutoFit/>
          </a:bodyPr>
          <a:lstStyle/>
          <a:p>
            <a:pPr marL="425450" marR="5080" indent="-412750">
              <a:lnSpc>
                <a:spcPct val="101000"/>
              </a:lnSpc>
              <a:spcBef>
                <a:spcPts val="105"/>
              </a:spcBef>
            </a:pPr>
            <a:r>
              <a:rPr sz="1550" dirty="0">
                <a:solidFill>
                  <a:srgbClr val="E98300"/>
                </a:solidFill>
                <a:latin typeface="Calibri"/>
                <a:cs typeface="Calibri"/>
              </a:rPr>
              <a:t>Provides</a:t>
            </a:r>
            <a:r>
              <a:rPr sz="1550" spc="105" dirty="0">
                <a:solidFill>
                  <a:srgbClr val="E98300"/>
                </a:solidFill>
                <a:latin typeface="Calibri"/>
                <a:cs typeface="Calibri"/>
              </a:rPr>
              <a:t> </a:t>
            </a:r>
            <a:r>
              <a:rPr sz="1550" dirty="0">
                <a:solidFill>
                  <a:srgbClr val="E98300"/>
                </a:solidFill>
                <a:latin typeface="Calibri"/>
                <a:cs typeface="Calibri"/>
              </a:rPr>
              <a:t>initial</a:t>
            </a:r>
            <a:r>
              <a:rPr sz="1550" spc="140" dirty="0">
                <a:solidFill>
                  <a:srgbClr val="E98300"/>
                </a:solidFill>
                <a:latin typeface="Calibri"/>
                <a:cs typeface="Calibri"/>
              </a:rPr>
              <a:t> </a:t>
            </a:r>
            <a:r>
              <a:rPr sz="1550" dirty="0">
                <a:solidFill>
                  <a:srgbClr val="E98300"/>
                </a:solidFill>
                <a:latin typeface="Calibri"/>
                <a:cs typeface="Calibri"/>
              </a:rPr>
              <a:t>hidden</a:t>
            </a:r>
            <a:r>
              <a:rPr sz="1550" spc="120" dirty="0">
                <a:solidFill>
                  <a:srgbClr val="E98300"/>
                </a:solidFill>
                <a:latin typeface="Calibri"/>
                <a:cs typeface="Calibri"/>
              </a:rPr>
              <a:t> </a:t>
            </a:r>
            <a:r>
              <a:rPr sz="1550" spc="-20" dirty="0">
                <a:solidFill>
                  <a:srgbClr val="E98300"/>
                </a:solidFill>
                <a:latin typeface="Calibri"/>
                <a:cs typeface="Calibri"/>
              </a:rPr>
              <a:t>state </a:t>
            </a:r>
            <a:r>
              <a:rPr sz="1550" dirty="0">
                <a:solidFill>
                  <a:srgbClr val="E98300"/>
                </a:solidFill>
                <a:latin typeface="Calibri"/>
                <a:cs typeface="Calibri"/>
              </a:rPr>
              <a:t>for</a:t>
            </a:r>
            <a:r>
              <a:rPr sz="1550" spc="130" dirty="0">
                <a:solidFill>
                  <a:srgbClr val="E98300"/>
                </a:solidFill>
                <a:latin typeface="Calibri"/>
                <a:cs typeface="Calibri"/>
              </a:rPr>
              <a:t> </a:t>
            </a:r>
            <a:r>
              <a:rPr sz="1550" dirty="0">
                <a:solidFill>
                  <a:srgbClr val="00AF50"/>
                </a:solidFill>
                <a:latin typeface="Calibri"/>
                <a:cs typeface="Calibri"/>
              </a:rPr>
              <a:t>Decoder</a:t>
            </a:r>
            <a:r>
              <a:rPr sz="1550" spc="55" dirty="0">
                <a:solidFill>
                  <a:srgbClr val="00AF50"/>
                </a:solidFill>
                <a:latin typeface="Calibri"/>
                <a:cs typeface="Calibri"/>
              </a:rPr>
              <a:t> </a:t>
            </a:r>
            <a:r>
              <a:rPr sz="1550" spc="-20" dirty="0">
                <a:solidFill>
                  <a:srgbClr val="00AF50"/>
                </a:solidFill>
                <a:latin typeface="Calibri"/>
                <a:cs typeface="Calibri"/>
              </a:rPr>
              <a:t>RNN</a:t>
            </a:r>
            <a:r>
              <a:rPr sz="1550" spc="-20" dirty="0">
                <a:solidFill>
                  <a:srgbClr val="E98300"/>
                </a:solidFill>
                <a:latin typeface="Calibri"/>
                <a:cs typeface="Calibri"/>
              </a:rPr>
              <a:t>.</a:t>
            </a:r>
            <a:endParaRPr sz="1550">
              <a:latin typeface="Calibri"/>
              <a:cs typeface="Calibri"/>
            </a:endParaRPr>
          </a:p>
        </p:txBody>
      </p:sp>
      <p:sp>
        <p:nvSpPr>
          <p:cNvPr id="22" name="object 22"/>
          <p:cNvSpPr txBox="1"/>
          <p:nvPr/>
        </p:nvSpPr>
        <p:spPr>
          <a:xfrm>
            <a:off x="5600700" y="4875529"/>
            <a:ext cx="5276850" cy="714375"/>
          </a:xfrm>
          <a:prstGeom prst="rect">
            <a:avLst/>
          </a:prstGeom>
          <a:ln w="19055">
            <a:solidFill>
              <a:srgbClr val="00AF50"/>
            </a:solidFill>
          </a:ln>
        </p:spPr>
        <p:txBody>
          <a:bodyPr vert="horz" wrap="square" lIns="0" tIns="40005" rIns="0" bIns="0" rtlCol="0">
            <a:spAutoFit/>
          </a:bodyPr>
          <a:lstStyle/>
          <a:p>
            <a:pPr marL="486409" marR="31750" indent="-369570">
              <a:lnSpc>
                <a:spcPct val="100000"/>
              </a:lnSpc>
              <a:spcBef>
                <a:spcPts val="315"/>
              </a:spcBef>
            </a:pPr>
            <a:r>
              <a:rPr sz="2000" spc="-10" dirty="0">
                <a:solidFill>
                  <a:srgbClr val="00AF50"/>
                </a:solidFill>
                <a:latin typeface="Calibri"/>
                <a:cs typeface="Calibri"/>
              </a:rPr>
              <a:t>Decoder</a:t>
            </a:r>
            <a:r>
              <a:rPr sz="2000" spc="-50" dirty="0">
                <a:solidFill>
                  <a:srgbClr val="00AF50"/>
                </a:solidFill>
                <a:latin typeface="Calibri"/>
                <a:cs typeface="Calibri"/>
              </a:rPr>
              <a:t> </a:t>
            </a:r>
            <a:r>
              <a:rPr sz="2000" dirty="0">
                <a:solidFill>
                  <a:srgbClr val="00AF50"/>
                </a:solidFill>
                <a:latin typeface="Calibri"/>
                <a:cs typeface="Calibri"/>
              </a:rPr>
              <a:t>RNN</a:t>
            </a:r>
            <a:r>
              <a:rPr sz="2000" spc="-35" dirty="0">
                <a:solidFill>
                  <a:srgbClr val="00AF50"/>
                </a:solidFill>
                <a:latin typeface="Calibri"/>
                <a:cs typeface="Calibri"/>
              </a:rPr>
              <a:t> </a:t>
            </a:r>
            <a:r>
              <a:rPr sz="2000" dirty="0">
                <a:latin typeface="Calibri"/>
                <a:cs typeface="Calibri"/>
              </a:rPr>
              <a:t>is</a:t>
            </a:r>
            <a:r>
              <a:rPr sz="2000" spc="20" dirty="0">
                <a:latin typeface="Calibri"/>
                <a:cs typeface="Calibri"/>
              </a:rPr>
              <a:t> </a:t>
            </a:r>
            <a:r>
              <a:rPr sz="2000" dirty="0">
                <a:latin typeface="Calibri"/>
                <a:cs typeface="Calibri"/>
              </a:rPr>
              <a:t>a</a:t>
            </a:r>
            <a:r>
              <a:rPr sz="2000" spc="-15" dirty="0">
                <a:latin typeface="Calibri"/>
                <a:cs typeface="Calibri"/>
              </a:rPr>
              <a:t> </a:t>
            </a:r>
            <a:r>
              <a:rPr sz="2000" spc="-10" dirty="0">
                <a:latin typeface="Calibri"/>
                <a:cs typeface="Calibri"/>
              </a:rPr>
              <a:t>Language</a:t>
            </a:r>
            <a:r>
              <a:rPr sz="2000" spc="-50" dirty="0">
                <a:latin typeface="Calibri"/>
                <a:cs typeface="Calibri"/>
              </a:rPr>
              <a:t> </a:t>
            </a:r>
            <a:r>
              <a:rPr sz="2000" dirty="0">
                <a:latin typeface="Calibri"/>
                <a:cs typeface="Calibri"/>
              </a:rPr>
              <a:t>Model</a:t>
            </a:r>
            <a:r>
              <a:rPr sz="2000" spc="-30" dirty="0">
                <a:latin typeface="Calibri"/>
                <a:cs typeface="Calibri"/>
              </a:rPr>
              <a:t> </a:t>
            </a:r>
            <a:r>
              <a:rPr sz="2000" dirty="0">
                <a:latin typeface="Calibri"/>
                <a:cs typeface="Calibri"/>
              </a:rPr>
              <a:t>that</a:t>
            </a:r>
            <a:r>
              <a:rPr sz="2000" spc="-20" dirty="0">
                <a:latin typeface="Calibri"/>
                <a:cs typeface="Calibri"/>
              </a:rPr>
              <a:t> </a:t>
            </a:r>
            <a:r>
              <a:rPr sz="2000" spc="-10" dirty="0">
                <a:latin typeface="Calibri"/>
                <a:cs typeface="Calibri"/>
              </a:rPr>
              <a:t>generates target</a:t>
            </a:r>
            <a:r>
              <a:rPr sz="2000" spc="-50" dirty="0">
                <a:latin typeface="Calibri"/>
                <a:cs typeface="Calibri"/>
              </a:rPr>
              <a:t> </a:t>
            </a:r>
            <a:r>
              <a:rPr sz="2000" spc="-10" dirty="0">
                <a:latin typeface="Calibri"/>
                <a:cs typeface="Calibri"/>
              </a:rPr>
              <a:t>sentence,</a:t>
            </a:r>
            <a:r>
              <a:rPr sz="2000" spc="-45" dirty="0">
                <a:latin typeface="Calibri"/>
                <a:cs typeface="Calibri"/>
              </a:rPr>
              <a:t> </a:t>
            </a:r>
            <a:r>
              <a:rPr sz="2000" i="1" dirty="0">
                <a:latin typeface="Calibri"/>
                <a:cs typeface="Calibri"/>
              </a:rPr>
              <a:t>conditioned</a:t>
            </a:r>
            <a:r>
              <a:rPr sz="2000" i="1" spc="-35" dirty="0">
                <a:latin typeface="Calibri"/>
                <a:cs typeface="Calibri"/>
              </a:rPr>
              <a:t> </a:t>
            </a:r>
            <a:r>
              <a:rPr sz="2000" i="1" dirty="0">
                <a:latin typeface="Calibri"/>
                <a:cs typeface="Calibri"/>
              </a:rPr>
              <a:t>on</a:t>
            </a:r>
            <a:r>
              <a:rPr sz="2000" i="1" spc="-90" dirty="0">
                <a:latin typeface="Calibri"/>
                <a:cs typeface="Calibri"/>
              </a:rPr>
              <a:t> </a:t>
            </a:r>
            <a:r>
              <a:rPr sz="2000" i="1" spc="-10" dirty="0">
                <a:solidFill>
                  <a:srgbClr val="E98300"/>
                </a:solidFill>
                <a:latin typeface="Calibri"/>
                <a:cs typeface="Calibri"/>
              </a:rPr>
              <a:t>encoding</a:t>
            </a:r>
            <a:r>
              <a:rPr sz="2000" spc="-10" dirty="0">
                <a:latin typeface="Calibri"/>
                <a:cs typeface="Calibri"/>
              </a:rPr>
              <a:t>.</a:t>
            </a:r>
            <a:endParaRPr sz="2000" dirty="0">
              <a:latin typeface="Calibri"/>
              <a:cs typeface="Calibri"/>
            </a:endParaRPr>
          </a:p>
        </p:txBody>
      </p:sp>
      <p:sp>
        <p:nvSpPr>
          <p:cNvPr id="23" name="object 23"/>
          <p:cNvSpPr txBox="1"/>
          <p:nvPr/>
        </p:nvSpPr>
        <p:spPr>
          <a:xfrm>
            <a:off x="5661278" y="1857057"/>
            <a:ext cx="3771900" cy="266065"/>
          </a:xfrm>
          <a:prstGeom prst="rect">
            <a:avLst/>
          </a:prstGeom>
        </p:spPr>
        <p:txBody>
          <a:bodyPr vert="horz" wrap="square" lIns="0" tIns="15875" rIns="0" bIns="0" rtlCol="0">
            <a:spAutoFit/>
          </a:bodyPr>
          <a:lstStyle/>
          <a:p>
            <a:pPr marL="12700">
              <a:lnSpc>
                <a:spcPct val="100000"/>
              </a:lnSpc>
              <a:spcBef>
                <a:spcPts val="125"/>
              </a:spcBef>
              <a:tabLst>
                <a:tab pos="617220" algn="l"/>
                <a:tab pos="1213485" algn="l"/>
                <a:tab pos="1691639" algn="l"/>
                <a:tab pos="2293620" algn="l"/>
                <a:tab pos="2762250" algn="l"/>
                <a:tab pos="3201035" algn="l"/>
              </a:tabLst>
            </a:pPr>
            <a:r>
              <a:rPr sz="1550" i="1" spc="-25" dirty="0">
                <a:latin typeface="Calibri"/>
                <a:cs typeface="Calibri"/>
              </a:rPr>
              <a:t>he</a:t>
            </a:r>
            <a:r>
              <a:rPr sz="1550" i="1" dirty="0">
                <a:latin typeface="Calibri"/>
                <a:cs typeface="Calibri"/>
              </a:rPr>
              <a:t>	</a:t>
            </a:r>
            <a:r>
              <a:rPr sz="1550" i="1" spc="-25" dirty="0">
                <a:latin typeface="Calibri"/>
                <a:cs typeface="Calibri"/>
              </a:rPr>
              <a:t>hit</a:t>
            </a:r>
            <a:r>
              <a:rPr sz="1550" i="1" dirty="0">
                <a:latin typeface="Calibri"/>
                <a:cs typeface="Calibri"/>
              </a:rPr>
              <a:t>	</a:t>
            </a:r>
            <a:r>
              <a:rPr sz="1550" i="1" spc="-25" dirty="0">
                <a:latin typeface="Calibri"/>
                <a:cs typeface="Calibri"/>
              </a:rPr>
              <a:t>me</a:t>
            </a:r>
            <a:r>
              <a:rPr sz="1550" i="1" dirty="0">
                <a:latin typeface="Calibri"/>
                <a:cs typeface="Calibri"/>
              </a:rPr>
              <a:t>	</a:t>
            </a:r>
            <a:r>
              <a:rPr sz="2325" i="1" spc="-30" baseline="3584" dirty="0">
                <a:latin typeface="Calibri"/>
                <a:cs typeface="Calibri"/>
              </a:rPr>
              <a:t>with</a:t>
            </a:r>
            <a:r>
              <a:rPr sz="2325" i="1" baseline="3584" dirty="0">
                <a:latin typeface="Calibri"/>
                <a:cs typeface="Calibri"/>
              </a:rPr>
              <a:t>	</a:t>
            </a:r>
            <a:r>
              <a:rPr sz="2325" i="1" spc="-75" baseline="3584" dirty="0">
                <a:latin typeface="Calibri"/>
                <a:cs typeface="Calibri"/>
              </a:rPr>
              <a:t>a</a:t>
            </a:r>
            <a:r>
              <a:rPr sz="2325" i="1" baseline="3584" dirty="0">
                <a:latin typeface="Calibri"/>
                <a:cs typeface="Calibri"/>
              </a:rPr>
              <a:t>	</a:t>
            </a:r>
            <a:r>
              <a:rPr sz="2325" i="1" spc="-37" baseline="3584" dirty="0">
                <a:latin typeface="Calibri"/>
                <a:cs typeface="Calibri"/>
              </a:rPr>
              <a:t>pie</a:t>
            </a:r>
            <a:r>
              <a:rPr sz="2325" i="1" baseline="3584" dirty="0">
                <a:latin typeface="Calibri"/>
                <a:cs typeface="Calibri"/>
              </a:rPr>
              <a:t>	</a:t>
            </a:r>
            <a:r>
              <a:rPr sz="2325" i="1" spc="-15" baseline="3584" dirty="0">
                <a:latin typeface="Calibri"/>
                <a:cs typeface="Calibri"/>
              </a:rPr>
              <a:t>&lt;END&gt;</a:t>
            </a:r>
            <a:endParaRPr sz="2325" baseline="3584">
              <a:latin typeface="Calibri"/>
              <a:cs typeface="Calibri"/>
            </a:endParaRPr>
          </a:p>
        </p:txBody>
      </p:sp>
      <p:sp>
        <p:nvSpPr>
          <p:cNvPr id="24" name="object 24"/>
          <p:cNvSpPr txBox="1"/>
          <p:nvPr/>
        </p:nvSpPr>
        <p:spPr>
          <a:xfrm>
            <a:off x="5540533" y="2287146"/>
            <a:ext cx="206375" cy="561340"/>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grpSp>
        <p:nvGrpSpPr>
          <p:cNvPr id="25" name="object 25"/>
          <p:cNvGrpSpPr/>
          <p:nvPr/>
        </p:nvGrpSpPr>
        <p:grpSpPr>
          <a:xfrm>
            <a:off x="5848730" y="2209164"/>
            <a:ext cx="579755" cy="2061845"/>
            <a:chOff x="5848730" y="2209164"/>
            <a:chExt cx="579755" cy="2061845"/>
          </a:xfrm>
        </p:grpSpPr>
        <p:sp>
          <p:nvSpPr>
            <p:cNvPr id="26" name="object 26"/>
            <p:cNvSpPr/>
            <p:nvPr/>
          </p:nvSpPr>
          <p:spPr>
            <a:xfrm>
              <a:off x="5848730" y="2210942"/>
              <a:ext cx="494665" cy="2059939"/>
            </a:xfrm>
            <a:custGeom>
              <a:avLst/>
              <a:gdLst/>
              <a:ahLst/>
              <a:cxnLst/>
              <a:rect l="l" t="t" r="r" b="b"/>
              <a:pathLst>
                <a:path w="494664" h="2059939">
                  <a:moveTo>
                    <a:pt x="27813" y="0"/>
                  </a:moveTo>
                  <a:lnTo>
                    <a:pt x="0" y="6096"/>
                  </a:lnTo>
                  <a:lnTo>
                    <a:pt x="6096" y="34036"/>
                  </a:lnTo>
                  <a:lnTo>
                    <a:pt x="34036" y="27812"/>
                  </a:lnTo>
                  <a:lnTo>
                    <a:pt x="27813" y="0"/>
                  </a:lnTo>
                  <a:close/>
                </a:path>
                <a:path w="494664" h="2059939">
                  <a:moveTo>
                    <a:pt x="40259" y="55753"/>
                  </a:moveTo>
                  <a:lnTo>
                    <a:pt x="12319" y="61976"/>
                  </a:lnTo>
                  <a:lnTo>
                    <a:pt x="18542" y="89789"/>
                  </a:lnTo>
                  <a:lnTo>
                    <a:pt x="46482" y="83566"/>
                  </a:lnTo>
                  <a:lnTo>
                    <a:pt x="40259" y="55753"/>
                  </a:lnTo>
                  <a:close/>
                </a:path>
                <a:path w="494664" h="2059939">
                  <a:moveTo>
                    <a:pt x="52705" y="111506"/>
                  </a:moveTo>
                  <a:lnTo>
                    <a:pt x="24765" y="117729"/>
                  </a:lnTo>
                  <a:lnTo>
                    <a:pt x="30988" y="145669"/>
                  </a:lnTo>
                  <a:lnTo>
                    <a:pt x="58801" y="139446"/>
                  </a:lnTo>
                  <a:lnTo>
                    <a:pt x="52705" y="111506"/>
                  </a:lnTo>
                  <a:close/>
                </a:path>
                <a:path w="494664" h="2059939">
                  <a:moveTo>
                    <a:pt x="65024" y="167259"/>
                  </a:moveTo>
                  <a:lnTo>
                    <a:pt x="37211" y="173482"/>
                  </a:lnTo>
                  <a:lnTo>
                    <a:pt x="43307" y="201422"/>
                  </a:lnTo>
                  <a:lnTo>
                    <a:pt x="71247" y="195199"/>
                  </a:lnTo>
                  <a:lnTo>
                    <a:pt x="65024" y="167259"/>
                  </a:lnTo>
                  <a:close/>
                </a:path>
                <a:path w="494664" h="2059939">
                  <a:moveTo>
                    <a:pt x="77470" y="223139"/>
                  </a:moveTo>
                  <a:lnTo>
                    <a:pt x="49530" y="229235"/>
                  </a:lnTo>
                  <a:lnTo>
                    <a:pt x="55753" y="257175"/>
                  </a:lnTo>
                  <a:lnTo>
                    <a:pt x="83693" y="250952"/>
                  </a:lnTo>
                  <a:lnTo>
                    <a:pt x="77470" y="223139"/>
                  </a:lnTo>
                  <a:close/>
                </a:path>
                <a:path w="494664" h="2059939">
                  <a:moveTo>
                    <a:pt x="89916" y="278892"/>
                  </a:moveTo>
                  <a:lnTo>
                    <a:pt x="61976" y="285115"/>
                  </a:lnTo>
                  <a:lnTo>
                    <a:pt x="68199" y="312928"/>
                  </a:lnTo>
                  <a:lnTo>
                    <a:pt x="96012" y="306832"/>
                  </a:lnTo>
                  <a:lnTo>
                    <a:pt x="89916" y="278892"/>
                  </a:lnTo>
                  <a:close/>
                </a:path>
                <a:path w="494664" h="2059939">
                  <a:moveTo>
                    <a:pt x="102235" y="334645"/>
                  </a:moveTo>
                  <a:lnTo>
                    <a:pt x="74422" y="340868"/>
                  </a:lnTo>
                  <a:lnTo>
                    <a:pt x="80518" y="368808"/>
                  </a:lnTo>
                  <a:lnTo>
                    <a:pt x="108458" y="362585"/>
                  </a:lnTo>
                  <a:lnTo>
                    <a:pt x="102235" y="334645"/>
                  </a:lnTo>
                  <a:close/>
                </a:path>
                <a:path w="494664" h="2059939">
                  <a:moveTo>
                    <a:pt x="114681" y="390525"/>
                  </a:moveTo>
                  <a:lnTo>
                    <a:pt x="86741" y="396621"/>
                  </a:lnTo>
                  <a:lnTo>
                    <a:pt x="92964" y="424561"/>
                  </a:lnTo>
                  <a:lnTo>
                    <a:pt x="120904" y="418338"/>
                  </a:lnTo>
                  <a:lnTo>
                    <a:pt x="114681" y="390525"/>
                  </a:lnTo>
                  <a:close/>
                </a:path>
                <a:path w="494664" h="2059939">
                  <a:moveTo>
                    <a:pt x="127000" y="446278"/>
                  </a:moveTo>
                  <a:lnTo>
                    <a:pt x="99187" y="452501"/>
                  </a:lnTo>
                  <a:lnTo>
                    <a:pt x="105410" y="480314"/>
                  </a:lnTo>
                  <a:lnTo>
                    <a:pt x="133223" y="474091"/>
                  </a:lnTo>
                  <a:lnTo>
                    <a:pt x="127000" y="446278"/>
                  </a:lnTo>
                  <a:close/>
                </a:path>
                <a:path w="494664" h="2059939">
                  <a:moveTo>
                    <a:pt x="139446" y="502031"/>
                  </a:moveTo>
                  <a:lnTo>
                    <a:pt x="111506" y="508254"/>
                  </a:lnTo>
                  <a:lnTo>
                    <a:pt x="117729" y="536194"/>
                  </a:lnTo>
                  <a:lnTo>
                    <a:pt x="145669" y="529971"/>
                  </a:lnTo>
                  <a:lnTo>
                    <a:pt x="139446" y="502031"/>
                  </a:lnTo>
                  <a:close/>
                </a:path>
                <a:path w="494664" h="2059939">
                  <a:moveTo>
                    <a:pt x="151892" y="557784"/>
                  </a:moveTo>
                  <a:lnTo>
                    <a:pt x="123952" y="564007"/>
                  </a:lnTo>
                  <a:lnTo>
                    <a:pt x="130175" y="591947"/>
                  </a:lnTo>
                  <a:lnTo>
                    <a:pt x="158115" y="585724"/>
                  </a:lnTo>
                  <a:lnTo>
                    <a:pt x="151892" y="557784"/>
                  </a:lnTo>
                  <a:close/>
                </a:path>
                <a:path w="494664" h="2059939">
                  <a:moveTo>
                    <a:pt x="164211" y="613664"/>
                  </a:moveTo>
                  <a:lnTo>
                    <a:pt x="136398" y="619760"/>
                  </a:lnTo>
                  <a:lnTo>
                    <a:pt x="142621" y="647700"/>
                  </a:lnTo>
                  <a:lnTo>
                    <a:pt x="170434" y="641477"/>
                  </a:lnTo>
                  <a:lnTo>
                    <a:pt x="164211" y="613664"/>
                  </a:lnTo>
                  <a:close/>
                </a:path>
                <a:path w="494664" h="2059939">
                  <a:moveTo>
                    <a:pt x="176657" y="669417"/>
                  </a:moveTo>
                  <a:lnTo>
                    <a:pt x="148717" y="675640"/>
                  </a:lnTo>
                  <a:lnTo>
                    <a:pt x="154940" y="703453"/>
                  </a:lnTo>
                  <a:lnTo>
                    <a:pt x="182880" y="697357"/>
                  </a:lnTo>
                  <a:lnTo>
                    <a:pt x="176657" y="669417"/>
                  </a:lnTo>
                  <a:close/>
                </a:path>
                <a:path w="494664" h="2059939">
                  <a:moveTo>
                    <a:pt x="189103" y="725170"/>
                  </a:moveTo>
                  <a:lnTo>
                    <a:pt x="161163" y="731393"/>
                  </a:lnTo>
                  <a:lnTo>
                    <a:pt x="167386" y="759333"/>
                  </a:lnTo>
                  <a:lnTo>
                    <a:pt x="195326" y="753110"/>
                  </a:lnTo>
                  <a:lnTo>
                    <a:pt x="189103" y="725170"/>
                  </a:lnTo>
                  <a:close/>
                </a:path>
                <a:path w="494664" h="2059939">
                  <a:moveTo>
                    <a:pt x="201422" y="781050"/>
                  </a:moveTo>
                  <a:lnTo>
                    <a:pt x="173609" y="787146"/>
                  </a:lnTo>
                  <a:lnTo>
                    <a:pt x="179705" y="815086"/>
                  </a:lnTo>
                  <a:lnTo>
                    <a:pt x="207645" y="808863"/>
                  </a:lnTo>
                  <a:lnTo>
                    <a:pt x="201422" y="781050"/>
                  </a:lnTo>
                  <a:close/>
                </a:path>
                <a:path w="494664" h="2059939">
                  <a:moveTo>
                    <a:pt x="213868" y="836803"/>
                  </a:moveTo>
                  <a:lnTo>
                    <a:pt x="185928" y="843026"/>
                  </a:lnTo>
                  <a:lnTo>
                    <a:pt x="192151" y="870839"/>
                  </a:lnTo>
                  <a:lnTo>
                    <a:pt x="220091" y="864616"/>
                  </a:lnTo>
                  <a:lnTo>
                    <a:pt x="213868" y="836803"/>
                  </a:lnTo>
                  <a:close/>
                </a:path>
                <a:path w="494664" h="2059939">
                  <a:moveTo>
                    <a:pt x="226314" y="892556"/>
                  </a:moveTo>
                  <a:lnTo>
                    <a:pt x="198374" y="898779"/>
                  </a:lnTo>
                  <a:lnTo>
                    <a:pt x="204597" y="926719"/>
                  </a:lnTo>
                  <a:lnTo>
                    <a:pt x="232410" y="920496"/>
                  </a:lnTo>
                  <a:lnTo>
                    <a:pt x="226314" y="892556"/>
                  </a:lnTo>
                  <a:close/>
                </a:path>
                <a:path w="494664" h="2059939">
                  <a:moveTo>
                    <a:pt x="238633" y="948309"/>
                  </a:moveTo>
                  <a:lnTo>
                    <a:pt x="210820" y="954532"/>
                  </a:lnTo>
                  <a:lnTo>
                    <a:pt x="216916" y="982472"/>
                  </a:lnTo>
                  <a:lnTo>
                    <a:pt x="244856" y="976249"/>
                  </a:lnTo>
                  <a:lnTo>
                    <a:pt x="238633" y="948309"/>
                  </a:lnTo>
                  <a:close/>
                </a:path>
                <a:path w="494664" h="2059939">
                  <a:moveTo>
                    <a:pt x="251079" y="1004189"/>
                  </a:moveTo>
                  <a:lnTo>
                    <a:pt x="223139" y="1010285"/>
                  </a:lnTo>
                  <a:lnTo>
                    <a:pt x="229362" y="1038225"/>
                  </a:lnTo>
                  <a:lnTo>
                    <a:pt x="257302" y="1032002"/>
                  </a:lnTo>
                  <a:lnTo>
                    <a:pt x="251079" y="1004189"/>
                  </a:lnTo>
                  <a:close/>
                </a:path>
                <a:path w="494664" h="2059939">
                  <a:moveTo>
                    <a:pt x="263525" y="1059942"/>
                  </a:moveTo>
                  <a:lnTo>
                    <a:pt x="235585" y="1066165"/>
                  </a:lnTo>
                  <a:lnTo>
                    <a:pt x="241808" y="1093978"/>
                  </a:lnTo>
                  <a:lnTo>
                    <a:pt x="269621" y="1087882"/>
                  </a:lnTo>
                  <a:lnTo>
                    <a:pt x="263525" y="1059942"/>
                  </a:lnTo>
                  <a:close/>
                </a:path>
                <a:path w="494664" h="2059939">
                  <a:moveTo>
                    <a:pt x="275844" y="1115695"/>
                  </a:moveTo>
                  <a:lnTo>
                    <a:pt x="248031" y="1121918"/>
                  </a:lnTo>
                  <a:lnTo>
                    <a:pt x="254127" y="1149858"/>
                  </a:lnTo>
                  <a:lnTo>
                    <a:pt x="282067" y="1143635"/>
                  </a:lnTo>
                  <a:lnTo>
                    <a:pt x="275844" y="1115695"/>
                  </a:lnTo>
                  <a:close/>
                </a:path>
                <a:path w="494664" h="2059939">
                  <a:moveTo>
                    <a:pt x="288290" y="1171575"/>
                  </a:moveTo>
                  <a:lnTo>
                    <a:pt x="260350" y="1177671"/>
                  </a:lnTo>
                  <a:lnTo>
                    <a:pt x="266573" y="1205611"/>
                  </a:lnTo>
                  <a:lnTo>
                    <a:pt x="294513" y="1199388"/>
                  </a:lnTo>
                  <a:lnTo>
                    <a:pt x="288290" y="1171575"/>
                  </a:lnTo>
                  <a:close/>
                </a:path>
                <a:path w="494664" h="2059939">
                  <a:moveTo>
                    <a:pt x="300736" y="1227328"/>
                  </a:moveTo>
                  <a:lnTo>
                    <a:pt x="272796" y="1233551"/>
                  </a:lnTo>
                  <a:lnTo>
                    <a:pt x="279019" y="1261364"/>
                  </a:lnTo>
                  <a:lnTo>
                    <a:pt x="306832" y="1255141"/>
                  </a:lnTo>
                  <a:lnTo>
                    <a:pt x="300736" y="1227328"/>
                  </a:lnTo>
                  <a:close/>
                </a:path>
                <a:path w="494664" h="2059939">
                  <a:moveTo>
                    <a:pt x="313055" y="1283081"/>
                  </a:moveTo>
                  <a:lnTo>
                    <a:pt x="285115" y="1289304"/>
                  </a:lnTo>
                  <a:lnTo>
                    <a:pt x="291338" y="1317244"/>
                  </a:lnTo>
                  <a:lnTo>
                    <a:pt x="319278" y="1311021"/>
                  </a:lnTo>
                  <a:lnTo>
                    <a:pt x="313055" y="1283081"/>
                  </a:lnTo>
                  <a:close/>
                </a:path>
                <a:path w="494664" h="2059939">
                  <a:moveTo>
                    <a:pt x="325501" y="1338834"/>
                  </a:moveTo>
                  <a:lnTo>
                    <a:pt x="297561" y="1345057"/>
                  </a:lnTo>
                  <a:lnTo>
                    <a:pt x="303784" y="1372997"/>
                  </a:lnTo>
                  <a:lnTo>
                    <a:pt x="331724" y="1366774"/>
                  </a:lnTo>
                  <a:lnTo>
                    <a:pt x="325501" y="1338834"/>
                  </a:lnTo>
                  <a:close/>
                </a:path>
                <a:path w="494664" h="2059939">
                  <a:moveTo>
                    <a:pt x="337820" y="1394714"/>
                  </a:moveTo>
                  <a:lnTo>
                    <a:pt x="310007" y="1400810"/>
                  </a:lnTo>
                  <a:lnTo>
                    <a:pt x="316230" y="1428750"/>
                  </a:lnTo>
                  <a:lnTo>
                    <a:pt x="344043" y="1422527"/>
                  </a:lnTo>
                  <a:lnTo>
                    <a:pt x="337820" y="1394714"/>
                  </a:lnTo>
                  <a:close/>
                </a:path>
                <a:path w="494664" h="2059939">
                  <a:moveTo>
                    <a:pt x="350266" y="1450467"/>
                  </a:moveTo>
                  <a:lnTo>
                    <a:pt x="322326" y="1456690"/>
                  </a:lnTo>
                  <a:lnTo>
                    <a:pt x="328549" y="1484503"/>
                  </a:lnTo>
                  <a:lnTo>
                    <a:pt x="356489" y="1478407"/>
                  </a:lnTo>
                  <a:lnTo>
                    <a:pt x="350266" y="1450467"/>
                  </a:lnTo>
                  <a:close/>
                </a:path>
                <a:path w="494664" h="2059939">
                  <a:moveTo>
                    <a:pt x="362712" y="1506220"/>
                  </a:moveTo>
                  <a:lnTo>
                    <a:pt x="334772" y="1512443"/>
                  </a:lnTo>
                  <a:lnTo>
                    <a:pt x="340995" y="1540383"/>
                  </a:lnTo>
                  <a:lnTo>
                    <a:pt x="368935" y="1534160"/>
                  </a:lnTo>
                  <a:lnTo>
                    <a:pt x="362712" y="1506220"/>
                  </a:lnTo>
                  <a:close/>
                </a:path>
                <a:path w="494664" h="2059939">
                  <a:moveTo>
                    <a:pt x="375031" y="1561973"/>
                  </a:moveTo>
                  <a:lnTo>
                    <a:pt x="347218" y="1568196"/>
                  </a:lnTo>
                  <a:lnTo>
                    <a:pt x="353314" y="1596136"/>
                  </a:lnTo>
                  <a:lnTo>
                    <a:pt x="381254" y="1589913"/>
                  </a:lnTo>
                  <a:lnTo>
                    <a:pt x="375031" y="1561973"/>
                  </a:lnTo>
                  <a:close/>
                </a:path>
                <a:path w="494664" h="2059939">
                  <a:moveTo>
                    <a:pt x="387477" y="1617853"/>
                  </a:moveTo>
                  <a:lnTo>
                    <a:pt x="359537" y="1624076"/>
                  </a:lnTo>
                  <a:lnTo>
                    <a:pt x="365760" y="1651889"/>
                  </a:lnTo>
                  <a:lnTo>
                    <a:pt x="393700" y="1645666"/>
                  </a:lnTo>
                  <a:lnTo>
                    <a:pt x="387477" y="1617853"/>
                  </a:lnTo>
                  <a:close/>
                </a:path>
                <a:path w="494664" h="2059939">
                  <a:moveTo>
                    <a:pt x="399923" y="1673606"/>
                  </a:moveTo>
                  <a:lnTo>
                    <a:pt x="371983" y="1679829"/>
                  </a:lnTo>
                  <a:lnTo>
                    <a:pt x="378206" y="1707769"/>
                  </a:lnTo>
                  <a:lnTo>
                    <a:pt x="406019" y="1701546"/>
                  </a:lnTo>
                  <a:lnTo>
                    <a:pt x="399923" y="1673606"/>
                  </a:lnTo>
                  <a:close/>
                </a:path>
                <a:path w="494664" h="2059939">
                  <a:moveTo>
                    <a:pt x="412242" y="1729359"/>
                  </a:moveTo>
                  <a:lnTo>
                    <a:pt x="384429" y="1735582"/>
                  </a:lnTo>
                  <a:lnTo>
                    <a:pt x="390525" y="1763522"/>
                  </a:lnTo>
                  <a:lnTo>
                    <a:pt x="418465" y="1757299"/>
                  </a:lnTo>
                  <a:lnTo>
                    <a:pt x="412242" y="1729359"/>
                  </a:lnTo>
                  <a:close/>
                </a:path>
                <a:path w="494664" h="2059939">
                  <a:moveTo>
                    <a:pt x="424688" y="1785239"/>
                  </a:moveTo>
                  <a:lnTo>
                    <a:pt x="396748" y="1791335"/>
                  </a:lnTo>
                  <a:lnTo>
                    <a:pt x="402971" y="1819275"/>
                  </a:lnTo>
                  <a:lnTo>
                    <a:pt x="430911" y="1813052"/>
                  </a:lnTo>
                  <a:lnTo>
                    <a:pt x="424688" y="1785239"/>
                  </a:lnTo>
                  <a:close/>
                </a:path>
                <a:path w="494664" h="2059939">
                  <a:moveTo>
                    <a:pt x="437134" y="1840992"/>
                  </a:moveTo>
                  <a:lnTo>
                    <a:pt x="409194" y="1847215"/>
                  </a:lnTo>
                  <a:lnTo>
                    <a:pt x="415417" y="1875028"/>
                  </a:lnTo>
                  <a:lnTo>
                    <a:pt x="443230" y="1868932"/>
                  </a:lnTo>
                  <a:lnTo>
                    <a:pt x="437134" y="1840992"/>
                  </a:lnTo>
                  <a:close/>
                </a:path>
                <a:path w="494664" h="2059939">
                  <a:moveTo>
                    <a:pt x="449453" y="1896745"/>
                  </a:moveTo>
                  <a:lnTo>
                    <a:pt x="421640" y="1902968"/>
                  </a:lnTo>
                  <a:lnTo>
                    <a:pt x="427736" y="1930908"/>
                  </a:lnTo>
                  <a:lnTo>
                    <a:pt x="455676" y="1924685"/>
                  </a:lnTo>
                  <a:lnTo>
                    <a:pt x="449453" y="1896745"/>
                  </a:lnTo>
                  <a:close/>
                </a:path>
                <a:path w="494664" h="2059939">
                  <a:moveTo>
                    <a:pt x="438549" y="1979333"/>
                  </a:moveTo>
                  <a:lnTo>
                    <a:pt x="410591" y="1985518"/>
                  </a:lnTo>
                  <a:lnTo>
                    <a:pt x="471043" y="2059940"/>
                  </a:lnTo>
                  <a:lnTo>
                    <a:pt x="489462" y="1986661"/>
                  </a:lnTo>
                  <a:lnTo>
                    <a:pt x="440182" y="1986661"/>
                  </a:lnTo>
                  <a:lnTo>
                    <a:pt x="438549" y="1979333"/>
                  </a:lnTo>
                  <a:close/>
                </a:path>
                <a:path w="494664" h="2059939">
                  <a:moveTo>
                    <a:pt x="466498" y="1973150"/>
                  </a:moveTo>
                  <a:lnTo>
                    <a:pt x="438549" y="1979333"/>
                  </a:lnTo>
                  <a:lnTo>
                    <a:pt x="440182" y="1986661"/>
                  </a:lnTo>
                  <a:lnTo>
                    <a:pt x="468122" y="1980438"/>
                  </a:lnTo>
                  <a:lnTo>
                    <a:pt x="466498" y="1973150"/>
                  </a:lnTo>
                  <a:close/>
                </a:path>
                <a:path w="494664" h="2059939">
                  <a:moveTo>
                    <a:pt x="494411" y="1966976"/>
                  </a:moveTo>
                  <a:lnTo>
                    <a:pt x="466498" y="1973150"/>
                  </a:lnTo>
                  <a:lnTo>
                    <a:pt x="468122" y="1980438"/>
                  </a:lnTo>
                  <a:lnTo>
                    <a:pt x="440182" y="1986661"/>
                  </a:lnTo>
                  <a:lnTo>
                    <a:pt x="489462" y="1986661"/>
                  </a:lnTo>
                  <a:lnTo>
                    <a:pt x="494411" y="1966976"/>
                  </a:lnTo>
                  <a:close/>
                </a:path>
                <a:path w="494664" h="2059939">
                  <a:moveTo>
                    <a:pt x="461899" y="1952498"/>
                  </a:moveTo>
                  <a:lnTo>
                    <a:pt x="433959" y="1958721"/>
                  </a:lnTo>
                  <a:lnTo>
                    <a:pt x="438549" y="1979333"/>
                  </a:lnTo>
                  <a:lnTo>
                    <a:pt x="466498" y="1973150"/>
                  </a:lnTo>
                  <a:lnTo>
                    <a:pt x="461899" y="1952498"/>
                  </a:lnTo>
                  <a:close/>
                </a:path>
              </a:pathLst>
            </a:custGeom>
            <a:solidFill>
              <a:srgbClr val="FF89D7"/>
            </a:solidFill>
          </p:spPr>
          <p:txBody>
            <a:bodyPr wrap="square" lIns="0" tIns="0" rIns="0" bIns="0" rtlCol="0"/>
            <a:lstStyle/>
            <a:p>
              <a:endParaRPr/>
            </a:p>
          </p:txBody>
        </p:sp>
        <p:sp>
          <p:nvSpPr>
            <p:cNvPr id="27" name="object 27"/>
            <p:cNvSpPr/>
            <p:nvPr/>
          </p:nvSpPr>
          <p:spPr>
            <a:xfrm>
              <a:off x="6352031" y="2209164"/>
              <a:ext cx="76200" cy="657225"/>
            </a:xfrm>
            <a:custGeom>
              <a:avLst/>
              <a:gdLst/>
              <a:ahLst/>
              <a:cxnLst/>
              <a:rect l="l" t="t" r="r" b="b"/>
              <a:pathLst>
                <a:path w="76200" h="657225">
                  <a:moveTo>
                    <a:pt x="28643" y="76121"/>
                  </a:moveTo>
                  <a:lnTo>
                    <a:pt x="20192" y="656971"/>
                  </a:lnTo>
                  <a:lnTo>
                    <a:pt x="39242" y="657225"/>
                  </a:lnTo>
                  <a:lnTo>
                    <a:pt x="47688" y="76835"/>
                  </a:lnTo>
                  <a:lnTo>
                    <a:pt x="47694" y="76407"/>
                  </a:lnTo>
                  <a:lnTo>
                    <a:pt x="28643" y="76121"/>
                  </a:lnTo>
                  <a:close/>
                </a:path>
                <a:path w="76200" h="657225">
                  <a:moveTo>
                    <a:pt x="69724" y="63373"/>
                  </a:moveTo>
                  <a:lnTo>
                    <a:pt x="28828" y="63373"/>
                  </a:lnTo>
                  <a:lnTo>
                    <a:pt x="47878" y="63754"/>
                  </a:lnTo>
                  <a:lnTo>
                    <a:pt x="47705" y="75692"/>
                  </a:lnTo>
                  <a:lnTo>
                    <a:pt x="47694" y="76407"/>
                  </a:lnTo>
                  <a:lnTo>
                    <a:pt x="76200" y="76835"/>
                  </a:lnTo>
                  <a:lnTo>
                    <a:pt x="69724" y="63373"/>
                  </a:lnTo>
                  <a:close/>
                </a:path>
                <a:path w="76200" h="657225">
                  <a:moveTo>
                    <a:pt x="28828" y="63373"/>
                  </a:moveTo>
                  <a:lnTo>
                    <a:pt x="28649" y="75692"/>
                  </a:lnTo>
                  <a:lnTo>
                    <a:pt x="28643" y="76121"/>
                  </a:lnTo>
                  <a:lnTo>
                    <a:pt x="47694" y="76407"/>
                  </a:lnTo>
                  <a:lnTo>
                    <a:pt x="47878" y="63754"/>
                  </a:lnTo>
                  <a:lnTo>
                    <a:pt x="28828" y="63373"/>
                  </a:lnTo>
                  <a:close/>
                </a:path>
                <a:path w="76200" h="657225">
                  <a:moveTo>
                    <a:pt x="39242" y="0"/>
                  </a:moveTo>
                  <a:lnTo>
                    <a:pt x="0" y="75692"/>
                  </a:lnTo>
                  <a:lnTo>
                    <a:pt x="28643" y="76121"/>
                  </a:lnTo>
                  <a:lnTo>
                    <a:pt x="28823" y="63754"/>
                  </a:lnTo>
                  <a:lnTo>
                    <a:pt x="28828" y="63373"/>
                  </a:lnTo>
                  <a:lnTo>
                    <a:pt x="69724" y="63373"/>
                  </a:lnTo>
                  <a:lnTo>
                    <a:pt x="39242" y="0"/>
                  </a:lnTo>
                  <a:close/>
                </a:path>
              </a:pathLst>
            </a:custGeom>
            <a:solidFill>
              <a:srgbClr val="808080"/>
            </a:solidFill>
          </p:spPr>
          <p:txBody>
            <a:bodyPr wrap="square" lIns="0" tIns="0" rIns="0" bIns="0" rtlCol="0"/>
            <a:lstStyle/>
            <a:p>
              <a:endParaRPr/>
            </a:p>
          </p:txBody>
        </p:sp>
      </p:grpSp>
      <p:sp>
        <p:nvSpPr>
          <p:cNvPr id="28" name="object 28"/>
          <p:cNvSpPr txBox="1"/>
          <p:nvPr/>
        </p:nvSpPr>
        <p:spPr>
          <a:xfrm>
            <a:off x="6139481" y="2287113"/>
            <a:ext cx="207010" cy="561340"/>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grpSp>
        <p:nvGrpSpPr>
          <p:cNvPr id="29" name="object 29"/>
          <p:cNvGrpSpPr/>
          <p:nvPr/>
        </p:nvGrpSpPr>
        <p:grpSpPr>
          <a:xfrm>
            <a:off x="6467855" y="2199639"/>
            <a:ext cx="579755" cy="2061845"/>
            <a:chOff x="6467855" y="2199639"/>
            <a:chExt cx="579755" cy="2061845"/>
          </a:xfrm>
        </p:grpSpPr>
        <p:sp>
          <p:nvSpPr>
            <p:cNvPr id="30" name="object 30"/>
            <p:cNvSpPr/>
            <p:nvPr/>
          </p:nvSpPr>
          <p:spPr>
            <a:xfrm>
              <a:off x="6467855" y="2210815"/>
              <a:ext cx="494665" cy="2051050"/>
            </a:xfrm>
            <a:custGeom>
              <a:avLst/>
              <a:gdLst/>
              <a:ahLst/>
              <a:cxnLst/>
              <a:rect l="l" t="t" r="r" b="b"/>
              <a:pathLst>
                <a:path w="494665" h="2051050">
                  <a:moveTo>
                    <a:pt x="27813" y="0"/>
                  </a:moveTo>
                  <a:lnTo>
                    <a:pt x="0" y="6223"/>
                  </a:lnTo>
                  <a:lnTo>
                    <a:pt x="6223" y="34162"/>
                  </a:lnTo>
                  <a:lnTo>
                    <a:pt x="34036" y="27939"/>
                  </a:lnTo>
                  <a:lnTo>
                    <a:pt x="27813" y="0"/>
                  </a:lnTo>
                  <a:close/>
                </a:path>
                <a:path w="494665" h="2051050">
                  <a:moveTo>
                    <a:pt x="40259" y="55880"/>
                  </a:moveTo>
                  <a:lnTo>
                    <a:pt x="12446" y="62103"/>
                  </a:lnTo>
                  <a:lnTo>
                    <a:pt x="18669" y="89916"/>
                  </a:lnTo>
                  <a:lnTo>
                    <a:pt x="46482" y="83693"/>
                  </a:lnTo>
                  <a:lnTo>
                    <a:pt x="40259" y="55880"/>
                  </a:lnTo>
                  <a:close/>
                </a:path>
                <a:path w="494665" h="2051050">
                  <a:moveTo>
                    <a:pt x="52704" y="111633"/>
                  </a:moveTo>
                  <a:lnTo>
                    <a:pt x="24892" y="117856"/>
                  </a:lnTo>
                  <a:lnTo>
                    <a:pt x="31115" y="145669"/>
                  </a:lnTo>
                  <a:lnTo>
                    <a:pt x="59054" y="139446"/>
                  </a:lnTo>
                  <a:lnTo>
                    <a:pt x="52704" y="111633"/>
                  </a:lnTo>
                  <a:close/>
                </a:path>
                <a:path w="494665" h="2051050">
                  <a:moveTo>
                    <a:pt x="65277" y="167386"/>
                  </a:moveTo>
                  <a:lnTo>
                    <a:pt x="37338" y="173609"/>
                  </a:lnTo>
                  <a:lnTo>
                    <a:pt x="43561" y="201549"/>
                  </a:lnTo>
                  <a:lnTo>
                    <a:pt x="71500" y="195325"/>
                  </a:lnTo>
                  <a:lnTo>
                    <a:pt x="65277" y="167386"/>
                  </a:lnTo>
                  <a:close/>
                </a:path>
                <a:path w="494665" h="2051050">
                  <a:moveTo>
                    <a:pt x="77724" y="223138"/>
                  </a:moveTo>
                  <a:lnTo>
                    <a:pt x="49784" y="229362"/>
                  </a:lnTo>
                  <a:lnTo>
                    <a:pt x="56007" y="257301"/>
                  </a:lnTo>
                  <a:lnTo>
                    <a:pt x="83947" y="251079"/>
                  </a:lnTo>
                  <a:lnTo>
                    <a:pt x="77724" y="223138"/>
                  </a:lnTo>
                  <a:close/>
                </a:path>
                <a:path w="494665" h="2051050">
                  <a:moveTo>
                    <a:pt x="90170" y="278892"/>
                  </a:moveTo>
                  <a:lnTo>
                    <a:pt x="62229" y="285114"/>
                  </a:lnTo>
                  <a:lnTo>
                    <a:pt x="68452" y="313055"/>
                  </a:lnTo>
                  <a:lnTo>
                    <a:pt x="96393" y="306832"/>
                  </a:lnTo>
                  <a:lnTo>
                    <a:pt x="90170" y="278892"/>
                  </a:lnTo>
                  <a:close/>
                </a:path>
                <a:path w="494665" h="2051050">
                  <a:moveTo>
                    <a:pt x="102616" y="334772"/>
                  </a:moveTo>
                  <a:lnTo>
                    <a:pt x="74675" y="340995"/>
                  </a:lnTo>
                  <a:lnTo>
                    <a:pt x="80899" y="368808"/>
                  </a:lnTo>
                  <a:lnTo>
                    <a:pt x="108839" y="362585"/>
                  </a:lnTo>
                  <a:lnTo>
                    <a:pt x="102616" y="334772"/>
                  </a:lnTo>
                  <a:close/>
                </a:path>
                <a:path w="494665" h="2051050">
                  <a:moveTo>
                    <a:pt x="115062" y="390525"/>
                  </a:moveTo>
                  <a:lnTo>
                    <a:pt x="87122" y="396748"/>
                  </a:lnTo>
                  <a:lnTo>
                    <a:pt x="93345" y="424561"/>
                  </a:lnTo>
                  <a:lnTo>
                    <a:pt x="121285" y="418338"/>
                  </a:lnTo>
                  <a:lnTo>
                    <a:pt x="115062" y="390525"/>
                  </a:lnTo>
                  <a:close/>
                </a:path>
                <a:path w="494665" h="2051050">
                  <a:moveTo>
                    <a:pt x="127508" y="446278"/>
                  </a:moveTo>
                  <a:lnTo>
                    <a:pt x="99568" y="452500"/>
                  </a:lnTo>
                  <a:lnTo>
                    <a:pt x="105791" y="480441"/>
                  </a:lnTo>
                  <a:lnTo>
                    <a:pt x="133730" y="474218"/>
                  </a:lnTo>
                  <a:lnTo>
                    <a:pt x="127508" y="446278"/>
                  </a:lnTo>
                  <a:close/>
                </a:path>
                <a:path w="494665" h="2051050">
                  <a:moveTo>
                    <a:pt x="139953" y="502031"/>
                  </a:moveTo>
                  <a:lnTo>
                    <a:pt x="112014" y="508254"/>
                  </a:lnTo>
                  <a:lnTo>
                    <a:pt x="118237" y="536194"/>
                  </a:lnTo>
                  <a:lnTo>
                    <a:pt x="146176" y="529971"/>
                  </a:lnTo>
                  <a:lnTo>
                    <a:pt x="139953" y="502031"/>
                  </a:lnTo>
                  <a:close/>
                </a:path>
                <a:path w="494665" h="2051050">
                  <a:moveTo>
                    <a:pt x="152400" y="557784"/>
                  </a:moveTo>
                  <a:lnTo>
                    <a:pt x="124460" y="564007"/>
                  </a:lnTo>
                  <a:lnTo>
                    <a:pt x="130683" y="591947"/>
                  </a:lnTo>
                  <a:lnTo>
                    <a:pt x="158623" y="585724"/>
                  </a:lnTo>
                  <a:lnTo>
                    <a:pt x="152400" y="557784"/>
                  </a:lnTo>
                  <a:close/>
                </a:path>
                <a:path w="494665" h="2051050">
                  <a:moveTo>
                    <a:pt x="164846" y="613663"/>
                  </a:moveTo>
                  <a:lnTo>
                    <a:pt x="137033" y="619887"/>
                  </a:lnTo>
                  <a:lnTo>
                    <a:pt x="143255" y="647700"/>
                  </a:lnTo>
                  <a:lnTo>
                    <a:pt x="171069" y="641476"/>
                  </a:lnTo>
                  <a:lnTo>
                    <a:pt x="164846" y="613663"/>
                  </a:lnTo>
                  <a:close/>
                </a:path>
                <a:path w="494665" h="2051050">
                  <a:moveTo>
                    <a:pt x="177292" y="669417"/>
                  </a:moveTo>
                  <a:lnTo>
                    <a:pt x="149478" y="675639"/>
                  </a:lnTo>
                  <a:lnTo>
                    <a:pt x="155701" y="703453"/>
                  </a:lnTo>
                  <a:lnTo>
                    <a:pt x="183515" y="697230"/>
                  </a:lnTo>
                  <a:lnTo>
                    <a:pt x="177292" y="669417"/>
                  </a:lnTo>
                  <a:close/>
                </a:path>
                <a:path w="494665" h="2051050">
                  <a:moveTo>
                    <a:pt x="189738" y="725170"/>
                  </a:moveTo>
                  <a:lnTo>
                    <a:pt x="161925" y="731393"/>
                  </a:lnTo>
                  <a:lnTo>
                    <a:pt x="168148" y="759333"/>
                  </a:lnTo>
                  <a:lnTo>
                    <a:pt x="195961" y="752983"/>
                  </a:lnTo>
                  <a:lnTo>
                    <a:pt x="189738" y="725170"/>
                  </a:lnTo>
                  <a:close/>
                </a:path>
                <a:path w="494665" h="2051050">
                  <a:moveTo>
                    <a:pt x="202184" y="780923"/>
                  </a:moveTo>
                  <a:lnTo>
                    <a:pt x="174371" y="787146"/>
                  </a:lnTo>
                  <a:lnTo>
                    <a:pt x="180594" y="815086"/>
                  </a:lnTo>
                  <a:lnTo>
                    <a:pt x="208407" y="808863"/>
                  </a:lnTo>
                  <a:lnTo>
                    <a:pt x="202184" y="780923"/>
                  </a:lnTo>
                  <a:close/>
                </a:path>
                <a:path w="494665" h="2051050">
                  <a:moveTo>
                    <a:pt x="214629" y="836676"/>
                  </a:moveTo>
                  <a:lnTo>
                    <a:pt x="186817" y="842899"/>
                  </a:lnTo>
                  <a:lnTo>
                    <a:pt x="193040" y="870838"/>
                  </a:lnTo>
                  <a:lnTo>
                    <a:pt x="220852" y="864616"/>
                  </a:lnTo>
                  <a:lnTo>
                    <a:pt x="214629" y="836676"/>
                  </a:lnTo>
                  <a:close/>
                </a:path>
                <a:path w="494665" h="2051050">
                  <a:moveTo>
                    <a:pt x="227202" y="892429"/>
                  </a:moveTo>
                  <a:lnTo>
                    <a:pt x="199263" y="898651"/>
                  </a:lnTo>
                  <a:lnTo>
                    <a:pt x="205486" y="926592"/>
                  </a:lnTo>
                  <a:lnTo>
                    <a:pt x="233425" y="920369"/>
                  </a:lnTo>
                  <a:lnTo>
                    <a:pt x="227202" y="892429"/>
                  </a:lnTo>
                  <a:close/>
                </a:path>
                <a:path w="494665" h="2051050">
                  <a:moveTo>
                    <a:pt x="239649" y="948309"/>
                  </a:moveTo>
                  <a:lnTo>
                    <a:pt x="211709" y="954532"/>
                  </a:lnTo>
                  <a:lnTo>
                    <a:pt x="217932" y="982345"/>
                  </a:lnTo>
                  <a:lnTo>
                    <a:pt x="245872" y="976122"/>
                  </a:lnTo>
                  <a:lnTo>
                    <a:pt x="239649" y="948309"/>
                  </a:lnTo>
                  <a:close/>
                </a:path>
                <a:path w="494665" h="2051050">
                  <a:moveTo>
                    <a:pt x="252095" y="1004062"/>
                  </a:moveTo>
                  <a:lnTo>
                    <a:pt x="224154" y="1010285"/>
                  </a:lnTo>
                  <a:lnTo>
                    <a:pt x="230377" y="1038098"/>
                  </a:lnTo>
                  <a:lnTo>
                    <a:pt x="258318" y="1031875"/>
                  </a:lnTo>
                  <a:lnTo>
                    <a:pt x="252095" y="1004062"/>
                  </a:lnTo>
                  <a:close/>
                </a:path>
                <a:path w="494665" h="2051050">
                  <a:moveTo>
                    <a:pt x="264541" y="1059814"/>
                  </a:moveTo>
                  <a:lnTo>
                    <a:pt x="236600" y="1066038"/>
                  </a:lnTo>
                  <a:lnTo>
                    <a:pt x="242824" y="1093978"/>
                  </a:lnTo>
                  <a:lnTo>
                    <a:pt x="270764" y="1087755"/>
                  </a:lnTo>
                  <a:lnTo>
                    <a:pt x="264541" y="1059814"/>
                  </a:lnTo>
                  <a:close/>
                </a:path>
                <a:path w="494665" h="2051050">
                  <a:moveTo>
                    <a:pt x="276987" y="1115568"/>
                  </a:moveTo>
                  <a:lnTo>
                    <a:pt x="249047" y="1121791"/>
                  </a:lnTo>
                  <a:lnTo>
                    <a:pt x="255270" y="1149731"/>
                  </a:lnTo>
                  <a:lnTo>
                    <a:pt x="283210" y="1143508"/>
                  </a:lnTo>
                  <a:lnTo>
                    <a:pt x="276987" y="1115568"/>
                  </a:lnTo>
                  <a:close/>
                </a:path>
                <a:path w="494665" h="2051050">
                  <a:moveTo>
                    <a:pt x="289433" y="1171321"/>
                  </a:moveTo>
                  <a:lnTo>
                    <a:pt x="261493" y="1177544"/>
                  </a:lnTo>
                  <a:lnTo>
                    <a:pt x="267716" y="1205484"/>
                  </a:lnTo>
                  <a:lnTo>
                    <a:pt x="295655" y="1199261"/>
                  </a:lnTo>
                  <a:lnTo>
                    <a:pt x="289433" y="1171321"/>
                  </a:lnTo>
                  <a:close/>
                </a:path>
                <a:path w="494665" h="2051050">
                  <a:moveTo>
                    <a:pt x="301878" y="1227201"/>
                  </a:moveTo>
                  <a:lnTo>
                    <a:pt x="273939" y="1233424"/>
                  </a:lnTo>
                  <a:lnTo>
                    <a:pt x="280162" y="1261237"/>
                  </a:lnTo>
                  <a:lnTo>
                    <a:pt x="308101" y="1255014"/>
                  </a:lnTo>
                  <a:lnTo>
                    <a:pt x="301878" y="1227201"/>
                  </a:lnTo>
                  <a:close/>
                </a:path>
                <a:path w="494665" h="2051050">
                  <a:moveTo>
                    <a:pt x="314325" y="1282954"/>
                  </a:moveTo>
                  <a:lnTo>
                    <a:pt x="286385" y="1289177"/>
                  </a:lnTo>
                  <a:lnTo>
                    <a:pt x="292608" y="1316989"/>
                  </a:lnTo>
                  <a:lnTo>
                    <a:pt x="320548" y="1310767"/>
                  </a:lnTo>
                  <a:lnTo>
                    <a:pt x="314325" y="1282954"/>
                  </a:lnTo>
                  <a:close/>
                </a:path>
                <a:path w="494665" h="2051050">
                  <a:moveTo>
                    <a:pt x="326771" y="1338707"/>
                  </a:moveTo>
                  <a:lnTo>
                    <a:pt x="298958" y="1344930"/>
                  </a:lnTo>
                  <a:lnTo>
                    <a:pt x="305180" y="1372870"/>
                  </a:lnTo>
                  <a:lnTo>
                    <a:pt x="332994" y="1366647"/>
                  </a:lnTo>
                  <a:lnTo>
                    <a:pt x="326771" y="1338707"/>
                  </a:lnTo>
                  <a:close/>
                </a:path>
                <a:path w="494665" h="2051050">
                  <a:moveTo>
                    <a:pt x="339217" y="1394460"/>
                  </a:moveTo>
                  <a:lnTo>
                    <a:pt x="311403" y="1400683"/>
                  </a:lnTo>
                  <a:lnTo>
                    <a:pt x="317626" y="1428623"/>
                  </a:lnTo>
                  <a:lnTo>
                    <a:pt x="345440" y="1422400"/>
                  </a:lnTo>
                  <a:lnTo>
                    <a:pt x="339217" y="1394460"/>
                  </a:lnTo>
                  <a:close/>
                </a:path>
                <a:path w="494665" h="2051050">
                  <a:moveTo>
                    <a:pt x="351663" y="1450213"/>
                  </a:moveTo>
                  <a:lnTo>
                    <a:pt x="323850" y="1456436"/>
                  </a:lnTo>
                  <a:lnTo>
                    <a:pt x="330073" y="1484376"/>
                  </a:lnTo>
                  <a:lnTo>
                    <a:pt x="357886" y="1478153"/>
                  </a:lnTo>
                  <a:lnTo>
                    <a:pt x="351663" y="1450213"/>
                  </a:lnTo>
                  <a:close/>
                </a:path>
                <a:path w="494665" h="2051050">
                  <a:moveTo>
                    <a:pt x="364109" y="1506093"/>
                  </a:moveTo>
                  <a:lnTo>
                    <a:pt x="336296" y="1512316"/>
                  </a:lnTo>
                  <a:lnTo>
                    <a:pt x="342519" y="1540129"/>
                  </a:lnTo>
                  <a:lnTo>
                    <a:pt x="370332" y="1533906"/>
                  </a:lnTo>
                  <a:lnTo>
                    <a:pt x="364109" y="1506093"/>
                  </a:lnTo>
                  <a:close/>
                </a:path>
                <a:path w="494665" h="2051050">
                  <a:moveTo>
                    <a:pt x="376554" y="1561846"/>
                  </a:moveTo>
                  <a:lnTo>
                    <a:pt x="348742" y="1568069"/>
                  </a:lnTo>
                  <a:lnTo>
                    <a:pt x="354965" y="1595882"/>
                  </a:lnTo>
                  <a:lnTo>
                    <a:pt x="382777" y="1589659"/>
                  </a:lnTo>
                  <a:lnTo>
                    <a:pt x="376554" y="1561846"/>
                  </a:lnTo>
                  <a:close/>
                </a:path>
                <a:path w="494665" h="2051050">
                  <a:moveTo>
                    <a:pt x="389127" y="1617599"/>
                  </a:moveTo>
                  <a:lnTo>
                    <a:pt x="361188" y="1623822"/>
                  </a:lnTo>
                  <a:lnTo>
                    <a:pt x="367411" y="1651762"/>
                  </a:lnTo>
                  <a:lnTo>
                    <a:pt x="395350" y="1645412"/>
                  </a:lnTo>
                  <a:lnTo>
                    <a:pt x="389127" y="1617599"/>
                  </a:lnTo>
                  <a:close/>
                </a:path>
                <a:path w="494665" h="2051050">
                  <a:moveTo>
                    <a:pt x="401574" y="1673352"/>
                  </a:moveTo>
                  <a:lnTo>
                    <a:pt x="373634" y="1679575"/>
                  </a:lnTo>
                  <a:lnTo>
                    <a:pt x="379857" y="1707515"/>
                  </a:lnTo>
                  <a:lnTo>
                    <a:pt x="407797" y="1701292"/>
                  </a:lnTo>
                  <a:lnTo>
                    <a:pt x="401574" y="1673352"/>
                  </a:lnTo>
                  <a:close/>
                </a:path>
                <a:path w="494665" h="2051050">
                  <a:moveTo>
                    <a:pt x="414020" y="1729105"/>
                  </a:moveTo>
                  <a:lnTo>
                    <a:pt x="386079" y="1735328"/>
                  </a:lnTo>
                  <a:lnTo>
                    <a:pt x="392302" y="1763268"/>
                  </a:lnTo>
                  <a:lnTo>
                    <a:pt x="420243" y="1757045"/>
                  </a:lnTo>
                  <a:lnTo>
                    <a:pt x="414020" y="1729105"/>
                  </a:lnTo>
                  <a:close/>
                </a:path>
                <a:path w="494665" h="2051050">
                  <a:moveTo>
                    <a:pt x="426466" y="1784858"/>
                  </a:moveTo>
                  <a:lnTo>
                    <a:pt x="398525" y="1791081"/>
                  </a:lnTo>
                  <a:lnTo>
                    <a:pt x="404749" y="1819021"/>
                  </a:lnTo>
                  <a:lnTo>
                    <a:pt x="432689" y="1812798"/>
                  </a:lnTo>
                  <a:lnTo>
                    <a:pt x="426466" y="1784858"/>
                  </a:lnTo>
                  <a:close/>
                </a:path>
                <a:path w="494665" h="2051050">
                  <a:moveTo>
                    <a:pt x="438912" y="1840738"/>
                  </a:moveTo>
                  <a:lnTo>
                    <a:pt x="410972" y="1846961"/>
                  </a:lnTo>
                  <a:lnTo>
                    <a:pt x="417195" y="1874774"/>
                  </a:lnTo>
                  <a:lnTo>
                    <a:pt x="445135" y="1868551"/>
                  </a:lnTo>
                  <a:lnTo>
                    <a:pt x="438912" y="1840738"/>
                  </a:lnTo>
                  <a:close/>
                </a:path>
                <a:path w="494665" h="2051050">
                  <a:moveTo>
                    <a:pt x="451358" y="1896491"/>
                  </a:moveTo>
                  <a:lnTo>
                    <a:pt x="423418" y="1902714"/>
                  </a:lnTo>
                  <a:lnTo>
                    <a:pt x="429641" y="1930527"/>
                  </a:lnTo>
                  <a:lnTo>
                    <a:pt x="457580" y="1924304"/>
                  </a:lnTo>
                  <a:lnTo>
                    <a:pt x="451358" y="1896491"/>
                  </a:lnTo>
                  <a:close/>
                </a:path>
                <a:path w="494665" h="2051050">
                  <a:moveTo>
                    <a:pt x="438438" y="1969908"/>
                  </a:moveTo>
                  <a:lnTo>
                    <a:pt x="410591" y="1976120"/>
                  </a:lnTo>
                  <a:lnTo>
                    <a:pt x="471043" y="2050542"/>
                  </a:lnTo>
                  <a:lnTo>
                    <a:pt x="487689" y="1983867"/>
                  </a:lnTo>
                  <a:lnTo>
                    <a:pt x="441578" y="1983867"/>
                  </a:lnTo>
                  <a:lnTo>
                    <a:pt x="438438" y="1969908"/>
                  </a:lnTo>
                  <a:close/>
                </a:path>
                <a:path w="494665" h="2051050">
                  <a:moveTo>
                    <a:pt x="466376" y="1963676"/>
                  </a:moveTo>
                  <a:lnTo>
                    <a:pt x="438438" y="1969908"/>
                  </a:lnTo>
                  <a:lnTo>
                    <a:pt x="441578" y="1983867"/>
                  </a:lnTo>
                  <a:lnTo>
                    <a:pt x="469519" y="1977644"/>
                  </a:lnTo>
                  <a:lnTo>
                    <a:pt x="466376" y="1963676"/>
                  </a:lnTo>
                  <a:close/>
                </a:path>
                <a:path w="494665" h="2051050">
                  <a:moveTo>
                    <a:pt x="494284" y="1957451"/>
                  </a:moveTo>
                  <a:lnTo>
                    <a:pt x="466376" y="1963676"/>
                  </a:lnTo>
                  <a:lnTo>
                    <a:pt x="469519" y="1977644"/>
                  </a:lnTo>
                  <a:lnTo>
                    <a:pt x="441578" y="1983867"/>
                  </a:lnTo>
                  <a:lnTo>
                    <a:pt x="487689" y="1983867"/>
                  </a:lnTo>
                  <a:lnTo>
                    <a:pt x="494284" y="1957451"/>
                  </a:lnTo>
                  <a:close/>
                </a:path>
                <a:path w="494665" h="2051050">
                  <a:moveTo>
                    <a:pt x="463803" y="1952244"/>
                  </a:moveTo>
                  <a:lnTo>
                    <a:pt x="435864" y="1958467"/>
                  </a:lnTo>
                  <a:lnTo>
                    <a:pt x="438438" y="1969908"/>
                  </a:lnTo>
                  <a:lnTo>
                    <a:pt x="466376" y="1963676"/>
                  </a:lnTo>
                  <a:lnTo>
                    <a:pt x="463803" y="1952244"/>
                  </a:lnTo>
                  <a:close/>
                </a:path>
              </a:pathLst>
            </a:custGeom>
            <a:solidFill>
              <a:srgbClr val="FF89D7"/>
            </a:solidFill>
          </p:spPr>
          <p:txBody>
            <a:bodyPr wrap="square" lIns="0" tIns="0" rIns="0" bIns="0" rtlCol="0"/>
            <a:lstStyle/>
            <a:p>
              <a:endParaRPr/>
            </a:p>
          </p:txBody>
        </p:sp>
        <p:sp>
          <p:nvSpPr>
            <p:cNvPr id="31" name="object 31"/>
            <p:cNvSpPr/>
            <p:nvPr/>
          </p:nvSpPr>
          <p:spPr>
            <a:xfrm>
              <a:off x="6971156" y="2199639"/>
              <a:ext cx="76200" cy="666750"/>
            </a:xfrm>
            <a:custGeom>
              <a:avLst/>
              <a:gdLst/>
              <a:ahLst/>
              <a:cxnLst/>
              <a:rect l="l" t="t" r="r" b="b"/>
              <a:pathLst>
                <a:path w="76200" h="666750">
                  <a:moveTo>
                    <a:pt x="28646" y="76121"/>
                  </a:moveTo>
                  <a:lnTo>
                    <a:pt x="20193" y="666496"/>
                  </a:lnTo>
                  <a:lnTo>
                    <a:pt x="39243" y="666750"/>
                  </a:lnTo>
                  <a:lnTo>
                    <a:pt x="47691" y="76835"/>
                  </a:lnTo>
                  <a:lnTo>
                    <a:pt x="47697" y="76407"/>
                  </a:lnTo>
                  <a:lnTo>
                    <a:pt x="28646" y="76121"/>
                  </a:lnTo>
                  <a:close/>
                </a:path>
                <a:path w="76200" h="666750">
                  <a:moveTo>
                    <a:pt x="69724" y="63373"/>
                  </a:moveTo>
                  <a:lnTo>
                    <a:pt x="28828" y="63373"/>
                  </a:lnTo>
                  <a:lnTo>
                    <a:pt x="47878" y="63754"/>
                  </a:lnTo>
                  <a:lnTo>
                    <a:pt x="47708" y="75692"/>
                  </a:lnTo>
                  <a:lnTo>
                    <a:pt x="47697" y="76407"/>
                  </a:lnTo>
                  <a:lnTo>
                    <a:pt x="76200" y="76835"/>
                  </a:lnTo>
                  <a:lnTo>
                    <a:pt x="69724" y="63373"/>
                  </a:lnTo>
                  <a:close/>
                </a:path>
                <a:path w="76200" h="666750">
                  <a:moveTo>
                    <a:pt x="28828" y="63373"/>
                  </a:moveTo>
                  <a:lnTo>
                    <a:pt x="28652" y="75692"/>
                  </a:lnTo>
                  <a:lnTo>
                    <a:pt x="28646" y="76121"/>
                  </a:lnTo>
                  <a:lnTo>
                    <a:pt x="47697" y="76407"/>
                  </a:lnTo>
                  <a:lnTo>
                    <a:pt x="47878" y="63754"/>
                  </a:lnTo>
                  <a:lnTo>
                    <a:pt x="28828" y="63373"/>
                  </a:lnTo>
                  <a:close/>
                </a:path>
                <a:path w="76200" h="666750">
                  <a:moveTo>
                    <a:pt x="39243" y="0"/>
                  </a:moveTo>
                  <a:lnTo>
                    <a:pt x="0" y="75692"/>
                  </a:lnTo>
                  <a:lnTo>
                    <a:pt x="28646" y="76121"/>
                  </a:lnTo>
                  <a:lnTo>
                    <a:pt x="28823" y="63754"/>
                  </a:lnTo>
                  <a:lnTo>
                    <a:pt x="28828" y="63373"/>
                  </a:lnTo>
                  <a:lnTo>
                    <a:pt x="69724" y="63373"/>
                  </a:lnTo>
                  <a:lnTo>
                    <a:pt x="39243" y="0"/>
                  </a:lnTo>
                  <a:close/>
                </a:path>
              </a:pathLst>
            </a:custGeom>
            <a:solidFill>
              <a:srgbClr val="808080"/>
            </a:solidFill>
          </p:spPr>
          <p:txBody>
            <a:bodyPr wrap="square" lIns="0" tIns="0" rIns="0" bIns="0" rtlCol="0"/>
            <a:lstStyle/>
            <a:p>
              <a:endParaRPr/>
            </a:p>
          </p:txBody>
        </p:sp>
      </p:grpSp>
      <p:sp>
        <p:nvSpPr>
          <p:cNvPr id="32" name="object 32"/>
          <p:cNvSpPr txBox="1"/>
          <p:nvPr/>
        </p:nvSpPr>
        <p:spPr>
          <a:xfrm>
            <a:off x="6761384" y="2281812"/>
            <a:ext cx="206375" cy="561340"/>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sp>
        <p:nvSpPr>
          <p:cNvPr id="33" name="object 33"/>
          <p:cNvSpPr/>
          <p:nvPr/>
        </p:nvSpPr>
        <p:spPr>
          <a:xfrm>
            <a:off x="7624444" y="6045009"/>
            <a:ext cx="457834" cy="85725"/>
          </a:xfrm>
          <a:custGeom>
            <a:avLst/>
            <a:gdLst/>
            <a:ahLst/>
            <a:cxnLst/>
            <a:rect l="l" t="t" r="r" b="b"/>
            <a:pathLst>
              <a:path w="457834" h="85725">
                <a:moveTo>
                  <a:pt x="634" y="20840"/>
                </a:moveTo>
                <a:lnTo>
                  <a:pt x="0" y="49402"/>
                </a:lnTo>
                <a:lnTo>
                  <a:pt x="28575" y="49999"/>
                </a:lnTo>
                <a:lnTo>
                  <a:pt x="29209" y="21424"/>
                </a:lnTo>
                <a:lnTo>
                  <a:pt x="634" y="20840"/>
                </a:lnTo>
                <a:close/>
              </a:path>
              <a:path w="457834" h="85725">
                <a:moveTo>
                  <a:pt x="57784" y="22021"/>
                </a:moveTo>
                <a:lnTo>
                  <a:pt x="57150" y="50596"/>
                </a:lnTo>
                <a:lnTo>
                  <a:pt x="85725" y="51193"/>
                </a:lnTo>
                <a:lnTo>
                  <a:pt x="86359" y="22618"/>
                </a:lnTo>
                <a:lnTo>
                  <a:pt x="57784" y="22021"/>
                </a:lnTo>
                <a:close/>
              </a:path>
              <a:path w="457834" h="85725">
                <a:moveTo>
                  <a:pt x="114934" y="23215"/>
                </a:moveTo>
                <a:lnTo>
                  <a:pt x="114300" y="51777"/>
                </a:lnTo>
                <a:lnTo>
                  <a:pt x="142875" y="52374"/>
                </a:lnTo>
                <a:lnTo>
                  <a:pt x="143509" y="23812"/>
                </a:lnTo>
                <a:lnTo>
                  <a:pt x="114934" y="23215"/>
                </a:lnTo>
                <a:close/>
              </a:path>
              <a:path w="457834" h="85725">
                <a:moveTo>
                  <a:pt x="172084" y="24409"/>
                </a:moveTo>
                <a:lnTo>
                  <a:pt x="171450" y="52971"/>
                </a:lnTo>
                <a:lnTo>
                  <a:pt x="200025" y="53568"/>
                </a:lnTo>
                <a:lnTo>
                  <a:pt x="200659" y="25006"/>
                </a:lnTo>
                <a:lnTo>
                  <a:pt x="172084" y="24409"/>
                </a:lnTo>
                <a:close/>
              </a:path>
              <a:path w="457834" h="85725">
                <a:moveTo>
                  <a:pt x="229234" y="25590"/>
                </a:moveTo>
                <a:lnTo>
                  <a:pt x="228600" y="54165"/>
                </a:lnTo>
                <a:lnTo>
                  <a:pt x="257175" y="54762"/>
                </a:lnTo>
                <a:lnTo>
                  <a:pt x="257809" y="26187"/>
                </a:lnTo>
                <a:lnTo>
                  <a:pt x="229234" y="25590"/>
                </a:lnTo>
                <a:close/>
              </a:path>
              <a:path w="457834" h="85725">
                <a:moveTo>
                  <a:pt x="286384" y="26784"/>
                </a:moveTo>
                <a:lnTo>
                  <a:pt x="285750" y="55359"/>
                </a:lnTo>
                <a:lnTo>
                  <a:pt x="314325" y="55943"/>
                </a:lnTo>
                <a:lnTo>
                  <a:pt x="314959" y="27381"/>
                </a:lnTo>
                <a:lnTo>
                  <a:pt x="286384" y="26784"/>
                </a:lnTo>
                <a:close/>
              </a:path>
              <a:path w="457834" h="85725">
                <a:moveTo>
                  <a:pt x="372618" y="0"/>
                </a:moveTo>
                <a:lnTo>
                  <a:pt x="370843" y="85522"/>
                </a:lnTo>
                <a:lnTo>
                  <a:pt x="370839" y="85712"/>
                </a:lnTo>
                <a:lnTo>
                  <a:pt x="457453" y="44640"/>
                </a:lnTo>
                <a:lnTo>
                  <a:pt x="372618" y="0"/>
                </a:lnTo>
                <a:close/>
              </a:path>
              <a:path w="457834" h="85725">
                <a:moveTo>
                  <a:pt x="343534" y="27978"/>
                </a:moveTo>
                <a:lnTo>
                  <a:pt x="342900" y="56540"/>
                </a:lnTo>
                <a:lnTo>
                  <a:pt x="371475" y="57137"/>
                </a:lnTo>
                <a:lnTo>
                  <a:pt x="371445" y="56540"/>
                </a:lnTo>
                <a:lnTo>
                  <a:pt x="372025" y="28573"/>
                </a:lnTo>
                <a:lnTo>
                  <a:pt x="343534" y="27978"/>
                </a:lnTo>
                <a:close/>
              </a:path>
            </a:pathLst>
          </a:custGeom>
          <a:solidFill>
            <a:srgbClr val="FF89D7"/>
          </a:solidFill>
        </p:spPr>
        <p:txBody>
          <a:bodyPr wrap="square" lIns="0" tIns="0" rIns="0" bIns="0" rtlCol="0"/>
          <a:lstStyle/>
          <a:p>
            <a:endParaRPr/>
          </a:p>
        </p:txBody>
      </p:sp>
      <p:sp>
        <p:nvSpPr>
          <p:cNvPr id="34" name="object 34"/>
          <p:cNvSpPr txBox="1"/>
          <p:nvPr/>
        </p:nvSpPr>
        <p:spPr>
          <a:xfrm>
            <a:off x="5610225" y="5656376"/>
            <a:ext cx="4867275" cy="590550"/>
          </a:xfrm>
          <a:prstGeom prst="rect">
            <a:avLst/>
          </a:prstGeom>
          <a:ln w="19055">
            <a:solidFill>
              <a:srgbClr val="FF89D7"/>
            </a:solidFill>
          </a:ln>
        </p:spPr>
        <p:txBody>
          <a:bodyPr vert="horz" wrap="square" lIns="0" tIns="45085" rIns="0" bIns="0" rtlCol="0">
            <a:spAutoFit/>
          </a:bodyPr>
          <a:lstStyle/>
          <a:p>
            <a:pPr marL="12700" algn="ctr">
              <a:lnSpc>
                <a:spcPct val="100000"/>
              </a:lnSpc>
              <a:spcBef>
                <a:spcPts val="355"/>
              </a:spcBef>
            </a:pPr>
            <a:r>
              <a:rPr sz="1550" dirty="0">
                <a:solidFill>
                  <a:srgbClr val="FF89D7"/>
                </a:solidFill>
                <a:latin typeface="Calibri"/>
                <a:cs typeface="Calibri"/>
              </a:rPr>
              <a:t>Note:</a:t>
            </a:r>
            <a:r>
              <a:rPr sz="1550" spc="45" dirty="0">
                <a:solidFill>
                  <a:srgbClr val="FF89D7"/>
                </a:solidFill>
                <a:latin typeface="Calibri"/>
                <a:cs typeface="Calibri"/>
              </a:rPr>
              <a:t> </a:t>
            </a:r>
            <a:r>
              <a:rPr sz="1550" dirty="0">
                <a:solidFill>
                  <a:srgbClr val="FF89D7"/>
                </a:solidFill>
                <a:latin typeface="Calibri"/>
                <a:cs typeface="Calibri"/>
              </a:rPr>
              <a:t>This</a:t>
            </a:r>
            <a:r>
              <a:rPr sz="1550" spc="85" dirty="0">
                <a:solidFill>
                  <a:srgbClr val="FF89D7"/>
                </a:solidFill>
                <a:latin typeface="Calibri"/>
                <a:cs typeface="Calibri"/>
              </a:rPr>
              <a:t> </a:t>
            </a:r>
            <a:r>
              <a:rPr sz="1550" dirty="0">
                <a:solidFill>
                  <a:srgbClr val="FF89D7"/>
                </a:solidFill>
                <a:latin typeface="Calibri"/>
                <a:cs typeface="Calibri"/>
              </a:rPr>
              <a:t>diagram</a:t>
            </a:r>
            <a:r>
              <a:rPr sz="1550" spc="120" dirty="0">
                <a:solidFill>
                  <a:srgbClr val="FF89D7"/>
                </a:solidFill>
                <a:latin typeface="Calibri"/>
                <a:cs typeface="Calibri"/>
              </a:rPr>
              <a:t> </a:t>
            </a:r>
            <a:r>
              <a:rPr sz="1550" dirty="0">
                <a:solidFill>
                  <a:srgbClr val="FF89D7"/>
                </a:solidFill>
                <a:latin typeface="Calibri"/>
                <a:cs typeface="Calibri"/>
              </a:rPr>
              <a:t>shows</a:t>
            </a:r>
            <a:r>
              <a:rPr sz="1550" spc="120" dirty="0">
                <a:solidFill>
                  <a:srgbClr val="FF89D7"/>
                </a:solidFill>
                <a:latin typeface="Calibri"/>
                <a:cs typeface="Calibri"/>
              </a:rPr>
              <a:t> </a:t>
            </a:r>
            <a:r>
              <a:rPr sz="1550" b="1" dirty="0">
                <a:solidFill>
                  <a:srgbClr val="FF89D7"/>
                </a:solidFill>
                <a:latin typeface="Calibri"/>
                <a:cs typeface="Calibri"/>
              </a:rPr>
              <a:t>test</a:t>
            </a:r>
            <a:r>
              <a:rPr sz="1550" b="1" spc="80" dirty="0">
                <a:solidFill>
                  <a:srgbClr val="FF89D7"/>
                </a:solidFill>
                <a:latin typeface="Calibri"/>
                <a:cs typeface="Calibri"/>
              </a:rPr>
              <a:t> </a:t>
            </a:r>
            <a:r>
              <a:rPr sz="1550" b="1" dirty="0">
                <a:solidFill>
                  <a:srgbClr val="FF89D7"/>
                </a:solidFill>
                <a:latin typeface="Calibri"/>
                <a:cs typeface="Calibri"/>
              </a:rPr>
              <a:t>time</a:t>
            </a:r>
            <a:r>
              <a:rPr sz="1550" b="1" spc="110" dirty="0">
                <a:solidFill>
                  <a:srgbClr val="FF89D7"/>
                </a:solidFill>
                <a:latin typeface="Calibri"/>
                <a:cs typeface="Calibri"/>
              </a:rPr>
              <a:t> </a:t>
            </a:r>
            <a:r>
              <a:rPr sz="1550" dirty="0">
                <a:solidFill>
                  <a:srgbClr val="FF89D7"/>
                </a:solidFill>
                <a:latin typeface="Calibri"/>
                <a:cs typeface="Calibri"/>
              </a:rPr>
              <a:t>behavior:</a:t>
            </a:r>
            <a:r>
              <a:rPr sz="1550" spc="135" dirty="0">
                <a:solidFill>
                  <a:srgbClr val="FF89D7"/>
                </a:solidFill>
                <a:latin typeface="Calibri"/>
                <a:cs typeface="Calibri"/>
              </a:rPr>
              <a:t> </a:t>
            </a:r>
            <a:r>
              <a:rPr sz="1550" spc="-10" dirty="0">
                <a:solidFill>
                  <a:srgbClr val="FF89D7"/>
                </a:solidFill>
                <a:latin typeface="Calibri"/>
                <a:cs typeface="Calibri"/>
              </a:rPr>
              <a:t>decoder</a:t>
            </a:r>
            <a:endParaRPr sz="1550" dirty="0">
              <a:latin typeface="Calibri"/>
              <a:cs typeface="Calibri"/>
            </a:endParaRPr>
          </a:p>
          <a:p>
            <a:pPr marL="12065" algn="ctr">
              <a:lnSpc>
                <a:spcPct val="100000"/>
              </a:lnSpc>
              <a:spcBef>
                <a:spcPts val="90"/>
              </a:spcBef>
              <a:tabLst>
                <a:tab pos="1903095" algn="l"/>
              </a:tabLst>
            </a:pPr>
            <a:r>
              <a:rPr sz="1550" dirty="0">
                <a:solidFill>
                  <a:srgbClr val="FF89D7"/>
                </a:solidFill>
                <a:latin typeface="Calibri"/>
                <a:cs typeface="Calibri"/>
              </a:rPr>
              <a:t>output</a:t>
            </a:r>
            <a:r>
              <a:rPr sz="1550" spc="60" dirty="0">
                <a:solidFill>
                  <a:srgbClr val="FF89D7"/>
                </a:solidFill>
                <a:latin typeface="Calibri"/>
                <a:cs typeface="Calibri"/>
              </a:rPr>
              <a:t> </a:t>
            </a:r>
            <a:r>
              <a:rPr sz="1550" dirty="0">
                <a:solidFill>
                  <a:srgbClr val="FF89D7"/>
                </a:solidFill>
                <a:latin typeface="Calibri"/>
                <a:cs typeface="Calibri"/>
              </a:rPr>
              <a:t>is</a:t>
            </a:r>
            <a:r>
              <a:rPr sz="1550" spc="55" dirty="0">
                <a:solidFill>
                  <a:srgbClr val="FF89D7"/>
                </a:solidFill>
                <a:latin typeface="Calibri"/>
                <a:cs typeface="Calibri"/>
              </a:rPr>
              <a:t> </a:t>
            </a:r>
            <a:r>
              <a:rPr sz="1550" dirty="0">
                <a:solidFill>
                  <a:srgbClr val="FF89D7"/>
                </a:solidFill>
                <a:latin typeface="Calibri"/>
                <a:cs typeface="Calibri"/>
              </a:rPr>
              <a:t>fed</a:t>
            </a:r>
            <a:r>
              <a:rPr sz="1550" spc="65" dirty="0">
                <a:solidFill>
                  <a:srgbClr val="FF89D7"/>
                </a:solidFill>
                <a:latin typeface="Calibri"/>
                <a:cs typeface="Calibri"/>
              </a:rPr>
              <a:t> </a:t>
            </a:r>
            <a:r>
              <a:rPr sz="1550" spc="-25" dirty="0">
                <a:solidFill>
                  <a:srgbClr val="FF89D7"/>
                </a:solidFill>
                <a:latin typeface="Calibri"/>
                <a:cs typeface="Calibri"/>
              </a:rPr>
              <a:t>in</a:t>
            </a:r>
            <a:r>
              <a:rPr sz="1550" dirty="0">
                <a:solidFill>
                  <a:srgbClr val="FF89D7"/>
                </a:solidFill>
                <a:latin typeface="Calibri"/>
                <a:cs typeface="Calibri"/>
              </a:rPr>
              <a:t>	as</a:t>
            </a:r>
            <a:r>
              <a:rPr sz="1550" spc="5" dirty="0">
                <a:solidFill>
                  <a:srgbClr val="FF89D7"/>
                </a:solidFill>
                <a:latin typeface="Calibri"/>
                <a:cs typeface="Calibri"/>
              </a:rPr>
              <a:t> </a:t>
            </a:r>
            <a:r>
              <a:rPr sz="1550" dirty="0">
                <a:solidFill>
                  <a:srgbClr val="FF89D7"/>
                </a:solidFill>
                <a:latin typeface="Calibri"/>
                <a:cs typeface="Calibri"/>
              </a:rPr>
              <a:t>next</a:t>
            </a:r>
            <a:r>
              <a:rPr sz="1550" spc="20" dirty="0">
                <a:solidFill>
                  <a:srgbClr val="FF89D7"/>
                </a:solidFill>
                <a:latin typeface="Calibri"/>
                <a:cs typeface="Calibri"/>
              </a:rPr>
              <a:t> </a:t>
            </a:r>
            <a:r>
              <a:rPr sz="1550" dirty="0">
                <a:solidFill>
                  <a:srgbClr val="FF89D7"/>
                </a:solidFill>
                <a:latin typeface="Calibri"/>
                <a:cs typeface="Calibri"/>
              </a:rPr>
              <a:t>step’s</a:t>
            </a:r>
            <a:r>
              <a:rPr sz="1550" spc="15" dirty="0">
                <a:solidFill>
                  <a:srgbClr val="FF89D7"/>
                </a:solidFill>
                <a:latin typeface="Calibri"/>
                <a:cs typeface="Calibri"/>
              </a:rPr>
              <a:t> </a:t>
            </a:r>
            <a:r>
              <a:rPr sz="1550" spc="-10" dirty="0">
                <a:solidFill>
                  <a:srgbClr val="FF89D7"/>
                </a:solidFill>
                <a:latin typeface="Calibri"/>
                <a:cs typeface="Calibri"/>
              </a:rPr>
              <a:t>input</a:t>
            </a:r>
            <a:endParaRPr sz="1550" dirty="0">
              <a:latin typeface="Calibri"/>
              <a:cs typeface="Calibri"/>
            </a:endParaRPr>
          </a:p>
        </p:txBody>
      </p:sp>
      <p:grpSp>
        <p:nvGrpSpPr>
          <p:cNvPr id="35" name="object 35"/>
          <p:cNvGrpSpPr/>
          <p:nvPr/>
        </p:nvGrpSpPr>
        <p:grpSpPr>
          <a:xfrm>
            <a:off x="7106031" y="2172842"/>
            <a:ext cx="2457450" cy="2084070"/>
            <a:chOff x="7106031" y="2172842"/>
            <a:chExt cx="2457450" cy="2084070"/>
          </a:xfrm>
        </p:grpSpPr>
        <p:pic>
          <p:nvPicPr>
            <p:cNvPr id="36" name="object 36"/>
            <p:cNvPicPr/>
            <p:nvPr/>
          </p:nvPicPr>
          <p:blipFill>
            <a:blip r:embed="rId4" cstate="print"/>
            <a:stretch>
              <a:fillRect/>
            </a:stretch>
          </p:blipFill>
          <p:spPr>
            <a:xfrm>
              <a:off x="7124446" y="2199639"/>
              <a:ext cx="2438656" cy="2057019"/>
            </a:xfrm>
            <a:prstGeom prst="rect">
              <a:avLst/>
            </a:prstGeom>
          </p:spPr>
        </p:pic>
        <p:sp>
          <p:nvSpPr>
            <p:cNvPr id="37" name="object 37"/>
            <p:cNvSpPr/>
            <p:nvPr/>
          </p:nvSpPr>
          <p:spPr>
            <a:xfrm>
              <a:off x="7106031" y="2172842"/>
              <a:ext cx="2286000" cy="2078989"/>
            </a:xfrm>
            <a:custGeom>
              <a:avLst/>
              <a:gdLst/>
              <a:ahLst/>
              <a:cxnLst/>
              <a:rect l="l" t="t" r="r" b="b"/>
              <a:pathLst>
                <a:path w="2286000" h="2078989">
                  <a:moveTo>
                    <a:pt x="33909" y="46990"/>
                  </a:moveTo>
                  <a:lnTo>
                    <a:pt x="27813" y="19050"/>
                  </a:lnTo>
                  <a:lnTo>
                    <a:pt x="0" y="25146"/>
                  </a:lnTo>
                  <a:lnTo>
                    <a:pt x="5969" y="53086"/>
                  </a:lnTo>
                  <a:lnTo>
                    <a:pt x="33909" y="46990"/>
                  </a:lnTo>
                  <a:close/>
                </a:path>
                <a:path w="2286000" h="2078989">
                  <a:moveTo>
                    <a:pt x="46101" y="102870"/>
                  </a:moveTo>
                  <a:lnTo>
                    <a:pt x="40005" y="74930"/>
                  </a:lnTo>
                  <a:lnTo>
                    <a:pt x="12065" y="81026"/>
                  </a:lnTo>
                  <a:lnTo>
                    <a:pt x="18161" y="108839"/>
                  </a:lnTo>
                  <a:lnTo>
                    <a:pt x="46101" y="102870"/>
                  </a:lnTo>
                  <a:close/>
                </a:path>
                <a:path w="2286000" h="2078989">
                  <a:moveTo>
                    <a:pt x="58293" y="158623"/>
                  </a:moveTo>
                  <a:lnTo>
                    <a:pt x="52197" y="130683"/>
                  </a:lnTo>
                  <a:lnTo>
                    <a:pt x="24257" y="136779"/>
                  </a:lnTo>
                  <a:lnTo>
                    <a:pt x="30353" y="164719"/>
                  </a:lnTo>
                  <a:lnTo>
                    <a:pt x="58293" y="158623"/>
                  </a:lnTo>
                  <a:close/>
                </a:path>
                <a:path w="2286000" h="2078989">
                  <a:moveTo>
                    <a:pt x="70358" y="214503"/>
                  </a:moveTo>
                  <a:lnTo>
                    <a:pt x="64389" y="186563"/>
                  </a:lnTo>
                  <a:lnTo>
                    <a:pt x="36449" y="192659"/>
                  </a:lnTo>
                  <a:lnTo>
                    <a:pt x="42418" y="220599"/>
                  </a:lnTo>
                  <a:lnTo>
                    <a:pt x="70358" y="214503"/>
                  </a:lnTo>
                  <a:close/>
                </a:path>
                <a:path w="2286000" h="2078989">
                  <a:moveTo>
                    <a:pt x="82550" y="270383"/>
                  </a:moveTo>
                  <a:lnTo>
                    <a:pt x="76454" y="242443"/>
                  </a:lnTo>
                  <a:lnTo>
                    <a:pt x="48514" y="248539"/>
                  </a:lnTo>
                  <a:lnTo>
                    <a:pt x="54610" y="276479"/>
                  </a:lnTo>
                  <a:lnTo>
                    <a:pt x="82550" y="270383"/>
                  </a:lnTo>
                  <a:close/>
                </a:path>
                <a:path w="2286000" h="2078989">
                  <a:moveTo>
                    <a:pt x="94742" y="326136"/>
                  </a:moveTo>
                  <a:lnTo>
                    <a:pt x="88646" y="298323"/>
                  </a:lnTo>
                  <a:lnTo>
                    <a:pt x="60706" y="304292"/>
                  </a:lnTo>
                  <a:lnTo>
                    <a:pt x="66802" y="332232"/>
                  </a:lnTo>
                  <a:lnTo>
                    <a:pt x="94742" y="326136"/>
                  </a:lnTo>
                  <a:close/>
                </a:path>
                <a:path w="2286000" h="2078989">
                  <a:moveTo>
                    <a:pt x="106934" y="382016"/>
                  </a:moveTo>
                  <a:lnTo>
                    <a:pt x="100838" y="354076"/>
                  </a:lnTo>
                  <a:lnTo>
                    <a:pt x="72898" y="360172"/>
                  </a:lnTo>
                  <a:lnTo>
                    <a:pt x="78994" y="388112"/>
                  </a:lnTo>
                  <a:lnTo>
                    <a:pt x="106934" y="382016"/>
                  </a:lnTo>
                  <a:close/>
                </a:path>
                <a:path w="2286000" h="2078989">
                  <a:moveTo>
                    <a:pt x="118999" y="437896"/>
                  </a:moveTo>
                  <a:lnTo>
                    <a:pt x="112903" y="409956"/>
                  </a:lnTo>
                  <a:lnTo>
                    <a:pt x="84963" y="416052"/>
                  </a:lnTo>
                  <a:lnTo>
                    <a:pt x="91059" y="443992"/>
                  </a:lnTo>
                  <a:lnTo>
                    <a:pt x="118999" y="437896"/>
                  </a:lnTo>
                  <a:close/>
                </a:path>
                <a:path w="2286000" h="2078989">
                  <a:moveTo>
                    <a:pt x="131191" y="493776"/>
                  </a:moveTo>
                  <a:lnTo>
                    <a:pt x="125095" y="465836"/>
                  </a:lnTo>
                  <a:lnTo>
                    <a:pt x="97155" y="471932"/>
                  </a:lnTo>
                  <a:lnTo>
                    <a:pt x="103251" y="499745"/>
                  </a:lnTo>
                  <a:lnTo>
                    <a:pt x="131191" y="493776"/>
                  </a:lnTo>
                  <a:close/>
                </a:path>
                <a:path w="2286000" h="2078989">
                  <a:moveTo>
                    <a:pt x="143383" y="549529"/>
                  </a:moveTo>
                  <a:lnTo>
                    <a:pt x="137287" y="521589"/>
                  </a:lnTo>
                  <a:lnTo>
                    <a:pt x="109347" y="527685"/>
                  </a:lnTo>
                  <a:lnTo>
                    <a:pt x="115443" y="555625"/>
                  </a:lnTo>
                  <a:lnTo>
                    <a:pt x="143383" y="549529"/>
                  </a:lnTo>
                  <a:close/>
                </a:path>
                <a:path w="2286000" h="2078989">
                  <a:moveTo>
                    <a:pt x="155448" y="605409"/>
                  </a:moveTo>
                  <a:lnTo>
                    <a:pt x="149352" y="577469"/>
                  </a:lnTo>
                  <a:lnTo>
                    <a:pt x="121539" y="583565"/>
                  </a:lnTo>
                  <a:lnTo>
                    <a:pt x="127508" y="611505"/>
                  </a:lnTo>
                  <a:lnTo>
                    <a:pt x="155448" y="605409"/>
                  </a:lnTo>
                  <a:close/>
                </a:path>
                <a:path w="2286000" h="2078989">
                  <a:moveTo>
                    <a:pt x="167640" y="661289"/>
                  </a:moveTo>
                  <a:lnTo>
                    <a:pt x="161544" y="633349"/>
                  </a:lnTo>
                  <a:lnTo>
                    <a:pt x="133604" y="639445"/>
                  </a:lnTo>
                  <a:lnTo>
                    <a:pt x="139700" y="667385"/>
                  </a:lnTo>
                  <a:lnTo>
                    <a:pt x="167640" y="661289"/>
                  </a:lnTo>
                  <a:close/>
                </a:path>
                <a:path w="2286000" h="2078989">
                  <a:moveTo>
                    <a:pt x="179832" y="717042"/>
                  </a:moveTo>
                  <a:lnTo>
                    <a:pt x="173736" y="689229"/>
                  </a:lnTo>
                  <a:lnTo>
                    <a:pt x="145796" y="695198"/>
                  </a:lnTo>
                  <a:lnTo>
                    <a:pt x="151892" y="723138"/>
                  </a:lnTo>
                  <a:lnTo>
                    <a:pt x="179832" y="717042"/>
                  </a:lnTo>
                  <a:close/>
                </a:path>
                <a:path w="2286000" h="2078989">
                  <a:moveTo>
                    <a:pt x="191897" y="772922"/>
                  </a:moveTo>
                  <a:lnTo>
                    <a:pt x="185928" y="744982"/>
                  </a:lnTo>
                  <a:lnTo>
                    <a:pt x="157988" y="751078"/>
                  </a:lnTo>
                  <a:lnTo>
                    <a:pt x="164084" y="779018"/>
                  </a:lnTo>
                  <a:lnTo>
                    <a:pt x="191897" y="772922"/>
                  </a:lnTo>
                  <a:close/>
                </a:path>
                <a:path w="2286000" h="2078989">
                  <a:moveTo>
                    <a:pt x="204089" y="828802"/>
                  </a:moveTo>
                  <a:lnTo>
                    <a:pt x="197993" y="800862"/>
                  </a:lnTo>
                  <a:lnTo>
                    <a:pt x="170053" y="806958"/>
                  </a:lnTo>
                  <a:lnTo>
                    <a:pt x="176149" y="834898"/>
                  </a:lnTo>
                  <a:lnTo>
                    <a:pt x="204089" y="828802"/>
                  </a:lnTo>
                  <a:close/>
                </a:path>
                <a:path w="2286000" h="2078989">
                  <a:moveTo>
                    <a:pt x="216281" y="884682"/>
                  </a:moveTo>
                  <a:lnTo>
                    <a:pt x="210185" y="856742"/>
                  </a:lnTo>
                  <a:lnTo>
                    <a:pt x="182245" y="862838"/>
                  </a:lnTo>
                  <a:lnTo>
                    <a:pt x="188341" y="890651"/>
                  </a:lnTo>
                  <a:lnTo>
                    <a:pt x="216281" y="884682"/>
                  </a:lnTo>
                  <a:close/>
                </a:path>
                <a:path w="2286000" h="2078989">
                  <a:moveTo>
                    <a:pt x="228473" y="940435"/>
                  </a:moveTo>
                  <a:lnTo>
                    <a:pt x="222377" y="912495"/>
                  </a:lnTo>
                  <a:lnTo>
                    <a:pt x="194437" y="918591"/>
                  </a:lnTo>
                  <a:lnTo>
                    <a:pt x="200533" y="946531"/>
                  </a:lnTo>
                  <a:lnTo>
                    <a:pt x="228473" y="940435"/>
                  </a:lnTo>
                  <a:close/>
                </a:path>
                <a:path w="2286000" h="2078989">
                  <a:moveTo>
                    <a:pt x="240538" y="996315"/>
                  </a:moveTo>
                  <a:lnTo>
                    <a:pt x="234442" y="968375"/>
                  </a:lnTo>
                  <a:lnTo>
                    <a:pt x="206502" y="974471"/>
                  </a:lnTo>
                  <a:lnTo>
                    <a:pt x="212598" y="1002411"/>
                  </a:lnTo>
                  <a:lnTo>
                    <a:pt x="240538" y="996315"/>
                  </a:lnTo>
                  <a:close/>
                </a:path>
                <a:path w="2286000" h="2078989">
                  <a:moveTo>
                    <a:pt x="252730" y="1052195"/>
                  </a:moveTo>
                  <a:lnTo>
                    <a:pt x="246634" y="1024255"/>
                  </a:lnTo>
                  <a:lnTo>
                    <a:pt x="218694" y="1030351"/>
                  </a:lnTo>
                  <a:lnTo>
                    <a:pt x="224790" y="1058291"/>
                  </a:lnTo>
                  <a:lnTo>
                    <a:pt x="252730" y="1052195"/>
                  </a:lnTo>
                  <a:close/>
                </a:path>
                <a:path w="2286000" h="2078989">
                  <a:moveTo>
                    <a:pt x="264922" y="1107948"/>
                  </a:moveTo>
                  <a:lnTo>
                    <a:pt x="258826" y="1080135"/>
                  </a:lnTo>
                  <a:lnTo>
                    <a:pt x="230886" y="1086104"/>
                  </a:lnTo>
                  <a:lnTo>
                    <a:pt x="236982" y="1114044"/>
                  </a:lnTo>
                  <a:lnTo>
                    <a:pt x="264922" y="1107948"/>
                  </a:lnTo>
                  <a:close/>
                </a:path>
                <a:path w="2286000" h="2078989">
                  <a:moveTo>
                    <a:pt x="276987" y="1163828"/>
                  </a:moveTo>
                  <a:lnTo>
                    <a:pt x="270891" y="1135888"/>
                  </a:lnTo>
                  <a:lnTo>
                    <a:pt x="243078" y="1141984"/>
                  </a:lnTo>
                  <a:lnTo>
                    <a:pt x="249047" y="1169924"/>
                  </a:lnTo>
                  <a:lnTo>
                    <a:pt x="276987" y="1163828"/>
                  </a:lnTo>
                  <a:close/>
                </a:path>
                <a:path w="2286000" h="2078989">
                  <a:moveTo>
                    <a:pt x="289179" y="1219708"/>
                  </a:moveTo>
                  <a:lnTo>
                    <a:pt x="283083" y="1191768"/>
                  </a:lnTo>
                  <a:lnTo>
                    <a:pt x="255143" y="1197864"/>
                  </a:lnTo>
                  <a:lnTo>
                    <a:pt x="261239" y="1225804"/>
                  </a:lnTo>
                  <a:lnTo>
                    <a:pt x="289179" y="1219708"/>
                  </a:lnTo>
                  <a:close/>
                </a:path>
                <a:path w="2286000" h="2078989">
                  <a:moveTo>
                    <a:pt x="301371" y="1275588"/>
                  </a:moveTo>
                  <a:lnTo>
                    <a:pt x="295275" y="1247648"/>
                  </a:lnTo>
                  <a:lnTo>
                    <a:pt x="267335" y="1253744"/>
                  </a:lnTo>
                  <a:lnTo>
                    <a:pt x="273431" y="1281557"/>
                  </a:lnTo>
                  <a:lnTo>
                    <a:pt x="301371" y="1275588"/>
                  </a:lnTo>
                  <a:close/>
                </a:path>
                <a:path w="2286000" h="2078989">
                  <a:moveTo>
                    <a:pt x="313436" y="1331341"/>
                  </a:moveTo>
                  <a:lnTo>
                    <a:pt x="307467" y="1303401"/>
                  </a:lnTo>
                  <a:lnTo>
                    <a:pt x="279527" y="1309497"/>
                  </a:lnTo>
                  <a:lnTo>
                    <a:pt x="285623" y="1337437"/>
                  </a:lnTo>
                  <a:lnTo>
                    <a:pt x="313436" y="1331341"/>
                  </a:lnTo>
                  <a:close/>
                </a:path>
                <a:path w="2286000" h="2078989">
                  <a:moveTo>
                    <a:pt x="325628" y="1387221"/>
                  </a:moveTo>
                  <a:lnTo>
                    <a:pt x="319532" y="1359281"/>
                  </a:lnTo>
                  <a:lnTo>
                    <a:pt x="291592" y="1365389"/>
                  </a:lnTo>
                  <a:lnTo>
                    <a:pt x="297688" y="1393317"/>
                  </a:lnTo>
                  <a:lnTo>
                    <a:pt x="325628" y="1387221"/>
                  </a:lnTo>
                  <a:close/>
                </a:path>
                <a:path w="2286000" h="2078989">
                  <a:moveTo>
                    <a:pt x="337820" y="1443101"/>
                  </a:moveTo>
                  <a:lnTo>
                    <a:pt x="331724" y="1415161"/>
                  </a:lnTo>
                  <a:lnTo>
                    <a:pt x="303784" y="1421257"/>
                  </a:lnTo>
                  <a:lnTo>
                    <a:pt x="309880" y="1449197"/>
                  </a:lnTo>
                  <a:lnTo>
                    <a:pt x="337820" y="1443101"/>
                  </a:lnTo>
                  <a:close/>
                </a:path>
                <a:path w="2286000" h="2078989">
                  <a:moveTo>
                    <a:pt x="350012" y="1498854"/>
                  </a:moveTo>
                  <a:lnTo>
                    <a:pt x="343916" y="1471041"/>
                  </a:lnTo>
                  <a:lnTo>
                    <a:pt x="315976" y="1477010"/>
                  </a:lnTo>
                  <a:lnTo>
                    <a:pt x="322072" y="1504950"/>
                  </a:lnTo>
                  <a:lnTo>
                    <a:pt x="350012" y="1498854"/>
                  </a:lnTo>
                  <a:close/>
                </a:path>
                <a:path w="2286000" h="2078989">
                  <a:moveTo>
                    <a:pt x="362077" y="1554734"/>
                  </a:moveTo>
                  <a:lnTo>
                    <a:pt x="355981" y="1526794"/>
                  </a:lnTo>
                  <a:lnTo>
                    <a:pt x="328041" y="1532890"/>
                  </a:lnTo>
                  <a:lnTo>
                    <a:pt x="334137" y="1560830"/>
                  </a:lnTo>
                  <a:lnTo>
                    <a:pt x="362077" y="1554734"/>
                  </a:lnTo>
                  <a:close/>
                </a:path>
                <a:path w="2286000" h="2078989">
                  <a:moveTo>
                    <a:pt x="374269" y="1610614"/>
                  </a:moveTo>
                  <a:lnTo>
                    <a:pt x="368173" y="1582674"/>
                  </a:lnTo>
                  <a:lnTo>
                    <a:pt x="340233" y="1588770"/>
                  </a:lnTo>
                  <a:lnTo>
                    <a:pt x="346329" y="1616710"/>
                  </a:lnTo>
                  <a:lnTo>
                    <a:pt x="374269" y="1610614"/>
                  </a:lnTo>
                  <a:close/>
                </a:path>
                <a:path w="2286000" h="2078989">
                  <a:moveTo>
                    <a:pt x="386461" y="1666494"/>
                  </a:moveTo>
                  <a:lnTo>
                    <a:pt x="380365" y="1638554"/>
                  </a:lnTo>
                  <a:lnTo>
                    <a:pt x="352425" y="1644650"/>
                  </a:lnTo>
                  <a:lnTo>
                    <a:pt x="358521" y="1672463"/>
                  </a:lnTo>
                  <a:lnTo>
                    <a:pt x="386461" y="1666494"/>
                  </a:lnTo>
                  <a:close/>
                </a:path>
                <a:path w="2286000" h="2078989">
                  <a:moveTo>
                    <a:pt x="398526" y="1722247"/>
                  </a:moveTo>
                  <a:lnTo>
                    <a:pt x="392557" y="1694307"/>
                  </a:lnTo>
                  <a:lnTo>
                    <a:pt x="364617" y="1700403"/>
                  </a:lnTo>
                  <a:lnTo>
                    <a:pt x="370586" y="1728343"/>
                  </a:lnTo>
                  <a:lnTo>
                    <a:pt x="398526" y="1722247"/>
                  </a:lnTo>
                  <a:close/>
                </a:path>
                <a:path w="2286000" h="2078989">
                  <a:moveTo>
                    <a:pt x="410718" y="1778127"/>
                  </a:moveTo>
                  <a:lnTo>
                    <a:pt x="404622" y="1750187"/>
                  </a:lnTo>
                  <a:lnTo>
                    <a:pt x="376682" y="1756283"/>
                  </a:lnTo>
                  <a:lnTo>
                    <a:pt x="382778" y="1784223"/>
                  </a:lnTo>
                  <a:lnTo>
                    <a:pt x="410718" y="1778127"/>
                  </a:lnTo>
                  <a:close/>
                </a:path>
                <a:path w="2286000" h="2078989">
                  <a:moveTo>
                    <a:pt x="422910" y="1834007"/>
                  </a:moveTo>
                  <a:lnTo>
                    <a:pt x="416814" y="1806067"/>
                  </a:lnTo>
                  <a:lnTo>
                    <a:pt x="388874" y="1812163"/>
                  </a:lnTo>
                  <a:lnTo>
                    <a:pt x="394970" y="1840103"/>
                  </a:lnTo>
                  <a:lnTo>
                    <a:pt x="422910" y="1834007"/>
                  </a:lnTo>
                  <a:close/>
                </a:path>
                <a:path w="2286000" h="2078989">
                  <a:moveTo>
                    <a:pt x="434975" y="1889760"/>
                  </a:moveTo>
                  <a:lnTo>
                    <a:pt x="429006" y="1861947"/>
                  </a:lnTo>
                  <a:lnTo>
                    <a:pt x="401066" y="1867916"/>
                  </a:lnTo>
                  <a:lnTo>
                    <a:pt x="407162" y="1895856"/>
                  </a:lnTo>
                  <a:lnTo>
                    <a:pt x="434975" y="1889760"/>
                  </a:lnTo>
                  <a:close/>
                </a:path>
                <a:path w="2286000" h="2078989">
                  <a:moveTo>
                    <a:pt x="447167" y="1945640"/>
                  </a:moveTo>
                  <a:lnTo>
                    <a:pt x="441071" y="1917700"/>
                  </a:lnTo>
                  <a:lnTo>
                    <a:pt x="413131" y="1923796"/>
                  </a:lnTo>
                  <a:lnTo>
                    <a:pt x="419227" y="1951736"/>
                  </a:lnTo>
                  <a:lnTo>
                    <a:pt x="447167" y="1945640"/>
                  </a:lnTo>
                  <a:close/>
                </a:path>
                <a:path w="2286000" h="2078989">
                  <a:moveTo>
                    <a:pt x="485267" y="1986026"/>
                  </a:moveTo>
                  <a:lnTo>
                    <a:pt x="457301" y="1992134"/>
                  </a:lnTo>
                  <a:lnTo>
                    <a:pt x="453263" y="1973580"/>
                  </a:lnTo>
                  <a:lnTo>
                    <a:pt x="425323" y="1979676"/>
                  </a:lnTo>
                  <a:lnTo>
                    <a:pt x="429361" y="1998230"/>
                  </a:lnTo>
                  <a:lnTo>
                    <a:pt x="401447" y="2004314"/>
                  </a:lnTo>
                  <a:lnTo>
                    <a:pt x="461518" y="2078990"/>
                  </a:lnTo>
                  <a:lnTo>
                    <a:pt x="479742" y="2007616"/>
                  </a:lnTo>
                  <a:lnTo>
                    <a:pt x="485267" y="1986026"/>
                  </a:lnTo>
                  <a:close/>
                </a:path>
                <a:path w="2286000" h="2078989">
                  <a:moveTo>
                    <a:pt x="624586" y="46863"/>
                  </a:moveTo>
                  <a:lnTo>
                    <a:pt x="618363" y="19050"/>
                  </a:lnTo>
                  <a:lnTo>
                    <a:pt x="590550" y="25146"/>
                  </a:lnTo>
                  <a:lnTo>
                    <a:pt x="596646" y="53086"/>
                  </a:lnTo>
                  <a:lnTo>
                    <a:pt x="624586" y="46863"/>
                  </a:lnTo>
                  <a:close/>
                </a:path>
                <a:path w="2286000" h="2078989">
                  <a:moveTo>
                    <a:pt x="637032" y="102743"/>
                  </a:moveTo>
                  <a:lnTo>
                    <a:pt x="630809" y="74803"/>
                  </a:lnTo>
                  <a:lnTo>
                    <a:pt x="602869" y="81026"/>
                  </a:lnTo>
                  <a:lnTo>
                    <a:pt x="609092" y="108839"/>
                  </a:lnTo>
                  <a:lnTo>
                    <a:pt x="637032" y="102743"/>
                  </a:lnTo>
                  <a:close/>
                </a:path>
                <a:path w="2286000" h="2078989">
                  <a:moveTo>
                    <a:pt x="649351" y="158496"/>
                  </a:moveTo>
                  <a:lnTo>
                    <a:pt x="643255" y="130556"/>
                  </a:lnTo>
                  <a:lnTo>
                    <a:pt x="615315" y="136779"/>
                  </a:lnTo>
                  <a:lnTo>
                    <a:pt x="621538" y="164719"/>
                  </a:lnTo>
                  <a:lnTo>
                    <a:pt x="649351" y="158496"/>
                  </a:lnTo>
                  <a:close/>
                </a:path>
                <a:path w="2286000" h="2078989">
                  <a:moveTo>
                    <a:pt x="661797" y="214249"/>
                  </a:moveTo>
                  <a:lnTo>
                    <a:pt x="655574" y="186309"/>
                  </a:lnTo>
                  <a:lnTo>
                    <a:pt x="627761" y="192532"/>
                  </a:lnTo>
                  <a:lnTo>
                    <a:pt x="633857" y="220472"/>
                  </a:lnTo>
                  <a:lnTo>
                    <a:pt x="661797" y="214249"/>
                  </a:lnTo>
                  <a:close/>
                </a:path>
                <a:path w="2286000" h="2078989">
                  <a:moveTo>
                    <a:pt x="674243" y="270002"/>
                  </a:moveTo>
                  <a:lnTo>
                    <a:pt x="668020" y="242189"/>
                  </a:lnTo>
                  <a:lnTo>
                    <a:pt x="640080" y="248412"/>
                  </a:lnTo>
                  <a:lnTo>
                    <a:pt x="646303" y="276225"/>
                  </a:lnTo>
                  <a:lnTo>
                    <a:pt x="674243" y="270002"/>
                  </a:lnTo>
                  <a:close/>
                </a:path>
                <a:path w="2286000" h="2078989">
                  <a:moveTo>
                    <a:pt x="686562" y="325882"/>
                  </a:moveTo>
                  <a:lnTo>
                    <a:pt x="680466" y="297942"/>
                  </a:lnTo>
                  <a:lnTo>
                    <a:pt x="652526" y="304165"/>
                  </a:lnTo>
                  <a:lnTo>
                    <a:pt x="658749" y="331978"/>
                  </a:lnTo>
                  <a:lnTo>
                    <a:pt x="686562" y="325882"/>
                  </a:lnTo>
                  <a:close/>
                </a:path>
                <a:path w="2286000" h="2078989">
                  <a:moveTo>
                    <a:pt x="699008" y="381635"/>
                  </a:moveTo>
                  <a:lnTo>
                    <a:pt x="692785" y="353695"/>
                  </a:lnTo>
                  <a:lnTo>
                    <a:pt x="664845" y="359918"/>
                  </a:lnTo>
                  <a:lnTo>
                    <a:pt x="671068" y="387858"/>
                  </a:lnTo>
                  <a:lnTo>
                    <a:pt x="699008" y="381635"/>
                  </a:lnTo>
                  <a:close/>
                </a:path>
                <a:path w="2286000" h="2078989">
                  <a:moveTo>
                    <a:pt x="711454" y="437388"/>
                  </a:moveTo>
                  <a:lnTo>
                    <a:pt x="705231" y="409575"/>
                  </a:lnTo>
                  <a:lnTo>
                    <a:pt x="677291" y="415671"/>
                  </a:lnTo>
                  <a:lnTo>
                    <a:pt x="683514" y="443611"/>
                  </a:lnTo>
                  <a:lnTo>
                    <a:pt x="711454" y="437388"/>
                  </a:lnTo>
                  <a:close/>
                </a:path>
                <a:path w="2286000" h="2078989">
                  <a:moveTo>
                    <a:pt x="723773" y="493141"/>
                  </a:moveTo>
                  <a:lnTo>
                    <a:pt x="717550" y="465328"/>
                  </a:lnTo>
                  <a:lnTo>
                    <a:pt x="689737" y="471551"/>
                  </a:lnTo>
                  <a:lnTo>
                    <a:pt x="695960" y="499364"/>
                  </a:lnTo>
                  <a:lnTo>
                    <a:pt x="723773" y="493141"/>
                  </a:lnTo>
                  <a:close/>
                </a:path>
                <a:path w="2286000" h="2078989">
                  <a:moveTo>
                    <a:pt x="736219" y="549021"/>
                  </a:moveTo>
                  <a:lnTo>
                    <a:pt x="729996" y="521081"/>
                  </a:lnTo>
                  <a:lnTo>
                    <a:pt x="702056" y="527304"/>
                  </a:lnTo>
                  <a:lnTo>
                    <a:pt x="708279" y="555244"/>
                  </a:lnTo>
                  <a:lnTo>
                    <a:pt x="736219" y="549021"/>
                  </a:lnTo>
                  <a:close/>
                </a:path>
                <a:path w="2286000" h="2078989">
                  <a:moveTo>
                    <a:pt x="748665" y="604774"/>
                  </a:moveTo>
                  <a:lnTo>
                    <a:pt x="742442" y="576834"/>
                  </a:lnTo>
                  <a:lnTo>
                    <a:pt x="714502" y="583057"/>
                  </a:lnTo>
                  <a:lnTo>
                    <a:pt x="720725" y="610997"/>
                  </a:lnTo>
                  <a:lnTo>
                    <a:pt x="748665" y="604774"/>
                  </a:lnTo>
                  <a:close/>
                </a:path>
                <a:path w="2286000" h="2078989">
                  <a:moveTo>
                    <a:pt x="760984" y="660527"/>
                  </a:moveTo>
                  <a:lnTo>
                    <a:pt x="754761" y="632714"/>
                  </a:lnTo>
                  <a:lnTo>
                    <a:pt x="726948" y="638937"/>
                  </a:lnTo>
                  <a:lnTo>
                    <a:pt x="733171" y="666750"/>
                  </a:lnTo>
                  <a:lnTo>
                    <a:pt x="760984" y="660527"/>
                  </a:lnTo>
                  <a:close/>
                </a:path>
                <a:path w="2286000" h="2078989">
                  <a:moveTo>
                    <a:pt x="773430" y="716407"/>
                  </a:moveTo>
                  <a:lnTo>
                    <a:pt x="767207" y="688467"/>
                  </a:lnTo>
                  <a:lnTo>
                    <a:pt x="739267" y="694690"/>
                  </a:lnTo>
                  <a:lnTo>
                    <a:pt x="745490" y="722503"/>
                  </a:lnTo>
                  <a:lnTo>
                    <a:pt x="773430" y="716407"/>
                  </a:lnTo>
                  <a:close/>
                </a:path>
                <a:path w="2286000" h="2078989">
                  <a:moveTo>
                    <a:pt x="785876" y="772160"/>
                  </a:moveTo>
                  <a:lnTo>
                    <a:pt x="779653" y="744220"/>
                  </a:lnTo>
                  <a:lnTo>
                    <a:pt x="751713" y="750443"/>
                  </a:lnTo>
                  <a:lnTo>
                    <a:pt x="757936" y="778383"/>
                  </a:lnTo>
                  <a:lnTo>
                    <a:pt x="785876" y="772160"/>
                  </a:lnTo>
                  <a:close/>
                </a:path>
                <a:path w="2286000" h="2078989">
                  <a:moveTo>
                    <a:pt x="798195" y="827913"/>
                  </a:moveTo>
                  <a:lnTo>
                    <a:pt x="791972" y="800100"/>
                  </a:lnTo>
                  <a:lnTo>
                    <a:pt x="764159" y="806196"/>
                  </a:lnTo>
                  <a:lnTo>
                    <a:pt x="770255" y="834136"/>
                  </a:lnTo>
                  <a:lnTo>
                    <a:pt x="798195" y="827913"/>
                  </a:lnTo>
                  <a:close/>
                </a:path>
                <a:path w="2286000" h="2078989">
                  <a:moveTo>
                    <a:pt x="810641" y="883666"/>
                  </a:moveTo>
                  <a:lnTo>
                    <a:pt x="804418" y="855853"/>
                  </a:lnTo>
                  <a:lnTo>
                    <a:pt x="776478" y="862076"/>
                  </a:lnTo>
                  <a:lnTo>
                    <a:pt x="782701" y="889889"/>
                  </a:lnTo>
                  <a:lnTo>
                    <a:pt x="810641" y="883666"/>
                  </a:lnTo>
                  <a:close/>
                </a:path>
                <a:path w="2286000" h="2078989">
                  <a:moveTo>
                    <a:pt x="822960" y="939546"/>
                  </a:moveTo>
                  <a:lnTo>
                    <a:pt x="816864" y="911606"/>
                  </a:lnTo>
                  <a:lnTo>
                    <a:pt x="788924" y="917829"/>
                  </a:lnTo>
                  <a:lnTo>
                    <a:pt x="795147" y="945769"/>
                  </a:lnTo>
                  <a:lnTo>
                    <a:pt x="822960" y="939546"/>
                  </a:lnTo>
                  <a:close/>
                </a:path>
                <a:path w="2286000" h="2078989">
                  <a:moveTo>
                    <a:pt x="835406" y="995299"/>
                  </a:moveTo>
                  <a:lnTo>
                    <a:pt x="829183" y="967359"/>
                  </a:lnTo>
                  <a:lnTo>
                    <a:pt x="801370" y="973582"/>
                  </a:lnTo>
                  <a:lnTo>
                    <a:pt x="807466" y="1001522"/>
                  </a:lnTo>
                  <a:lnTo>
                    <a:pt x="835406" y="995299"/>
                  </a:lnTo>
                  <a:close/>
                </a:path>
                <a:path w="2286000" h="2078989">
                  <a:moveTo>
                    <a:pt x="847852" y="1051052"/>
                  </a:moveTo>
                  <a:lnTo>
                    <a:pt x="841629" y="1023239"/>
                  </a:lnTo>
                  <a:lnTo>
                    <a:pt x="813689" y="1029462"/>
                  </a:lnTo>
                  <a:lnTo>
                    <a:pt x="819912" y="1057275"/>
                  </a:lnTo>
                  <a:lnTo>
                    <a:pt x="847852" y="1051052"/>
                  </a:lnTo>
                  <a:close/>
                </a:path>
                <a:path w="2286000" h="2078989">
                  <a:moveTo>
                    <a:pt x="860171" y="1106932"/>
                  </a:moveTo>
                  <a:lnTo>
                    <a:pt x="854075" y="1078992"/>
                  </a:lnTo>
                  <a:lnTo>
                    <a:pt x="826135" y="1085215"/>
                  </a:lnTo>
                  <a:lnTo>
                    <a:pt x="832358" y="1113028"/>
                  </a:lnTo>
                  <a:lnTo>
                    <a:pt x="860171" y="1106932"/>
                  </a:lnTo>
                  <a:close/>
                </a:path>
                <a:path w="2286000" h="2078989">
                  <a:moveTo>
                    <a:pt x="872617" y="1162685"/>
                  </a:moveTo>
                  <a:lnTo>
                    <a:pt x="866394" y="1134745"/>
                  </a:lnTo>
                  <a:lnTo>
                    <a:pt x="838581" y="1140968"/>
                  </a:lnTo>
                  <a:lnTo>
                    <a:pt x="844677" y="1168908"/>
                  </a:lnTo>
                  <a:lnTo>
                    <a:pt x="872617" y="1162685"/>
                  </a:lnTo>
                  <a:close/>
                </a:path>
                <a:path w="2286000" h="2078989">
                  <a:moveTo>
                    <a:pt x="885063" y="1218438"/>
                  </a:moveTo>
                  <a:lnTo>
                    <a:pt x="878840" y="1190625"/>
                  </a:lnTo>
                  <a:lnTo>
                    <a:pt x="850900" y="1196721"/>
                  </a:lnTo>
                  <a:lnTo>
                    <a:pt x="857123" y="1224661"/>
                  </a:lnTo>
                  <a:lnTo>
                    <a:pt x="885063" y="1218438"/>
                  </a:lnTo>
                  <a:close/>
                </a:path>
                <a:path w="2286000" h="2078989">
                  <a:moveTo>
                    <a:pt x="897382" y="1274191"/>
                  </a:moveTo>
                  <a:lnTo>
                    <a:pt x="891159" y="1246378"/>
                  </a:lnTo>
                  <a:lnTo>
                    <a:pt x="863346" y="1252601"/>
                  </a:lnTo>
                  <a:lnTo>
                    <a:pt x="869569" y="1280414"/>
                  </a:lnTo>
                  <a:lnTo>
                    <a:pt x="897382" y="1274191"/>
                  </a:lnTo>
                  <a:close/>
                </a:path>
                <a:path w="2286000" h="2078989">
                  <a:moveTo>
                    <a:pt x="909828" y="1330071"/>
                  </a:moveTo>
                  <a:lnTo>
                    <a:pt x="903605" y="1302131"/>
                  </a:lnTo>
                  <a:lnTo>
                    <a:pt x="875665" y="1308354"/>
                  </a:lnTo>
                  <a:lnTo>
                    <a:pt x="881888" y="1336294"/>
                  </a:lnTo>
                  <a:lnTo>
                    <a:pt x="909828" y="1330071"/>
                  </a:lnTo>
                  <a:close/>
                </a:path>
                <a:path w="2286000" h="2078989">
                  <a:moveTo>
                    <a:pt x="922274" y="1385824"/>
                  </a:moveTo>
                  <a:lnTo>
                    <a:pt x="916051" y="1357884"/>
                  </a:lnTo>
                  <a:lnTo>
                    <a:pt x="888111" y="1364107"/>
                  </a:lnTo>
                  <a:lnTo>
                    <a:pt x="894334" y="1392047"/>
                  </a:lnTo>
                  <a:lnTo>
                    <a:pt x="922274" y="1385824"/>
                  </a:lnTo>
                  <a:close/>
                </a:path>
                <a:path w="2286000" h="2078989">
                  <a:moveTo>
                    <a:pt x="934593" y="1441577"/>
                  </a:moveTo>
                  <a:lnTo>
                    <a:pt x="928370" y="1413776"/>
                  </a:lnTo>
                  <a:lnTo>
                    <a:pt x="900557" y="1419860"/>
                  </a:lnTo>
                  <a:lnTo>
                    <a:pt x="906780" y="1447800"/>
                  </a:lnTo>
                  <a:lnTo>
                    <a:pt x="934593" y="1441577"/>
                  </a:lnTo>
                  <a:close/>
                </a:path>
                <a:path w="2286000" h="2078989">
                  <a:moveTo>
                    <a:pt x="947039" y="1497457"/>
                  </a:moveTo>
                  <a:lnTo>
                    <a:pt x="940816" y="1469517"/>
                  </a:lnTo>
                  <a:lnTo>
                    <a:pt x="912876" y="1475740"/>
                  </a:lnTo>
                  <a:lnTo>
                    <a:pt x="919099" y="1503553"/>
                  </a:lnTo>
                  <a:lnTo>
                    <a:pt x="947039" y="1497457"/>
                  </a:lnTo>
                  <a:close/>
                </a:path>
                <a:path w="2286000" h="2078989">
                  <a:moveTo>
                    <a:pt x="959485" y="1553210"/>
                  </a:moveTo>
                  <a:lnTo>
                    <a:pt x="953262" y="1525270"/>
                  </a:lnTo>
                  <a:lnTo>
                    <a:pt x="925322" y="1531493"/>
                  </a:lnTo>
                  <a:lnTo>
                    <a:pt x="931545" y="1559433"/>
                  </a:lnTo>
                  <a:lnTo>
                    <a:pt x="959485" y="1553210"/>
                  </a:lnTo>
                  <a:close/>
                </a:path>
                <a:path w="2286000" h="2078989">
                  <a:moveTo>
                    <a:pt x="971804" y="1608963"/>
                  </a:moveTo>
                  <a:lnTo>
                    <a:pt x="965581" y="1581150"/>
                  </a:lnTo>
                  <a:lnTo>
                    <a:pt x="937768" y="1587246"/>
                  </a:lnTo>
                  <a:lnTo>
                    <a:pt x="943864" y="1615186"/>
                  </a:lnTo>
                  <a:lnTo>
                    <a:pt x="971804" y="1608963"/>
                  </a:lnTo>
                  <a:close/>
                </a:path>
                <a:path w="2286000" h="2078989">
                  <a:moveTo>
                    <a:pt x="984250" y="1664716"/>
                  </a:moveTo>
                  <a:lnTo>
                    <a:pt x="978027" y="1636903"/>
                  </a:lnTo>
                  <a:lnTo>
                    <a:pt x="950087" y="1643126"/>
                  </a:lnTo>
                  <a:lnTo>
                    <a:pt x="956310" y="1670939"/>
                  </a:lnTo>
                  <a:lnTo>
                    <a:pt x="984250" y="1664716"/>
                  </a:lnTo>
                  <a:close/>
                </a:path>
                <a:path w="2286000" h="2078989">
                  <a:moveTo>
                    <a:pt x="996569" y="1720596"/>
                  </a:moveTo>
                  <a:lnTo>
                    <a:pt x="990473" y="1692656"/>
                  </a:lnTo>
                  <a:lnTo>
                    <a:pt x="962533" y="1698879"/>
                  </a:lnTo>
                  <a:lnTo>
                    <a:pt x="968756" y="1726819"/>
                  </a:lnTo>
                  <a:lnTo>
                    <a:pt x="996569" y="1720596"/>
                  </a:lnTo>
                  <a:close/>
                </a:path>
                <a:path w="2286000" h="2078989">
                  <a:moveTo>
                    <a:pt x="1009015" y="1776349"/>
                  </a:moveTo>
                  <a:lnTo>
                    <a:pt x="1002792" y="1748409"/>
                  </a:lnTo>
                  <a:lnTo>
                    <a:pt x="974979" y="1754632"/>
                  </a:lnTo>
                  <a:lnTo>
                    <a:pt x="981075" y="1782572"/>
                  </a:lnTo>
                  <a:lnTo>
                    <a:pt x="1009015" y="1776349"/>
                  </a:lnTo>
                  <a:close/>
                </a:path>
                <a:path w="2286000" h="2078989">
                  <a:moveTo>
                    <a:pt x="1021461" y="1832102"/>
                  </a:moveTo>
                  <a:lnTo>
                    <a:pt x="1015238" y="1804289"/>
                  </a:lnTo>
                  <a:lnTo>
                    <a:pt x="987298" y="1810385"/>
                  </a:lnTo>
                  <a:lnTo>
                    <a:pt x="993521" y="1838325"/>
                  </a:lnTo>
                  <a:lnTo>
                    <a:pt x="1021461" y="1832102"/>
                  </a:lnTo>
                  <a:close/>
                </a:path>
                <a:path w="2286000" h="2078989">
                  <a:moveTo>
                    <a:pt x="1033780" y="1887982"/>
                  </a:moveTo>
                  <a:lnTo>
                    <a:pt x="1027684" y="1860042"/>
                  </a:lnTo>
                  <a:lnTo>
                    <a:pt x="999744" y="1866265"/>
                  </a:lnTo>
                  <a:lnTo>
                    <a:pt x="1005967" y="1894078"/>
                  </a:lnTo>
                  <a:lnTo>
                    <a:pt x="1033780" y="1887982"/>
                  </a:lnTo>
                  <a:close/>
                </a:path>
                <a:path w="2286000" h="2078989">
                  <a:moveTo>
                    <a:pt x="1046226" y="1943735"/>
                  </a:moveTo>
                  <a:lnTo>
                    <a:pt x="1040003" y="1915795"/>
                  </a:lnTo>
                  <a:lnTo>
                    <a:pt x="1012190" y="1922018"/>
                  </a:lnTo>
                  <a:lnTo>
                    <a:pt x="1018286" y="1949958"/>
                  </a:lnTo>
                  <a:lnTo>
                    <a:pt x="1046226" y="1943735"/>
                  </a:lnTo>
                  <a:close/>
                </a:path>
                <a:path w="2286000" h="2078989">
                  <a:moveTo>
                    <a:pt x="1084961" y="1986026"/>
                  </a:moveTo>
                  <a:lnTo>
                    <a:pt x="1057033" y="1992210"/>
                  </a:lnTo>
                  <a:lnTo>
                    <a:pt x="1052449" y="1971675"/>
                  </a:lnTo>
                  <a:lnTo>
                    <a:pt x="1024509" y="1977771"/>
                  </a:lnTo>
                  <a:lnTo>
                    <a:pt x="1029093" y="1998395"/>
                  </a:lnTo>
                  <a:lnTo>
                    <a:pt x="1001141" y="2004568"/>
                  </a:lnTo>
                  <a:lnTo>
                    <a:pt x="1061593" y="2078990"/>
                  </a:lnTo>
                  <a:lnTo>
                    <a:pt x="1080008" y="2005711"/>
                  </a:lnTo>
                  <a:lnTo>
                    <a:pt x="1084961" y="1986026"/>
                  </a:lnTo>
                  <a:close/>
                </a:path>
                <a:path w="2286000" h="2078989">
                  <a:moveTo>
                    <a:pt x="1234186" y="27813"/>
                  </a:moveTo>
                  <a:lnTo>
                    <a:pt x="1227963" y="0"/>
                  </a:lnTo>
                  <a:lnTo>
                    <a:pt x="1200150" y="6096"/>
                  </a:lnTo>
                  <a:lnTo>
                    <a:pt x="1206246" y="34036"/>
                  </a:lnTo>
                  <a:lnTo>
                    <a:pt x="1234186" y="27813"/>
                  </a:lnTo>
                  <a:close/>
                </a:path>
                <a:path w="2286000" h="2078989">
                  <a:moveTo>
                    <a:pt x="1246632" y="83693"/>
                  </a:moveTo>
                  <a:lnTo>
                    <a:pt x="1240409" y="55753"/>
                  </a:lnTo>
                  <a:lnTo>
                    <a:pt x="1212469" y="61976"/>
                  </a:lnTo>
                  <a:lnTo>
                    <a:pt x="1218692" y="89789"/>
                  </a:lnTo>
                  <a:lnTo>
                    <a:pt x="1246632" y="83693"/>
                  </a:lnTo>
                  <a:close/>
                </a:path>
                <a:path w="2286000" h="2078989">
                  <a:moveTo>
                    <a:pt x="1258951" y="139446"/>
                  </a:moveTo>
                  <a:lnTo>
                    <a:pt x="1252855" y="111506"/>
                  </a:lnTo>
                  <a:lnTo>
                    <a:pt x="1224915" y="117729"/>
                  </a:lnTo>
                  <a:lnTo>
                    <a:pt x="1231138" y="145669"/>
                  </a:lnTo>
                  <a:lnTo>
                    <a:pt x="1258951" y="139446"/>
                  </a:lnTo>
                  <a:close/>
                </a:path>
                <a:path w="2286000" h="2078989">
                  <a:moveTo>
                    <a:pt x="1271397" y="195199"/>
                  </a:moveTo>
                  <a:lnTo>
                    <a:pt x="1265174" y="167259"/>
                  </a:lnTo>
                  <a:lnTo>
                    <a:pt x="1237361" y="173482"/>
                  </a:lnTo>
                  <a:lnTo>
                    <a:pt x="1243457" y="201422"/>
                  </a:lnTo>
                  <a:lnTo>
                    <a:pt x="1271397" y="195199"/>
                  </a:lnTo>
                  <a:close/>
                </a:path>
                <a:path w="2286000" h="2078989">
                  <a:moveTo>
                    <a:pt x="1283843" y="250952"/>
                  </a:moveTo>
                  <a:lnTo>
                    <a:pt x="1277620" y="223139"/>
                  </a:lnTo>
                  <a:lnTo>
                    <a:pt x="1249680" y="229362"/>
                  </a:lnTo>
                  <a:lnTo>
                    <a:pt x="1255903" y="257175"/>
                  </a:lnTo>
                  <a:lnTo>
                    <a:pt x="1283843" y="250952"/>
                  </a:lnTo>
                  <a:close/>
                </a:path>
                <a:path w="2286000" h="2078989">
                  <a:moveTo>
                    <a:pt x="1296162" y="306832"/>
                  </a:moveTo>
                  <a:lnTo>
                    <a:pt x="1290066" y="278892"/>
                  </a:lnTo>
                  <a:lnTo>
                    <a:pt x="1262126" y="285115"/>
                  </a:lnTo>
                  <a:lnTo>
                    <a:pt x="1268349" y="312928"/>
                  </a:lnTo>
                  <a:lnTo>
                    <a:pt x="1296162" y="306832"/>
                  </a:lnTo>
                  <a:close/>
                </a:path>
                <a:path w="2286000" h="2078989">
                  <a:moveTo>
                    <a:pt x="1308608" y="362585"/>
                  </a:moveTo>
                  <a:lnTo>
                    <a:pt x="1302385" y="334645"/>
                  </a:lnTo>
                  <a:lnTo>
                    <a:pt x="1274445" y="340868"/>
                  </a:lnTo>
                  <a:lnTo>
                    <a:pt x="1280668" y="368808"/>
                  </a:lnTo>
                  <a:lnTo>
                    <a:pt x="1308608" y="362585"/>
                  </a:lnTo>
                  <a:close/>
                </a:path>
                <a:path w="2286000" h="2078989">
                  <a:moveTo>
                    <a:pt x="1321054" y="418338"/>
                  </a:moveTo>
                  <a:lnTo>
                    <a:pt x="1314831" y="390525"/>
                  </a:lnTo>
                  <a:lnTo>
                    <a:pt x="1286891" y="396621"/>
                  </a:lnTo>
                  <a:lnTo>
                    <a:pt x="1293114" y="424561"/>
                  </a:lnTo>
                  <a:lnTo>
                    <a:pt x="1321054" y="418338"/>
                  </a:lnTo>
                  <a:close/>
                </a:path>
                <a:path w="2286000" h="2078989">
                  <a:moveTo>
                    <a:pt x="1333373" y="474218"/>
                  </a:moveTo>
                  <a:lnTo>
                    <a:pt x="1327150" y="446278"/>
                  </a:lnTo>
                  <a:lnTo>
                    <a:pt x="1299337" y="452501"/>
                  </a:lnTo>
                  <a:lnTo>
                    <a:pt x="1305560" y="480314"/>
                  </a:lnTo>
                  <a:lnTo>
                    <a:pt x="1333373" y="474218"/>
                  </a:lnTo>
                  <a:close/>
                </a:path>
                <a:path w="2286000" h="2078989">
                  <a:moveTo>
                    <a:pt x="1345819" y="529971"/>
                  </a:moveTo>
                  <a:lnTo>
                    <a:pt x="1339596" y="502031"/>
                  </a:lnTo>
                  <a:lnTo>
                    <a:pt x="1311656" y="508254"/>
                  </a:lnTo>
                  <a:lnTo>
                    <a:pt x="1317879" y="536194"/>
                  </a:lnTo>
                  <a:lnTo>
                    <a:pt x="1345819" y="529971"/>
                  </a:lnTo>
                  <a:close/>
                </a:path>
                <a:path w="2286000" h="2078989">
                  <a:moveTo>
                    <a:pt x="1358265" y="585724"/>
                  </a:moveTo>
                  <a:lnTo>
                    <a:pt x="1352042" y="557784"/>
                  </a:lnTo>
                  <a:lnTo>
                    <a:pt x="1324102" y="564007"/>
                  </a:lnTo>
                  <a:lnTo>
                    <a:pt x="1330325" y="591947"/>
                  </a:lnTo>
                  <a:lnTo>
                    <a:pt x="1358265" y="585724"/>
                  </a:lnTo>
                  <a:close/>
                </a:path>
                <a:path w="2286000" h="2078989">
                  <a:moveTo>
                    <a:pt x="1370584" y="641477"/>
                  </a:moveTo>
                  <a:lnTo>
                    <a:pt x="1364361" y="613664"/>
                  </a:lnTo>
                  <a:lnTo>
                    <a:pt x="1336548" y="619887"/>
                  </a:lnTo>
                  <a:lnTo>
                    <a:pt x="1342771" y="647700"/>
                  </a:lnTo>
                  <a:lnTo>
                    <a:pt x="1370584" y="641477"/>
                  </a:lnTo>
                  <a:close/>
                </a:path>
                <a:path w="2286000" h="2078989">
                  <a:moveTo>
                    <a:pt x="1383030" y="697357"/>
                  </a:moveTo>
                  <a:lnTo>
                    <a:pt x="1376807" y="669417"/>
                  </a:lnTo>
                  <a:lnTo>
                    <a:pt x="1348867" y="675640"/>
                  </a:lnTo>
                  <a:lnTo>
                    <a:pt x="1355090" y="703453"/>
                  </a:lnTo>
                  <a:lnTo>
                    <a:pt x="1383030" y="697357"/>
                  </a:lnTo>
                  <a:close/>
                </a:path>
                <a:path w="2286000" h="2078989">
                  <a:moveTo>
                    <a:pt x="1395476" y="753110"/>
                  </a:moveTo>
                  <a:lnTo>
                    <a:pt x="1389253" y="725170"/>
                  </a:lnTo>
                  <a:lnTo>
                    <a:pt x="1361313" y="731393"/>
                  </a:lnTo>
                  <a:lnTo>
                    <a:pt x="1367536" y="759333"/>
                  </a:lnTo>
                  <a:lnTo>
                    <a:pt x="1395476" y="753110"/>
                  </a:lnTo>
                  <a:close/>
                </a:path>
                <a:path w="2286000" h="2078989">
                  <a:moveTo>
                    <a:pt x="1407795" y="808863"/>
                  </a:moveTo>
                  <a:lnTo>
                    <a:pt x="1401572" y="781050"/>
                  </a:lnTo>
                  <a:lnTo>
                    <a:pt x="1373759" y="787146"/>
                  </a:lnTo>
                  <a:lnTo>
                    <a:pt x="1379855" y="815086"/>
                  </a:lnTo>
                  <a:lnTo>
                    <a:pt x="1407795" y="808863"/>
                  </a:lnTo>
                  <a:close/>
                </a:path>
                <a:path w="2286000" h="2078989">
                  <a:moveTo>
                    <a:pt x="1420241" y="864743"/>
                  </a:moveTo>
                  <a:lnTo>
                    <a:pt x="1414018" y="836803"/>
                  </a:lnTo>
                  <a:lnTo>
                    <a:pt x="1386078" y="843026"/>
                  </a:lnTo>
                  <a:lnTo>
                    <a:pt x="1392301" y="870839"/>
                  </a:lnTo>
                  <a:lnTo>
                    <a:pt x="1420241" y="864743"/>
                  </a:lnTo>
                  <a:close/>
                </a:path>
                <a:path w="2286000" h="2078989">
                  <a:moveTo>
                    <a:pt x="1432560" y="920496"/>
                  </a:moveTo>
                  <a:lnTo>
                    <a:pt x="1426464" y="892556"/>
                  </a:lnTo>
                  <a:lnTo>
                    <a:pt x="1398524" y="898779"/>
                  </a:lnTo>
                  <a:lnTo>
                    <a:pt x="1404747" y="926719"/>
                  </a:lnTo>
                  <a:lnTo>
                    <a:pt x="1432560" y="920496"/>
                  </a:lnTo>
                  <a:close/>
                </a:path>
                <a:path w="2286000" h="2078989">
                  <a:moveTo>
                    <a:pt x="1445006" y="976249"/>
                  </a:moveTo>
                  <a:lnTo>
                    <a:pt x="1438783" y="948309"/>
                  </a:lnTo>
                  <a:lnTo>
                    <a:pt x="1410970" y="954532"/>
                  </a:lnTo>
                  <a:lnTo>
                    <a:pt x="1417066" y="982472"/>
                  </a:lnTo>
                  <a:lnTo>
                    <a:pt x="1445006" y="976249"/>
                  </a:lnTo>
                  <a:close/>
                </a:path>
                <a:path w="2286000" h="2078989">
                  <a:moveTo>
                    <a:pt x="1457452" y="1032002"/>
                  </a:moveTo>
                  <a:lnTo>
                    <a:pt x="1451229" y="1004189"/>
                  </a:lnTo>
                  <a:lnTo>
                    <a:pt x="1423289" y="1010412"/>
                  </a:lnTo>
                  <a:lnTo>
                    <a:pt x="1429512" y="1038225"/>
                  </a:lnTo>
                  <a:lnTo>
                    <a:pt x="1457452" y="1032002"/>
                  </a:lnTo>
                  <a:close/>
                </a:path>
                <a:path w="2286000" h="2078989">
                  <a:moveTo>
                    <a:pt x="1469771" y="1087882"/>
                  </a:moveTo>
                  <a:lnTo>
                    <a:pt x="1463675" y="1059942"/>
                  </a:lnTo>
                  <a:lnTo>
                    <a:pt x="1435735" y="1066165"/>
                  </a:lnTo>
                  <a:lnTo>
                    <a:pt x="1441958" y="1093978"/>
                  </a:lnTo>
                  <a:lnTo>
                    <a:pt x="1469771" y="1087882"/>
                  </a:lnTo>
                  <a:close/>
                </a:path>
                <a:path w="2286000" h="2078989">
                  <a:moveTo>
                    <a:pt x="1482217" y="1143635"/>
                  </a:moveTo>
                  <a:lnTo>
                    <a:pt x="1475994" y="1115695"/>
                  </a:lnTo>
                  <a:lnTo>
                    <a:pt x="1448181" y="1121918"/>
                  </a:lnTo>
                  <a:lnTo>
                    <a:pt x="1454277" y="1149858"/>
                  </a:lnTo>
                  <a:lnTo>
                    <a:pt x="1482217" y="1143635"/>
                  </a:lnTo>
                  <a:close/>
                </a:path>
                <a:path w="2286000" h="2078989">
                  <a:moveTo>
                    <a:pt x="1494663" y="1199388"/>
                  </a:moveTo>
                  <a:lnTo>
                    <a:pt x="1488440" y="1171575"/>
                  </a:lnTo>
                  <a:lnTo>
                    <a:pt x="1460500" y="1177671"/>
                  </a:lnTo>
                  <a:lnTo>
                    <a:pt x="1466723" y="1205611"/>
                  </a:lnTo>
                  <a:lnTo>
                    <a:pt x="1494663" y="1199388"/>
                  </a:lnTo>
                  <a:close/>
                </a:path>
                <a:path w="2286000" h="2078989">
                  <a:moveTo>
                    <a:pt x="1506982" y="1255268"/>
                  </a:moveTo>
                  <a:lnTo>
                    <a:pt x="1500886" y="1227328"/>
                  </a:lnTo>
                  <a:lnTo>
                    <a:pt x="1472946" y="1233551"/>
                  </a:lnTo>
                  <a:lnTo>
                    <a:pt x="1479169" y="1261364"/>
                  </a:lnTo>
                  <a:lnTo>
                    <a:pt x="1506982" y="1255268"/>
                  </a:lnTo>
                  <a:close/>
                </a:path>
                <a:path w="2286000" h="2078989">
                  <a:moveTo>
                    <a:pt x="1519428" y="1311021"/>
                  </a:moveTo>
                  <a:lnTo>
                    <a:pt x="1513205" y="1283081"/>
                  </a:lnTo>
                  <a:lnTo>
                    <a:pt x="1485265" y="1289304"/>
                  </a:lnTo>
                  <a:lnTo>
                    <a:pt x="1491488" y="1317244"/>
                  </a:lnTo>
                  <a:lnTo>
                    <a:pt x="1519428" y="1311021"/>
                  </a:lnTo>
                  <a:close/>
                </a:path>
                <a:path w="2286000" h="2078989">
                  <a:moveTo>
                    <a:pt x="1531874" y="1366774"/>
                  </a:moveTo>
                  <a:lnTo>
                    <a:pt x="1525651" y="1338834"/>
                  </a:lnTo>
                  <a:lnTo>
                    <a:pt x="1497711" y="1345057"/>
                  </a:lnTo>
                  <a:lnTo>
                    <a:pt x="1503934" y="1372997"/>
                  </a:lnTo>
                  <a:lnTo>
                    <a:pt x="1531874" y="1366774"/>
                  </a:lnTo>
                  <a:close/>
                </a:path>
                <a:path w="2286000" h="2078989">
                  <a:moveTo>
                    <a:pt x="1544193" y="1422539"/>
                  </a:moveTo>
                  <a:lnTo>
                    <a:pt x="1537970" y="1394726"/>
                  </a:lnTo>
                  <a:lnTo>
                    <a:pt x="1510157" y="1400937"/>
                  </a:lnTo>
                  <a:lnTo>
                    <a:pt x="1516380" y="1428750"/>
                  </a:lnTo>
                  <a:lnTo>
                    <a:pt x="1544193" y="1422539"/>
                  </a:lnTo>
                  <a:close/>
                </a:path>
                <a:path w="2286000" h="2078989">
                  <a:moveTo>
                    <a:pt x="1556639" y="1478407"/>
                  </a:moveTo>
                  <a:lnTo>
                    <a:pt x="1550416" y="1450467"/>
                  </a:lnTo>
                  <a:lnTo>
                    <a:pt x="1522476" y="1456690"/>
                  </a:lnTo>
                  <a:lnTo>
                    <a:pt x="1528699" y="1484503"/>
                  </a:lnTo>
                  <a:lnTo>
                    <a:pt x="1556639" y="1478407"/>
                  </a:lnTo>
                  <a:close/>
                </a:path>
                <a:path w="2286000" h="2078989">
                  <a:moveTo>
                    <a:pt x="1569085" y="1534160"/>
                  </a:moveTo>
                  <a:lnTo>
                    <a:pt x="1562862" y="1506220"/>
                  </a:lnTo>
                  <a:lnTo>
                    <a:pt x="1534922" y="1512443"/>
                  </a:lnTo>
                  <a:lnTo>
                    <a:pt x="1541145" y="1540383"/>
                  </a:lnTo>
                  <a:lnTo>
                    <a:pt x="1569085" y="1534160"/>
                  </a:lnTo>
                  <a:close/>
                </a:path>
                <a:path w="2286000" h="2078989">
                  <a:moveTo>
                    <a:pt x="1581404" y="1589913"/>
                  </a:moveTo>
                  <a:lnTo>
                    <a:pt x="1575181" y="1562100"/>
                  </a:lnTo>
                  <a:lnTo>
                    <a:pt x="1547368" y="1568196"/>
                  </a:lnTo>
                  <a:lnTo>
                    <a:pt x="1553464" y="1596136"/>
                  </a:lnTo>
                  <a:lnTo>
                    <a:pt x="1581404" y="1589913"/>
                  </a:lnTo>
                  <a:close/>
                </a:path>
                <a:path w="2286000" h="2078989">
                  <a:moveTo>
                    <a:pt x="1593850" y="1645666"/>
                  </a:moveTo>
                  <a:lnTo>
                    <a:pt x="1587627" y="1617853"/>
                  </a:lnTo>
                  <a:lnTo>
                    <a:pt x="1559687" y="1624076"/>
                  </a:lnTo>
                  <a:lnTo>
                    <a:pt x="1565910" y="1651889"/>
                  </a:lnTo>
                  <a:lnTo>
                    <a:pt x="1593850" y="1645666"/>
                  </a:lnTo>
                  <a:close/>
                </a:path>
                <a:path w="2286000" h="2078989">
                  <a:moveTo>
                    <a:pt x="1606169" y="1701546"/>
                  </a:moveTo>
                  <a:lnTo>
                    <a:pt x="1600073" y="1673606"/>
                  </a:lnTo>
                  <a:lnTo>
                    <a:pt x="1572133" y="1679829"/>
                  </a:lnTo>
                  <a:lnTo>
                    <a:pt x="1578356" y="1707769"/>
                  </a:lnTo>
                  <a:lnTo>
                    <a:pt x="1606169" y="1701546"/>
                  </a:lnTo>
                  <a:close/>
                </a:path>
                <a:path w="2286000" h="2078989">
                  <a:moveTo>
                    <a:pt x="1618615" y="1757299"/>
                  </a:moveTo>
                  <a:lnTo>
                    <a:pt x="1612392" y="1729359"/>
                  </a:lnTo>
                  <a:lnTo>
                    <a:pt x="1584579" y="1735582"/>
                  </a:lnTo>
                  <a:lnTo>
                    <a:pt x="1590675" y="1763522"/>
                  </a:lnTo>
                  <a:lnTo>
                    <a:pt x="1618615" y="1757299"/>
                  </a:lnTo>
                  <a:close/>
                </a:path>
                <a:path w="2286000" h="2078989">
                  <a:moveTo>
                    <a:pt x="1631061" y="1813052"/>
                  </a:moveTo>
                  <a:lnTo>
                    <a:pt x="1624838" y="1785239"/>
                  </a:lnTo>
                  <a:lnTo>
                    <a:pt x="1596898" y="1791462"/>
                  </a:lnTo>
                  <a:lnTo>
                    <a:pt x="1603121" y="1819275"/>
                  </a:lnTo>
                  <a:lnTo>
                    <a:pt x="1631061" y="1813052"/>
                  </a:lnTo>
                  <a:close/>
                </a:path>
                <a:path w="2286000" h="2078989">
                  <a:moveTo>
                    <a:pt x="1643380" y="1868932"/>
                  </a:moveTo>
                  <a:lnTo>
                    <a:pt x="1637284" y="1840992"/>
                  </a:lnTo>
                  <a:lnTo>
                    <a:pt x="1609344" y="1847215"/>
                  </a:lnTo>
                  <a:lnTo>
                    <a:pt x="1615567" y="1875028"/>
                  </a:lnTo>
                  <a:lnTo>
                    <a:pt x="1643380" y="1868932"/>
                  </a:lnTo>
                  <a:close/>
                </a:path>
                <a:path w="2286000" h="2078989">
                  <a:moveTo>
                    <a:pt x="1655826" y="1924685"/>
                  </a:moveTo>
                  <a:lnTo>
                    <a:pt x="1649603" y="1896745"/>
                  </a:lnTo>
                  <a:lnTo>
                    <a:pt x="1621790" y="1902968"/>
                  </a:lnTo>
                  <a:lnTo>
                    <a:pt x="1627886" y="1930908"/>
                  </a:lnTo>
                  <a:lnTo>
                    <a:pt x="1655826" y="1924685"/>
                  </a:lnTo>
                  <a:close/>
                </a:path>
                <a:path w="2286000" h="2078989">
                  <a:moveTo>
                    <a:pt x="1694561" y="1966976"/>
                  </a:moveTo>
                  <a:lnTo>
                    <a:pt x="1666633" y="1973160"/>
                  </a:lnTo>
                  <a:lnTo>
                    <a:pt x="1662049" y="1952625"/>
                  </a:lnTo>
                  <a:lnTo>
                    <a:pt x="1634109" y="1958721"/>
                  </a:lnTo>
                  <a:lnTo>
                    <a:pt x="1638693" y="1979345"/>
                  </a:lnTo>
                  <a:lnTo>
                    <a:pt x="1610741" y="1985518"/>
                  </a:lnTo>
                  <a:lnTo>
                    <a:pt x="1671193" y="2059940"/>
                  </a:lnTo>
                  <a:lnTo>
                    <a:pt x="1689608" y="1986661"/>
                  </a:lnTo>
                  <a:lnTo>
                    <a:pt x="1694561" y="1966976"/>
                  </a:lnTo>
                  <a:close/>
                </a:path>
                <a:path w="2286000" h="2078989">
                  <a:moveTo>
                    <a:pt x="1834134" y="46990"/>
                  </a:moveTo>
                  <a:lnTo>
                    <a:pt x="1828038" y="19050"/>
                  </a:lnTo>
                  <a:lnTo>
                    <a:pt x="1800225" y="25146"/>
                  </a:lnTo>
                  <a:lnTo>
                    <a:pt x="1806194" y="53086"/>
                  </a:lnTo>
                  <a:lnTo>
                    <a:pt x="1834134" y="46990"/>
                  </a:lnTo>
                  <a:close/>
                </a:path>
                <a:path w="2286000" h="2078989">
                  <a:moveTo>
                    <a:pt x="1846326" y="102870"/>
                  </a:moveTo>
                  <a:lnTo>
                    <a:pt x="1840230" y="74930"/>
                  </a:lnTo>
                  <a:lnTo>
                    <a:pt x="1812290" y="81026"/>
                  </a:lnTo>
                  <a:lnTo>
                    <a:pt x="1818386" y="108839"/>
                  </a:lnTo>
                  <a:lnTo>
                    <a:pt x="1846326" y="102870"/>
                  </a:lnTo>
                  <a:close/>
                </a:path>
                <a:path w="2286000" h="2078989">
                  <a:moveTo>
                    <a:pt x="1858518" y="158623"/>
                  </a:moveTo>
                  <a:lnTo>
                    <a:pt x="1852422" y="130683"/>
                  </a:lnTo>
                  <a:lnTo>
                    <a:pt x="1824482" y="136779"/>
                  </a:lnTo>
                  <a:lnTo>
                    <a:pt x="1830578" y="164719"/>
                  </a:lnTo>
                  <a:lnTo>
                    <a:pt x="1858518" y="158623"/>
                  </a:lnTo>
                  <a:close/>
                </a:path>
                <a:path w="2286000" h="2078989">
                  <a:moveTo>
                    <a:pt x="1870583" y="214503"/>
                  </a:moveTo>
                  <a:lnTo>
                    <a:pt x="1864614" y="186563"/>
                  </a:lnTo>
                  <a:lnTo>
                    <a:pt x="1836674" y="192659"/>
                  </a:lnTo>
                  <a:lnTo>
                    <a:pt x="1842643" y="220599"/>
                  </a:lnTo>
                  <a:lnTo>
                    <a:pt x="1870583" y="214503"/>
                  </a:lnTo>
                  <a:close/>
                </a:path>
                <a:path w="2286000" h="2078989">
                  <a:moveTo>
                    <a:pt x="1882775" y="270383"/>
                  </a:moveTo>
                  <a:lnTo>
                    <a:pt x="1876679" y="242443"/>
                  </a:lnTo>
                  <a:lnTo>
                    <a:pt x="1848739" y="248539"/>
                  </a:lnTo>
                  <a:lnTo>
                    <a:pt x="1854835" y="276479"/>
                  </a:lnTo>
                  <a:lnTo>
                    <a:pt x="1882775" y="270383"/>
                  </a:lnTo>
                  <a:close/>
                </a:path>
                <a:path w="2286000" h="2078989">
                  <a:moveTo>
                    <a:pt x="1894967" y="326136"/>
                  </a:moveTo>
                  <a:lnTo>
                    <a:pt x="1888871" y="298323"/>
                  </a:lnTo>
                  <a:lnTo>
                    <a:pt x="1860931" y="304292"/>
                  </a:lnTo>
                  <a:lnTo>
                    <a:pt x="1867027" y="332232"/>
                  </a:lnTo>
                  <a:lnTo>
                    <a:pt x="1894967" y="326136"/>
                  </a:lnTo>
                  <a:close/>
                </a:path>
                <a:path w="2286000" h="2078989">
                  <a:moveTo>
                    <a:pt x="1907159" y="382016"/>
                  </a:moveTo>
                  <a:lnTo>
                    <a:pt x="1901063" y="354076"/>
                  </a:lnTo>
                  <a:lnTo>
                    <a:pt x="1873123" y="360172"/>
                  </a:lnTo>
                  <a:lnTo>
                    <a:pt x="1879219" y="388112"/>
                  </a:lnTo>
                  <a:lnTo>
                    <a:pt x="1907159" y="382016"/>
                  </a:lnTo>
                  <a:close/>
                </a:path>
                <a:path w="2286000" h="2078989">
                  <a:moveTo>
                    <a:pt x="1919224" y="437896"/>
                  </a:moveTo>
                  <a:lnTo>
                    <a:pt x="1913128" y="409956"/>
                  </a:lnTo>
                  <a:lnTo>
                    <a:pt x="1885188" y="416052"/>
                  </a:lnTo>
                  <a:lnTo>
                    <a:pt x="1891284" y="443992"/>
                  </a:lnTo>
                  <a:lnTo>
                    <a:pt x="1919224" y="437896"/>
                  </a:lnTo>
                  <a:close/>
                </a:path>
                <a:path w="2286000" h="2078989">
                  <a:moveTo>
                    <a:pt x="1931416" y="493776"/>
                  </a:moveTo>
                  <a:lnTo>
                    <a:pt x="1925320" y="465836"/>
                  </a:lnTo>
                  <a:lnTo>
                    <a:pt x="1897380" y="471932"/>
                  </a:lnTo>
                  <a:lnTo>
                    <a:pt x="1903476" y="499745"/>
                  </a:lnTo>
                  <a:lnTo>
                    <a:pt x="1931416" y="493776"/>
                  </a:lnTo>
                  <a:close/>
                </a:path>
                <a:path w="2286000" h="2078989">
                  <a:moveTo>
                    <a:pt x="1943608" y="549529"/>
                  </a:moveTo>
                  <a:lnTo>
                    <a:pt x="1937512" y="521589"/>
                  </a:lnTo>
                  <a:lnTo>
                    <a:pt x="1909572" y="527685"/>
                  </a:lnTo>
                  <a:lnTo>
                    <a:pt x="1915668" y="555625"/>
                  </a:lnTo>
                  <a:lnTo>
                    <a:pt x="1943608" y="549529"/>
                  </a:lnTo>
                  <a:close/>
                </a:path>
                <a:path w="2286000" h="2078989">
                  <a:moveTo>
                    <a:pt x="1955673" y="605409"/>
                  </a:moveTo>
                  <a:lnTo>
                    <a:pt x="1949577" y="577469"/>
                  </a:lnTo>
                  <a:lnTo>
                    <a:pt x="1921764" y="583565"/>
                  </a:lnTo>
                  <a:lnTo>
                    <a:pt x="1927733" y="611505"/>
                  </a:lnTo>
                  <a:lnTo>
                    <a:pt x="1955673" y="605409"/>
                  </a:lnTo>
                  <a:close/>
                </a:path>
                <a:path w="2286000" h="2078989">
                  <a:moveTo>
                    <a:pt x="1967865" y="661289"/>
                  </a:moveTo>
                  <a:lnTo>
                    <a:pt x="1961769" y="633349"/>
                  </a:lnTo>
                  <a:lnTo>
                    <a:pt x="1933829" y="639445"/>
                  </a:lnTo>
                  <a:lnTo>
                    <a:pt x="1939925" y="667385"/>
                  </a:lnTo>
                  <a:lnTo>
                    <a:pt x="1967865" y="661289"/>
                  </a:lnTo>
                  <a:close/>
                </a:path>
                <a:path w="2286000" h="2078989">
                  <a:moveTo>
                    <a:pt x="1980057" y="717042"/>
                  </a:moveTo>
                  <a:lnTo>
                    <a:pt x="1973961" y="689229"/>
                  </a:lnTo>
                  <a:lnTo>
                    <a:pt x="1946021" y="695198"/>
                  </a:lnTo>
                  <a:lnTo>
                    <a:pt x="1952117" y="723138"/>
                  </a:lnTo>
                  <a:lnTo>
                    <a:pt x="1980057" y="717042"/>
                  </a:lnTo>
                  <a:close/>
                </a:path>
                <a:path w="2286000" h="2078989">
                  <a:moveTo>
                    <a:pt x="1992122" y="772922"/>
                  </a:moveTo>
                  <a:lnTo>
                    <a:pt x="1986153" y="744982"/>
                  </a:lnTo>
                  <a:lnTo>
                    <a:pt x="1958213" y="751078"/>
                  </a:lnTo>
                  <a:lnTo>
                    <a:pt x="1964309" y="779018"/>
                  </a:lnTo>
                  <a:lnTo>
                    <a:pt x="1992122" y="772922"/>
                  </a:lnTo>
                  <a:close/>
                </a:path>
                <a:path w="2286000" h="2078989">
                  <a:moveTo>
                    <a:pt x="2004314" y="828802"/>
                  </a:moveTo>
                  <a:lnTo>
                    <a:pt x="1998218" y="800862"/>
                  </a:lnTo>
                  <a:lnTo>
                    <a:pt x="1970278" y="806958"/>
                  </a:lnTo>
                  <a:lnTo>
                    <a:pt x="1976374" y="834898"/>
                  </a:lnTo>
                  <a:lnTo>
                    <a:pt x="2004314" y="828802"/>
                  </a:lnTo>
                  <a:close/>
                </a:path>
                <a:path w="2286000" h="2078989">
                  <a:moveTo>
                    <a:pt x="2016506" y="884682"/>
                  </a:moveTo>
                  <a:lnTo>
                    <a:pt x="2010410" y="856742"/>
                  </a:lnTo>
                  <a:lnTo>
                    <a:pt x="1982470" y="862838"/>
                  </a:lnTo>
                  <a:lnTo>
                    <a:pt x="1988566" y="890651"/>
                  </a:lnTo>
                  <a:lnTo>
                    <a:pt x="2016506" y="884682"/>
                  </a:lnTo>
                  <a:close/>
                </a:path>
                <a:path w="2286000" h="2078989">
                  <a:moveTo>
                    <a:pt x="2028698" y="940435"/>
                  </a:moveTo>
                  <a:lnTo>
                    <a:pt x="2022602" y="912495"/>
                  </a:lnTo>
                  <a:lnTo>
                    <a:pt x="1994662" y="918591"/>
                  </a:lnTo>
                  <a:lnTo>
                    <a:pt x="2000758" y="946531"/>
                  </a:lnTo>
                  <a:lnTo>
                    <a:pt x="2028698" y="940435"/>
                  </a:lnTo>
                  <a:close/>
                </a:path>
                <a:path w="2286000" h="2078989">
                  <a:moveTo>
                    <a:pt x="2040763" y="996315"/>
                  </a:moveTo>
                  <a:lnTo>
                    <a:pt x="2034667" y="968375"/>
                  </a:lnTo>
                  <a:lnTo>
                    <a:pt x="2006727" y="974471"/>
                  </a:lnTo>
                  <a:lnTo>
                    <a:pt x="2012823" y="1002411"/>
                  </a:lnTo>
                  <a:lnTo>
                    <a:pt x="2040763" y="996315"/>
                  </a:lnTo>
                  <a:close/>
                </a:path>
                <a:path w="2286000" h="2078989">
                  <a:moveTo>
                    <a:pt x="2052955" y="1052195"/>
                  </a:moveTo>
                  <a:lnTo>
                    <a:pt x="2046859" y="1024255"/>
                  </a:lnTo>
                  <a:lnTo>
                    <a:pt x="2018919" y="1030351"/>
                  </a:lnTo>
                  <a:lnTo>
                    <a:pt x="2025015" y="1058291"/>
                  </a:lnTo>
                  <a:lnTo>
                    <a:pt x="2052955" y="1052195"/>
                  </a:lnTo>
                  <a:close/>
                </a:path>
                <a:path w="2286000" h="2078989">
                  <a:moveTo>
                    <a:pt x="2065147" y="1107948"/>
                  </a:moveTo>
                  <a:lnTo>
                    <a:pt x="2059051" y="1080135"/>
                  </a:lnTo>
                  <a:lnTo>
                    <a:pt x="2031111" y="1086104"/>
                  </a:lnTo>
                  <a:lnTo>
                    <a:pt x="2037207" y="1114044"/>
                  </a:lnTo>
                  <a:lnTo>
                    <a:pt x="2065147" y="1107948"/>
                  </a:lnTo>
                  <a:close/>
                </a:path>
                <a:path w="2286000" h="2078989">
                  <a:moveTo>
                    <a:pt x="2077212" y="1163828"/>
                  </a:moveTo>
                  <a:lnTo>
                    <a:pt x="2071116" y="1135888"/>
                  </a:lnTo>
                  <a:lnTo>
                    <a:pt x="2043303" y="1141984"/>
                  </a:lnTo>
                  <a:lnTo>
                    <a:pt x="2049272" y="1169924"/>
                  </a:lnTo>
                  <a:lnTo>
                    <a:pt x="2077212" y="1163828"/>
                  </a:lnTo>
                  <a:close/>
                </a:path>
                <a:path w="2286000" h="2078989">
                  <a:moveTo>
                    <a:pt x="2089404" y="1219708"/>
                  </a:moveTo>
                  <a:lnTo>
                    <a:pt x="2083308" y="1191768"/>
                  </a:lnTo>
                  <a:lnTo>
                    <a:pt x="2055368" y="1197864"/>
                  </a:lnTo>
                  <a:lnTo>
                    <a:pt x="2061464" y="1225804"/>
                  </a:lnTo>
                  <a:lnTo>
                    <a:pt x="2089404" y="1219708"/>
                  </a:lnTo>
                  <a:close/>
                </a:path>
                <a:path w="2286000" h="2078989">
                  <a:moveTo>
                    <a:pt x="2101596" y="1275588"/>
                  </a:moveTo>
                  <a:lnTo>
                    <a:pt x="2095500" y="1247648"/>
                  </a:lnTo>
                  <a:lnTo>
                    <a:pt x="2067560" y="1253744"/>
                  </a:lnTo>
                  <a:lnTo>
                    <a:pt x="2073656" y="1281557"/>
                  </a:lnTo>
                  <a:lnTo>
                    <a:pt x="2101596" y="1275588"/>
                  </a:lnTo>
                  <a:close/>
                </a:path>
                <a:path w="2286000" h="2078989">
                  <a:moveTo>
                    <a:pt x="2113661" y="1331341"/>
                  </a:moveTo>
                  <a:lnTo>
                    <a:pt x="2107692" y="1303401"/>
                  </a:lnTo>
                  <a:lnTo>
                    <a:pt x="2079752" y="1309497"/>
                  </a:lnTo>
                  <a:lnTo>
                    <a:pt x="2085848" y="1337437"/>
                  </a:lnTo>
                  <a:lnTo>
                    <a:pt x="2113661" y="1331341"/>
                  </a:lnTo>
                  <a:close/>
                </a:path>
                <a:path w="2286000" h="2078989">
                  <a:moveTo>
                    <a:pt x="2125853" y="1387221"/>
                  </a:moveTo>
                  <a:lnTo>
                    <a:pt x="2119757" y="1359281"/>
                  </a:lnTo>
                  <a:lnTo>
                    <a:pt x="2091817" y="1365389"/>
                  </a:lnTo>
                  <a:lnTo>
                    <a:pt x="2097913" y="1393317"/>
                  </a:lnTo>
                  <a:lnTo>
                    <a:pt x="2125853" y="1387221"/>
                  </a:lnTo>
                  <a:close/>
                </a:path>
                <a:path w="2286000" h="2078989">
                  <a:moveTo>
                    <a:pt x="2138045" y="1443101"/>
                  </a:moveTo>
                  <a:lnTo>
                    <a:pt x="2131949" y="1415161"/>
                  </a:lnTo>
                  <a:lnTo>
                    <a:pt x="2104009" y="1421257"/>
                  </a:lnTo>
                  <a:lnTo>
                    <a:pt x="2110105" y="1449197"/>
                  </a:lnTo>
                  <a:lnTo>
                    <a:pt x="2138045" y="1443101"/>
                  </a:lnTo>
                  <a:close/>
                </a:path>
                <a:path w="2286000" h="2078989">
                  <a:moveTo>
                    <a:pt x="2150237" y="1498854"/>
                  </a:moveTo>
                  <a:lnTo>
                    <a:pt x="2144141" y="1471041"/>
                  </a:lnTo>
                  <a:lnTo>
                    <a:pt x="2116201" y="1477010"/>
                  </a:lnTo>
                  <a:lnTo>
                    <a:pt x="2122297" y="1504950"/>
                  </a:lnTo>
                  <a:lnTo>
                    <a:pt x="2150237" y="1498854"/>
                  </a:lnTo>
                  <a:close/>
                </a:path>
                <a:path w="2286000" h="2078989">
                  <a:moveTo>
                    <a:pt x="2162302" y="1554734"/>
                  </a:moveTo>
                  <a:lnTo>
                    <a:pt x="2156206" y="1526794"/>
                  </a:lnTo>
                  <a:lnTo>
                    <a:pt x="2128266" y="1532890"/>
                  </a:lnTo>
                  <a:lnTo>
                    <a:pt x="2134362" y="1560830"/>
                  </a:lnTo>
                  <a:lnTo>
                    <a:pt x="2162302" y="1554734"/>
                  </a:lnTo>
                  <a:close/>
                </a:path>
                <a:path w="2286000" h="2078989">
                  <a:moveTo>
                    <a:pt x="2174494" y="1610614"/>
                  </a:moveTo>
                  <a:lnTo>
                    <a:pt x="2168398" y="1582674"/>
                  </a:lnTo>
                  <a:lnTo>
                    <a:pt x="2140458" y="1588770"/>
                  </a:lnTo>
                  <a:lnTo>
                    <a:pt x="2146554" y="1616710"/>
                  </a:lnTo>
                  <a:lnTo>
                    <a:pt x="2174494" y="1610614"/>
                  </a:lnTo>
                  <a:close/>
                </a:path>
                <a:path w="2286000" h="2078989">
                  <a:moveTo>
                    <a:pt x="2186686" y="1666494"/>
                  </a:moveTo>
                  <a:lnTo>
                    <a:pt x="2180590" y="1638554"/>
                  </a:lnTo>
                  <a:lnTo>
                    <a:pt x="2152650" y="1644650"/>
                  </a:lnTo>
                  <a:lnTo>
                    <a:pt x="2158746" y="1672463"/>
                  </a:lnTo>
                  <a:lnTo>
                    <a:pt x="2186686" y="1666494"/>
                  </a:lnTo>
                  <a:close/>
                </a:path>
                <a:path w="2286000" h="2078989">
                  <a:moveTo>
                    <a:pt x="2198751" y="1722247"/>
                  </a:moveTo>
                  <a:lnTo>
                    <a:pt x="2192782" y="1694307"/>
                  </a:lnTo>
                  <a:lnTo>
                    <a:pt x="2164842" y="1700403"/>
                  </a:lnTo>
                  <a:lnTo>
                    <a:pt x="2170811" y="1728343"/>
                  </a:lnTo>
                  <a:lnTo>
                    <a:pt x="2198751" y="1722247"/>
                  </a:lnTo>
                  <a:close/>
                </a:path>
                <a:path w="2286000" h="2078989">
                  <a:moveTo>
                    <a:pt x="2210943" y="1778127"/>
                  </a:moveTo>
                  <a:lnTo>
                    <a:pt x="2204847" y="1750187"/>
                  </a:lnTo>
                  <a:lnTo>
                    <a:pt x="2176907" y="1756283"/>
                  </a:lnTo>
                  <a:lnTo>
                    <a:pt x="2183003" y="1784223"/>
                  </a:lnTo>
                  <a:lnTo>
                    <a:pt x="2210943" y="1778127"/>
                  </a:lnTo>
                  <a:close/>
                </a:path>
                <a:path w="2286000" h="2078989">
                  <a:moveTo>
                    <a:pt x="2223135" y="1834007"/>
                  </a:moveTo>
                  <a:lnTo>
                    <a:pt x="2217039" y="1806067"/>
                  </a:lnTo>
                  <a:lnTo>
                    <a:pt x="2189099" y="1812163"/>
                  </a:lnTo>
                  <a:lnTo>
                    <a:pt x="2195195" y="1840103"/>
                  </a:lnTo>
                  <a:lnTo>
                    <a:pt x="2223135" y="1834007"/>
                  </a:lnTo>
                  <a:close/>
                </a:path>
                <a:path w="2286000" h="2078989">
                  <a:moveTo>
                    <a:pt x="2235200" y="1889760"/>
                  </a:moveTo>
                  <a:lnTo>
                    <a:pt x="2229231" y="1861947"/>
                  </a:lnTo>
                  <a:lnTo>
                    <a:pt x="2201291" y="1867916"/>
                  </a:lnTo>
                  <a:lnTo>
                    <a:pt x="2207387" y="1895856"/>
                  </a:lnTo>
                  <a:lnTo>
                    <a:pt x="2235200" y="1889760"/>
                  </a:lnTo>
                  <a:close/>
                </a:path>
                <a:path w="2286000" h="2078989">
                  <a:moveTo>
                    <a:pt x="2247392" y="1945640"/>
                  </a:moveTo>
                  <a:lnTo>
                    <a:pt x="2241296" y="1917700"/>
                  </a:lnTo>
                  <a:lnTo>
                    <a:pt x="2213356" y="1923796"/>
                  </a:lnTo>
                  <a:lnTo>
                    <a:pt x="2219452" y="1951736"/>
                  </a:lnTo>
                  <a:lnTo>
                    <a:pt x="2247392" y="1945640"/>
                  </a:lnTo>
                  <a:close/>
                </a:path>
                <a:path w="2286000" h="2078989">
                  <a:moveTo>
                    <a:pt x="2285492" y="1986026"/>
                  </a:moveTo>
                  <a:lnTo>
                    <a:pt x="2257526" y="1992134"/>
                  </a:lnTo>
                  <a:lnTo>
                    <a:pt x="2253488" y="1973580"/>
                  </a:lnTo>
                  <a:lnTo>
                    <a:pt x="2225548" y="1979676"/>
                  </a:lnTo>
                  <a:lnTo>
                    <a:pt x="2229586" y="1998230"/>
                  </a:lnTo>
                  <a:lnTo>
                    <a:pt x="2201672" y="2004314"/>
                  </a:lnTo>
                  <a:lnTo>
                    <a:pt x="2261743" y="2078990"/>
                  </a:lnTo>
                  <a:lnTo>
                    <a:pt x="2279967" y="2007616"/>
                  </a:lnTo>
                  <a:lnTo>
                    <a:pt x="2285492" y="1986026"/>
                  </a:lnTo>
                  <a:close/>
                </a:path>
              </a:pathLst>
            </a:custGeom>
            <a:solidFill>
              <a:srgbClr val="FF89D7"/>
            </a:solidFill>
          </p:spPr>
          <p:txBody>
            <a:bodyPr wrap="square" lIns="0" tIns="0" rIns="0" bIns="0" rtlCol="0"/>
            <a:lstStyle/>
            <a:p>
              <a:endParaRPr/>
            </a:p>
          </p:txBody>
        </p:sp>
      </p:grpSp>
      <p:sp>
        <p:nvSpPr>
          <p:cNvPr id="38" name="object 38"/>
          <p:cNvSpPr txBox="1"/>
          <p:nvPr/>
        </p:nvSpPr>
        <p:spPr>
          <a:xfrm>
            <a:off x="7396019" y="2282392"/>
            <a:ext cx="207010" cy="562610"/>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sp>
        <p:nvSpPr>
          <p:cNvPr id="39" name="object 39"/>
          <p:cNvSpPr txBox="1"/>
          <p:nvPr/>
        </p:nvSpPr>
        <p:spPr>
          <a:xfrm>
            <a:off x="8001793" y="2282970"/>
            <a:ext cx="206375" cy="561975"/>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sp>
        <p:nvSpPr>
          <p:cNvPr id="40" name="object 40"/>
          <p:cNvSpPr txBox="1"/>
          <p:nvPr/>
        </p:nvSpPr>
        <p:spPr>
          <a:xfrm>
            <a:off x="8606710" y="2282392"/>
            <a:ext cx="207010" cy="562610"/>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sp>
        <p:nvSpPr>
          <p:cNvPr id="41" name="object 41"/>
          <p:cNvSpPr txBox="1"/>
          <p:nvPr/>
        </p:nvSpPr>
        <p:spPr>
          <a:xfrm>
            <a:off x="9211865" y="2282392"/>
            <a:ext cx="207010" cy="562610"/>
          </a:xfrm>
          <a:prstGeom prst="rect">
            <a:avLst/>
          </a:prstGeom>
        </p:spPr>
        <p:txBody>
          <a:bodyPr vert="vert270" wrap="square" lIns="0" tIns="0" rIns="0" bIns="0" rtlCol="0">
            <a:spAutoFit/>
          </a:bodyPr>
          <a:lstStyle/>
          <a:p>
            <a:pPr marL="12700">
              <a:lnSpc>
                <a:spcPts val="1450"/>
              </a:lnSpc>
            </a:pPr>
            <a:r>
              <a:rPr sz="1400" spc="-10" dirty="0">
                <a:solidFill>
                  <a:srgbClr val="808080"/>
                </a:solidFill>
                <a:latin typeface="Calibri"/>
                <a:cs typeface="Calibri"/>
              </a:rPr>
              <a:t>argmax</a:t>
            </a:r>
            <a:endParaRPr sz="1400">
              <a:latin typeface="Calibri"/>
              <a:cs typeface="Calibri"/>
            </a:endParaRPr>
          </a:p>
        </p:txBody>
      </p:sp>
      <p:sp>
        <p:nvSpPr>
          <p:cNvPr id="42" name="object 42"/>
          <p:cNvSpPr txBox="1"/>
          <p:nvPr/>
        </p:nvSpPr>
        <p:spPr>
          <a:xfrm>
            <a:off x="338137" y="6419850"/>
            <a:ext cx="216535" cy="243204"/>
          </a:xfrm>
          <a:prstGeom prst="rect">
            <a:avLst/>
          </a:prstGeom>
        </p:spPr>
        <p:txBody>
          <a:bodyPr vert="horz" wrap="square" lIns="0" tIns="15875" rIns="0" bIns="0" rtlCol="0">
            <a:spAutoFit/>
          </a:bodyPr>
          <a:lstStyle/>
          <a:p>
            <a:pPr marL="12700">
              <a:lnSpc>
                <a:spcPct val="100000"/>
              </a:lnSpc>
              <a:spcBef>
                <a:spcPts val="125"/>
              </a:spcBef>
            </a:pPr>
            <a:r>
              <a:rPr sz="1400" spc="-25" dirty="0">
                <a:latin typeface="Calibri"/>
                <a:cs typeface="Calibri"/>
              </a:rPr>
              <a:t>29</a:t>
            </a:r>
            <a:endParaRPr sz="14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06180"/>
            <a:ext cx="10515600" cy="1843452"/>
          </a:xfrm>
          <a:prstGeom prst="rect">
            <a:avLst/>
          </a:prstGeom>
        </p:spPr>
        <p:txBody>
          <a:bodyPr vert="horz" wrap="square" lIns="0" tIns="179704" rIns="0" bIns="0" rtlCol="0">
            <a:spAutoFit/>
          </a:bodyPr>
          <a:lstStyle/>
          <a:p>
            <a:pPr marL="12700">
              <a:lnSpc>
                <a:spcPct val="100000"/>
              </a:lnSpc>
              <a:spcBef>
                <a:spcPts val="130"/>
              </a:spcBef>
            </a:pPr>
            <a:r>
              <a:rPr sz="3600" dirty="0"/>
              <a:t>Attention</a:t>
            </a:r>
            <a:r>
              <a:rPr sz="3600" spc="-5" dirty="0"/>
              <a:t> </a:t>
            </a:r>
            <a:r>
              <a:rPr sz="3600" dirty="0"/>
              <a:t>is</a:t>
            </a:r>
            <a:r>
              <a:rPr sz="3600" spc="-10" dirty="0"/>
              <a:t> </a:t>
            </a:r>
            <a:r>
              <a:rPr sz="3600" dirty="0"/>
              <a:t>a</a:t>
            </a:r>
            <a:r>
              <a:rPr sz="3600" spc="-60" dirty="0"/>
              <a:t> </a:t>
            </a:r>
            <a:r>
              <a:rPr sz="3600" i="1" dirty="0">
                <a:latin typeface="Calibri"/>
                <a:cs typeface="Calibri"/>
              </a:rPr>
              <a:t>general</a:t>
            </a:r>
            <a:r>
              <a:rPr sz="3600" i="1" spc="-50" dirty="0">
                <a:latin typeface="Calibri"/>
                <a:cs typeface="Calibri"/>
              </a:rPr>
              <a:t> </a:t>
            </a:r>
            <a:r>
              <a:rPr sz="3600" dirty="0"/>
              <a:t>Deep</a:t>
            </a:r>
            <a:r>
              <a:rPr sz="3600" spc="-80" dirty="0"/>
              <a:t> </a:t>
            </a:r>
            <a:r>
              <a:rPr sz="3600" dirty="0"/>
              <a:t>Learning</a:t>
            </a:r>
            <a:r>
              <a:rPr sz="3600" spc="-30" dirty="0"/>
              <a:t> </a:t>
            </a:r>
            <a:r>
              <a:rPr sz="3600" spc="-10" dirty="0"/>
              <a:t>technique</a:t>
            </a:r>
            <a:br>
              <a:rPr lang="en-US" sz="3600" spc="-10" dirty="0"/>
            </a:br>
            <a:br>
              <a:rPr lang="en-US" sz="3600" spc="-10" dirty="0"/>
            </a:br>
            <a:endParaRPr sz="3600" spc="-10" dirty="0"/>
          </a:p>
        </p:txBody>
      </p:sp>
      <p:sp>
        <p:nvSpPr>
          <p:cNvPr id="5" name="object 5"/>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30</a:t>
            </a:fld>
            <a:endParaRPr spc="-25" dirty="0"/>
          </a:p>
        </p:txBody>
      </p:sp>
      <p:sp>
        <p:nvSpPr>
          <p:cNvPr id="3" name="object 3"/>
          <p:cNvSpPr txBox="1"/>
          <p:nvPr/>
        </p:nvSpPr>
        <p:spPr>
          <a:xfrm>
            <a:off x="409575" y="1142746"/>
            <a:ext cx="11372850" cy="1371600"/>
          </a:xfrm>
          <a:prstGeom prst="rect">
            <a:avLst/>
          </a:prstGeom>
          <a:ln w="19055">
            <a:solidFill>
              <a:srgbClr val="FF2FED"/>
            </a:solidFill>
          </a:ln>
        </p:spPr>
        <p:txBody>
          <a:bodyPr vert="horz" wrap="square" lIns="0" tIns="28575" rIns="0" bIns="0" rtlCol="0">
            <a:spAutoFit/>
          </a:bodyPr>
          <a:lstStyle/>
          <a:p>
            <a:pPr marL="431165" indent="-342900">
              <a:lnSpc>
                <a:spcPct val="100000"/>
              </a:lnSpc>
              <a:spcBef>
                <a:spcPts val="225"/>
              </a:spcBef>
              <a:buClr>
                <a:srgbClr val="8B1515"/>
              </a:buClr>
              <a:buFont typeface="Times New Roman"/>
              <a:buChar char="•"/>
              <a:tabLst>
                <a:tab pos="431165" algn="l"/>
              </a:tabLst>
            </a:pPr>
            <a:r>
              <a:rPr sz="2400" b="1" u="sng" dirty="0">
                <a:solidFill>
                  <a:srgbClr val="3986FF"/>
                </a:solidFill>
                <a:uFill>
                  <a:solidFill>
                    <a:srgbClr val="3986FF"/>
                  </a:solidFill>
                </a:uFill>
                <a:latin typeface="Calibri"/>
                <a:cs typeface="Calibri"/>
              </a:rPr>
              <a:t>More</a:t>
            </a:r>
            <a:r>
              <a:rPr sz="2400" b="1" u="sng" spc="-50" dirty="0">
                <a:solidFill>
                  <a:srgbClr val="3986FF"/>
                </a:solidFill>
                <a:uFill>
                  <a:solidFill>
                    <a:srgbClr val="3986FF"/>
                  </a:solidFill>
                </a:uFill>
                <a:latin typeface="Calibri"/>
                <a:cs typeface="Calibri"/>
              </a:rPr>
              <a:t> </a:t>
            </a:r>
            <a:r>
              <a:rPr sz="2400" b="1" u="sng" dirty="0">
                <a:solidFill>
                  <a:srgbClr val="3986FF"/>
                </a:solidFill>
                <a:uFill>
                  <a:solidFill>
                    <a:srgbClr val="3986FF"/>
                  </a:solidFill>
                </a:uFill>
                <a:latin typeface="Calibri"/>
                <a:cs typeface="Calibri"/>
              </a:rPr>
              <a:t>general</a:t>
            </a:r>
            <a:r>
              <a:rPr sz="2400" b="1" u="sng" spc="-30" dirty="0">
                <a:solidFill>
                  <a:srgbClr val="3986FF"/>
                </a:solidFill>
                <a:uFill>
                  <a:solidFill>
                    <a:srgbClr val="3986FF"/>
                  </a:solidFill>
                </a:uFill>
                <a:latin typeface="Calibri"/>
                <a:cs typeface="Calibri"/>
              </a:rPr>
              <a:t> </a:t>
            </a:r>
            <a:r>
              <a:rPr sz="2400" b="1" u="sng" dirty="0">
                <a:solidFill>
                  <a:srgbClr val="3986FF"/>
                </a:solidFill>
                <a:uFill>
                  <a:solidFill>
                    <a:srgbClr val="3986FF"/>
                  </a:solidFill>
                </a:uFill>
                <a:latin typeface="Calibri"/>
                <a:cs typeface="Calibri"/>
              </a:rPr>
              <a:t>definition</a:t>
            </a:r>
            <a:r>
              <a:rPr sz="2400" b="1" u="sng" spc="20" dirty="0">
                <a:solidFill>
                  <a:srgbClr val="3986FF"/>
                </a:solidFill>
                <a:uFill>
                  <a:solidFill>
                    <a:srgbClr val="3986FF"/>
                  </a:solidFill>
                </a:uFill>
                <a:latin typeface="Calibri"/>
                <a:cs typeface="Calibri"/>
              </a:rPr>
              <a:t> </a:t>
            </a:r>
            <a:r>
              <a:rPr sz="2400" b="1" u="sng" dirty="0">
                <a:solidFill>
                  <a:srgbClr val="3986FF"/>
                </a:solidFill>
                <a:uFill>
                  <a:solidFill>
                    <a:srgbClr val="3986FF"/>
                  </a:solidFill>
                </a:uFill>
                <a:latin typeface="Calibri"/>
                <a:cs typeface="Calibri"/>
              </a:rPr>
              <a:t>of</a:t>
            </a:r>
            <a:r>
              <a:rPr sz="2400" b="1" u="sng" spc="-50" dirty="0">
                <a:solidFill>
                  <a:srgbClr val="3986FF"/>
                </a:solidFill>
                <a:uFill>
                  <a:solidFill>
                    <a:srgbClr val="3986FF"/>
                  </a:solidFill>
                </a:uFill>
                <a:latin typeface="Calibri"/>
                <a:cs typeface="Calibri"/>
              </a:rPr>
              <a:t> </a:t>
            </a:r>
            <a:r>
              <a:rPr sz="2400" b="1" u="sng" spc="-10" dirty="0">
                <a:solidFill>
                  <a:srgbClr val="3986FF"/>
                </a:solidFill>
                <a:uFill>
                  <a:solidFill>
                    <a:srgbClr val="3986FF"/>
                  </a:solidFill>
                </a:uFill>
                <a:latin typeface="Calibri"/>
                <a:cs typeface="Calibri"/>
              </a:rPr>
              <a:t>attention</a:t>
            </a:r>
            <a:r>
              <a:rPr sz="2400" u="none" spc="-10" dirty="0">
                <a:latin typeface="Calibri"/>
                <a:cs typeface="Calibri"/>
              </a:rPr>
              <a:t>:</a:t>
            </a:r>
            <a:endParaRPr sz="2400" dirty="0">
              <a:latin typeface="Calibri"/>
              <a:cs typeface="Calibri"/>
            </a:endParaRPr>
          </a:p>
          <a:p>
            <a:pPr marL="775335" marR="113030" lvl="1" indent="-229235">
              <a:lnSpc>
                <a:spcPts val="2850"/>
              </a:lnSpc>
              <a:spcBef>
                <a:spcPts val="690"/>
              </a:spcBef>
              <a:buClr>
                <a:srgbClr val="007B92"/>
              </a:buClr>
              <a:buFont typeface="Times New Roman"/>
              <a:buChar char="•"/>
              <a:tabLst>
                <a:tab pos="775335" algn="l"/>
              </a:tabLst>
            </a:pPr>
            <a:r>
              <a:rPr sz="2400" dirty="0">
                <a:latin typeface="Calibri"/>
                <a:cs typeface="Calibri"/>
              </a:rPr>
              <a:t>Given</a:t>
            </a:r>
            <a:r>
              <a:rPr sz="2400" spc="-55"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set</a:t>
            </a:r>
            <a:r>
              <a:rPr sz="2400" spc="-45" dirty="0">
                <a:latin typeface="Calibri"/>
                <a:cs typeface="Calibri"/>
              </a:rPr>
              <a:t> </a:t>
            </a:r>
            <a:r>
              <a:rPr sz="2400" dirty="0">
                <a:latin typeface="Calibri"/>
                <a:cs typeface="Calibri"/>
              </a:rPr>
              <a:t>of</a:t>
            </a:r>
            <a:r>
              <a:rPr sz="2400" spc="-55" dirty="0">
                <a:latin typeface="Calibri"/>
                <a:cs typeface="Calibri"/>
              </a:rPr>
              <a:t> </a:t>
            </a:r>
            <a:r>
              <a:rPr sz="2400" dirty="0">
                <a:latin typeface="Calibri"/>
                <a:cs typeface="Calibri"/>
              </a:rPr>
              <a:t>vector</a:t>
            </a:r>
            <a:r>
              <a:rPr sz="2400" spc="-5" dirty="0">
                <a:latin typeface="Calibri"/>
                <a:cs typeface="Calibri"/>
              </a:rPr>
              <a:t> </a:t>
            </a:r>
            <a:r>
              <a:rPr sz="2400" i="1" dirty="0">
                <a:solidFill>
                  <a:srgbClr val="FF2FED"/>
                </a:solidFill>
                <a:latin typeface="Calibri"/>
                <a:cs typeface="Calibri"/>
              </a:rPr>
              <a:t>values</a:t>
            </a:r>
            <a:r>
              <a:rPr sz="2400" dirty="0">
                <a:latin typeface="Calibri"/>
                <a:cs typeface="Calibri"/>
              </a:rPr>
              <a:t>,</a:t>
            </a:r>
            <a:r>
              <a:rPr sz="2400" spc="-70"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a</a:t>
            </a:r>
            <a:r>
              <a:rPr sz="2400" spc="-25" dirty="0">
                <a:latin typeface="Calibri"/>
                <a:cs typeface="Calibri"/>
              </a:rPr>
              <a:t> </a:t>
            </a:r>
            <a:r>
              <a:rPr sz="2400" dirty="0">
                <a:latin typeface="Calibri"/>
                <a:cs typeface="Calibri"/>
              </a:rPr>
              <a:t>vector</a:t>
            </a:r>
            <a:r>
              <a:rPr sz="2400" spc="-10" dirty="0">
                <a:latin typeface="Calibri"/>
                <a:cs typeface="Calibri"/>
              </a:rPr>
              <a:t> </a:t>
            </a:r>
            <a:r>
              <a:rPr sz="2400" i="1" dirty="0">
                <a:solidFill>
                  <a:srgbClr val="FF2FED"/>
                </a:solidFill>
                <a:latin typeface="Calibri"/>
                <a:cs typeface="Calibri"/>
              </a:rPr>
              <a:t>query</a:t>
            </a:r>
            <a:r>
              <a:rPr sz="2400" dirty="0">
                <a:latin typeface="Calibri"/>
                <a:cs typeface="Calibri"/>
              </a:rPr>
              <a:t>,</a:t>
            </a:r>
            <a:r>
              <a:rPr sz="2400" spc="-55" dirty="0">
                <a:latin typeface="Calibri"/>
                <a:cs typeface="Calibri"/>
              </a:rPr>
              <a:t> </a:t>
            </a:r>
            <a:r>
              <a:rPr sz="2400" b="1" u="sng" dirty="0">
                <a:solidFill>
                  <a:srgbClr val="3986FF"/>
                </a:solidFill>
                <a:uFill>
                  <a:solidFill>
                    <a:srgbClr val="3986FF"/>
                  </a:solidFill>
                </a:uFill>
                <a:latin typeface="Calibri"/>
                <a:cs typeface="Calibri"/>
              </a:rPr>
              <a:t>attention</a:t>
            </a:r>
            <a:r>
              <a:rPr sz="2400" b="1" u="none" spc="-60" dirty="0">
                <a:solidFill>
                  <a:srgbClr val="3986FF"/>
                </a:solidFill>
                <a:latin typeface="Calibri"/>
                <a:cs typeface="Calibri"/>
              </a:rPr>
              <a:t> </a:t>
            </a:r>
            <a:r>
              <a:rPr sz="2400" u="none" dirty="0">
                <a:latin typeface="Calibri"/>
                <a:cs typeface="Calibri"/>
              </a:rPr>
              <a:t>is</a:t>
            </a:r>
            <a:r>
              <a:rPr sz="2400" u="none" spc="-40" dirty="0">
                <a:latin typeface="Calibri"/>
                <a:cs typeface="Calibri"/>
              </a:rPr>
              <a:t> </a:t>
            </a:r>
            <a:r>
              <a:rPr sz="2400" u="none" dirty="0">
                <a:latin typeface="Calibri"/>
                <a:cs typeface="Calibri"/>
              </a:rPr>
              <a:t>a</a:t>
            </a:r>
            <a:r>
              <a:rPr sz="2400" u="none" spc="-25" dirty="0">
                <a:latin typeface="Calibri"/>
                <a:cs typeface="Calibri"/>
              </a:rPr>
              <a:t> </a:t>
            </a:r>
            <a:r>
              <a:rPr sz="2400" u="none" dirty="0">
                <a:latin typeface="Calibri"/>
                <a:cs typeface="Calibri"/>
              </a:rPr>
              <a:t>technique to</a:t>
            </a:r>
            <a:r>
              <a:rPr sz="2400" u="none" spc="-60" dirty="0">
                <a:latin typeface="Calibri"/>
                <a:cs typeface="Calibri"/>
              </a:rPr>
              <a:t> </a:t>
            </a:r>
            <a:r>
              <a:rPr sz="2400" u="none" spc="-10" dirty="0">
                <a:latin typeface="Calibri"/>
                <a:cs typeface="Calibri"/>
              </a:rPr>
              <a:t>compute </a:t>
            </a:r>
            <a:r>
              <a:rPr sz="2400" u="none" dirty="0">
                <a:latin typeface="Calibri"/>
                <a:cs typeface="Calibri"/>
              </a:rPr>
              <a:t>a weighted</a:t>
            </a:r>
            <a:r>
              <a:rPr sz="2400" u="none" spc="-25" dirty="0">
                <a:latin typeface="Calibri"/>
                <a:cs typeface="Calibri"/>
              </a:rPr>
              <a:t> </a:t>
            </a:r>
            <a:r>
              <a:rPr sz="2400" u="none" dirty="0">
                <a:latin typeface="Calibri"/>
                <a:cs typeface="Calibri"/>
              </a:rPr>
              <a:t>sum</a:t>
            </a:r>
            <a:r>
              <a:rPr sz="2400" u="none" spc="-85" dirty="0">
                <a:latin typeface="Calibri"/>
                <a:cs typeface="Calibri"/>
              </a:rPr>
              <a:t> </a:t>
            </a:r>
            <a:r>
              <a:rPr sz="2400" u="none" dirty="0">
                <a:latin typeface="Calibri"/>
                <a:cs typeface="Calibri"/>
              </a:rPr>
              <a:t>of</a:t>
            </a:r>
            <a:r>
              <a:rPr sz="2400" u="none" spc="-30" dirty="0">
                <a:latin typeface="Calibri"/>
                <a:cs typeface="Calibri"/>
              </a:rPr>
              <a:t> </a:t>
            </a:r>
            <a:r>
              <a:rPr sz="2400" u="none" dirty="0">
                <a:latin typeface="Calibri"/>
                <a:cs typeface="Calibri"/>
              </a:rPr>
              <a:t>the</a:t>
            </a:r>
            <a:r>
              <a:rPr sz="2400" u="none" spc="-35" dirty="0">
                <a:latin typeface="Calibri"/>
                <a:cs typeface="Calibri"/>
              </a:rPr>
              <a:t> </a:t>
            </a:r>
            <a:r>
              <a:rPr sz="2400" u="none" dirty="0">
                <a:latin typeface="Calibri"/>
                <a:cs typeface="Calibri"/>
              </a:rPr>
              <a:t>values,</a:t>
            </a:r>
            <a:r>
              <a:rPr sz="2400" u="none" spc="-40" dirty="0">
                <a:latin typeface="Calibri"/>
                <a:cs typeface="Calibri"/>
              </a:rPr>
              <a:t> </a:t>
            </a:r>
            <a:r>
              <a:rPr sz="2400" u="none" spc="-10" dirty="0">
                <a:latin typeface="Calibri"/>
                <a:cs typeface="Calibri"/>
              </a:rPr>
              <a:t>dependent</a:t>
            </a:r>
            <a:r>
              <a:rPr sz="2400" u="none" spc="-95" dirty="0">
                <a:latin typeface="Calibri"/>
                <a:cs typeface="Calibri"/>
              </a:rPr>
              <a:t> </a:t>
            </a:r>
            <a:r>
              <a:rPr sz="2400" u="none" dirty="0">
                <a:latin typeface="Calibri"/>
                <a:cs typeface="Calibri"/>
              </a:rPr>
              <a:t>on</a:t>
            </a:r>
            <a:r>
              <a:rPr sz="2400" u="none" spc="-30" dirty="0">
                <a:latin typeface="Calibri"/>
                <a:cs typeface="Calibri"/>
              </a:rPr>
              <a:t> </a:t>
            </a:r>
            <a:r>
              <a:rPr sz="2400" u="none" dirty="0">
                <a:latin typeface="Calibri"/>
                <a:cs typeface="Calibri"/>
              </a:rPr>
              <a:t>the</a:t>
            </a:r>
            <a:r>
              <a:rPr sz="2400" u="none" spc="-35" dirty="0">
                <a:latin typeface="Calibri"/>
                <a:cs typeface="Calibri"/>
              </a:rPr>
              <a:t> </a:t>
            </a:r>
            <a:r>
              <a:rPr sz="2400" u="none" spc="-10" dirty="0">
                <a:latin typeface="Calibri"/>
                <a:cs typeface="Calibri"/>
              </a:rPr>
              <a:t>query.</a:t>
            </a:r>
            <a:endParaRPr sz="2400" dirty="0">
              <a:latin typeface="Calibri"/>
              <a:cs typeface="Calibri"/>
            </a:endParaRPr>
          </a:p>
        </p:txBody>
      </p:sp>
      <p:sp>
        <p:nvSpPr>
          <p:cNvPr id="4" name="object 4"/>
          <p:cNvSpPr txBox="1"/>
          <p:nvPr/>
        </p:nvSpPr>
        <p:spPr>
          <a:xfrm>
            <a:off x="485457" y="2773362"/>
            <a:ext cx="11191240" cy="3754754"/>
          </a:xfrm>
          <a:prstGeom prst="rect">
            <a:avLst/>
          </a:prstGeom>
        </p:spPr>
        <p:txBody>
          <a:bodyPr vert="horz" wrap="square" lIns="0" tIns="85725" rIns="0" bIns="0" rtlCol="0">
            <a:spAutoFit/>
          </a:bodyPr>
          <a:lstStyle/>
          <a:p>
            <a:pPr marL="12700">
              <a:lnSpc>
                <a:spcPct val="100000"/>
              </a:lnSpc>
              <a:spcBef>
                <a:spcPts val="675"/>
              </a:spcBef>
            </a:pPr>
            <a:r>
              <a:rPr sz="2400" b="1" spc="-10" dirty="0">
                <a:latin typeface="Calibri"/>
                <a:cs typeface="Calibri"/>
              </a:rPr>
              <a:t>Intuition</a:t>
            </a:r>
            <a:r>
              <a:rPr sz="2400" spc="-10" dirty="0">
                <a:latin typeface="Calibri"/>
                <a:cs typeface="Calibri"/>
              </a:rPr>
              <a:t>:</a:t>
            </a:r>
            <a:endParaRPr sz="2400" dirty="0">
              <a:latin typeface="Calibri"/>
              <a:cs typeface="Calibri"/>
            </a:endParaRPr>
          </a:p>
          <a:p>
            <a:pPr marL="699135" marR="5080" indent="-229235">
              <a:lnSpc>
                <a:spcPts val="2850"/>
              </a:lnSpc>
              <a:spcBef>
                <a:spcPts val="695"/>
              </a:spcBef>
              <a:buClr>
                <a:srgbClr val="007B92"/>
              </a:buClr>
              <a:buFont typeface="Times New Roman"/>
              <a:buChar char="•"/>
              <a:tabLst>
                <a:tab pos="699135" algn="l"/>
              </a:tabLst>
            </a:pPr>
            <a:r>
              <a:rPr sz="2400" dirty="0">
                <a:latin typeface="Calibri"/>
                <a:cs typeface="Calibri"/>
              </a:rPr>
              <a:t>The</a:t>
            </a:r>
            <a:r>
              <a:rPr sz="2400" spc="-60" dirty="0">
                <a:latin typeface="Calibri"/>
                <a:cs typeface="Calibri"/>
              </a:rPr>
              <a:t> </a:t>
            </a:r>
            <a:r>
              <a:rPr sz="2400" dirty="0">
                <a:latin typeface="Calibri"/>
                <a:cs typeface="Calibri"/>
              </a:rPr>
              <a:t>weighted</a:t>
            </a:r>
            <a:r>
              <a:rPr sz="2400" spc="-50" dirty="0">
                <a:latin typeface="Calibri"/>
                <a:cs typeface="Calibri"/>
              </a:rPr>
              <a:t> </a:t>
            </a:r>
            <a:r>
              <a:rPr sz="2400" dirty="0">
                <a:latin typeface="Calibri"/>
                <a:cs typeface="Calibri"/>
              </a:rPr>
              <a:t>sum</a:t>
            </a:r>
            <a:r>
              <a:rPr sz="2400" spc="-100" dirty="0">
                <a:latin typeface="Calibri"/>
                <a:cs typeface="Calibri"/>
              </a:rPr>
              <a:t> </a:t>
            </a:r>
            <a:r>
              <a:rPr sz="2400" dirty="0">
                <a:latin typeface="Calibri"/>
                <a:cs typeface="Calibri"/>
              </a:rPr>
              <a:t>is</a:t>
            </a:r>
            <a:r>
              <a:rPr sz="2400" spc="-100" dirty="0">
                <a:latin typeface="Calibri"/>
                <a:cs typeface="Calibri"/>
              </a:rPr>
              <a:t> </a:t>
            </a:r>
            <a:r>
              <a:rPr sz="2400" dirty="0">
                <a:latin typeface="Calibri"/>
                <a:cs typeface="Calibri"/>
              </a:rPr>
              <a:t>a</a:t>
            </a:r>
            <a:r>
              <a:rPr sz="2400" spc="5" dirty="0">
                <a:latin typeface="Calibri"/>
                <a:cs typeface="Calibri"/>
              </a:rPr>
              <a:t> </a:t>
            </a:r>
            <a:r>
              <a:rPr sz="2400" i="1" dirty="0">
                <a:solidFill>
                  <a:srgbClr val="FF2FED"/>
                </a:solidFill>
                <a:latin typeface="Calibri"/>
                <a:cs typeface="Calibri"/>
              </a:rPr>
              <a:t>selective</a:t>
            </a:r>
            <a:r>
              <a:rPr sz="2400" i="1" spc="-15" dirty="0">
                <a:solidFill>
                  <a:srgbClr val="FF2FED"/>
                </a:solidFill>
                <a:latin typeface="Calibri"/>
                <a:cs typeface="Calibri"/>
              </a:rPr>
              <a:t> </a:t>
            </a:r>
            <a:r>
              <a:rPr sz="2400" i="1" dirty="0">
                <a:solidFill>
                  <a:srgbClr val="FF2FED"/>
                </a:solidFill>
                <a:latin typeface="Calibri"/>
                <a:cs typeface="Calibri"/>
              </a:rPr>
              <a:t>summary</a:t>
            </a:r>
            <a:r>
              <a:rPr sz="2400" i="1" spc="-30" dirty="0">
                <a:solidFill>
                  <a:srgbClr val="FF2FED"/>
                </a:solidFill>
                <a:latin typeface="Calibri"/>
                <a:cs typeface="Calibri"/>
              </a:rPr>
              <a:t> </a:t>
            </a:r>
            <a:r>
              <a:rPr sz="2400" dirty="0">
                <a:latin typeface="Calibri"/>
                <a:cs typeface="Calibri"/>
              </a:rPr>
              <a:t>of</a:t>
            </a:r>
            <a:r>
              <a:rPr sz="2400" spc="-45" dirty="0">
                <a:latin typeface="Calibri"/>
                <a:cs typeface="Calibri"/>
              </a:rPr>
              <a:t> </a:t>
            </a:r>
            <a:r>
              <a:rPr sz="2400" dirty="0">
                <a:latin typeface="Calibri"/>
                <a:cs typeface="Calibri"/>
              </a:rPr>
              <a:t>the</a:t>
            </a:r>
            <a:r>
              <a:rPr sz="2400" spc="10" dirty="0">
                <a:latin typeface="Calibri"/>
                <a:cs typeface="Calibri"/>
              </a:rPr>
              <a:t> </a:t>
            </a:r>
            <a:r>
              <a:rPr sz="2400" dirty="0">
                <a:latin typeface="Calibri"/>
                <a:cs typeface="Calibri"/>
              </a:rPr>
              <a:t>information</a:t>
            </a:r>
            <a:r>
              <a:rPr sz="2400" spc="-45" dirty="0">
                <a:latin typeface="Calibri"/>
                <a:cs typeface="Calibri"/>
              </a:rPr>
              <a:t> </a:t>
            </a:r>
            <a:r>
              <a:rPr sz="2400" dirty="0">
                <a:latin typeface="Calibri"/>
                <a:cs typeface="Calibri"/>
              </a:rPr>
              <a:t>contained</a:t>
            </a:r>
            <a:r>
              <a:rPr sz="2400" spc="-45" dirty="0">
                <a:latin typeface="Calibri"/>
                <a:cs typeface="Calibri"/>
              </a:rPr>
              <a:t> </a:t>
            </a:r>
            <a:r>
              <a:rPr sz="2400" dirty="0">
                <a:latin typeface="Calibri"/>
                <a:cs typeface="Calibri"/>
              </a:rPr>
              <a:t>in</a:t>
            </a:r>
            <a:r>
              <a:rPr sz="2400" spc="-50" dirty="0">
                <a:latin typeface="Calibri"/>
                <a:cs typeface="Calibri"/>
              </a:rPr>
              <a:t> </a:t>
            </a:r>
            <a:r>
              <a:rPr sz="2400" dirty="0">
                <a:latin typeface="Calibri"/>
                <a:cs typeface="Calibri"/>
              </a:rPr>
              <a:t>the</a:t>
            </a:r>
            <a:r>
              <a:rPr sz="2400" spc="10" dirty="0">
                <a:latin typeface="Calibri"/>
                <a:cs typeface="Calibri"/>
              </a:rPr>
              <a:t> </a:t>
            </a:r>
            <a:r>
              <a:rPr sz="2400" spc="-10" dirty="0">
                <a:latin typeface="Calibri"/>
                <a:cs typeface="Calibri"/>
              </a:rPr>
              <a:t>values, </a:t>
            </a:r>
            <a:r>
              <a:rPr sz="2400" dirty="0">
                <a:latin typeface="Calibri"/>
                <a:cs typeface="Calibri"/>
              </a:rPr>
              <a:t>where</a:t>
            </a:r>
            <a:r>
              <a:rPr sz="2400" spc="-45"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query</a:t>
            </a:r>
            <a:r>
              <a:rPr sz="2400" spc="-95" dirty="0">
                <a:latin typeface="Calibri"/>
                <a:cs typeface="Calibri"/>
              </a:rPr>
              <a:t> </a:t>
            </a:r>
            <a:r>
              <a:rPr sz="2400" dirty="0">
                <a:latin typeface="Calibri"/>
                <a:cs typeface="Calibri"/>
              </a:rPr>
              <a:t>determines</a:t>
            </a:r>
            <a:r>
              <a:rPr sz="2400" spc="-80" dirty="0">
                <a:latin typeface="Calibri"/>
                <a:cs typeface="Calibri"/>
              </a:rPr>
              <a:t> </a:t>
            </a:r>
            <a:r>
              <a:rPr sz="2400" dirty="0">
                <a:latin typeface="Calibri"/>
                <a:cs typeface="Calibri"/>
              </a:rPr>
              <a:t>which</a:t>
            </a:r>
            <a:r>
              <a:rPr sz="2400" spc="-40" dirty="0">
                <a:latin typeface="Calibri"/>
                <a:cs typeface="Calibri"/>
              </a:rPr>
              <a:t> </a:t>
            </a:r>
            <a:r>
              <a:rPr sz="2400" dirty="0">
                <a:latin typeface="Calibri"/>
                <a:cs typeface="Calibri"/>
              </a:rPr>
              <a:t>values</a:t>
            </a:r>
            <a:r>
              <a:rPr sz="2400" spc="-8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focus</a:t>
            </a:r>
            <a:r>
              <a:rPr sz="2400" spc="-15" dirty="0">
                <a:latin typeface="Calibri"/>
                <a:cs typeface="Calibri"/>
              </a:rPr>
              <a:t> </a:t>
            </a:r>
            <a:r>
              <a:rPr sz="2400" spc="-25" dirty="0">
                <a:latin typeface="Calibri"/>
                <a:cs typeface="Calibri"/>
              </a:rPr>
              <a:t>on.</a:t>
            </a:r>
            <a:endParaRPr sz="2400" dirty="0">
              <a:latin typeface="Calibri"/>
              <a:cs typeface="Calibri"/>
            </a:endParaRPr>
          </a:p>
          <a:p>
            <a:pPr marL="699135" marR="191770" indent="-229235">
              <a:lnSpc>
                <a:spcPct val="101600"/>
              </a:lnSpc>
              <a:spcBef>
                <a:spcPts val="440"/>
              </a:spcBef>
              <a:buClr>
                <a:srgbClr val="007B92"/>
              </a:buClr>
              <a:buFont typeface="Times New Roman"/>
              <a:buChar char="•"/>
              <a:tabLst>
                <a:tab pos="699135" algn="l"/>
              </a:tabLst>
            </a:pPr>
            <a:r>
              <a:rPr sz="2400" dirty="0">
                <a:latin typeface="Calibri"/>
                <a:cs typeface="Calibri"/>
              </a:rPr>
              <a:t>Attention</a:t>
            </a:r>
            <a:r>
              <a:rPr sz="2400" spc="-45"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a</a:t>
            </a:r>
            <a:r>
              <a:rPr sz="2400" spc="-80" dirty="0">
                <a:latin typeface="Calibri"/>
                <a:cs typeface="Calibri"/>
              </a:rPr>
              <a:t> </a:t>
            </a:r>
            <a:r>
              <a:rPr sz="2400" dirty="0">
                <a:latin typeface="Calibri"/>
                <a:cs typeface="Calibri"/>
              </a:rPr>
              <a:t>way</a:t>
            </a:r>
            <a:r>
              <a:rPr sz="2400" spc="-30" dirty="0">
                <a:latin typeface="Calibri"/>
                <a:cs typeface="Calibri"/>
              </a:rPr>
              <a:t> </a:t>
            </a:r>
            <a:r>
              <a:rPr sz="2400" dirty="0">
                <a:latin typeface="Calibri"/>
                <a:cs typeface="Calibri"/>
              </a:rPr>
              <a:t>to</a:t>
            </a:r>
            <a:r>
              <a:rPr sz="2400" spc="-45" dirty="0">
                <a:latin typeface="Calibri"/>
                <a:cs typeface="Calibri"/>
              </a:rPr>
              <a:t> </a:t>
            </a:r>
            <a:r>
              <a:rPr sz="2400" dirty="0">
                <a:latin typeface="Calibri"/>
                <a:cs typeface="Calibri"/>
              </a:rPr>
              <a:t>obtain</a:t>
            </a:r>
            <a:r>
              <a:rPr sz="2400" spc="-45" dirty="0">
                <a:latin typeface="Calibri"/>
                <a:cs typeface="Calibri"/>
              </a:rPr>
              <a:t> </a:t>
            </a:r>
            <a:r>
              <a:rPr sz="2400" dirty="0">
                <a:latin typeface="Calibri"/>
                <a:cs typeface="Calibri"/>
              </a:rPr>
              <a:t>a</a:t>
            </a:r>
            <a:r>
              <a:rPr sz="2400" spc="-10" dirty="0">
                <a:latin typeface="Calibri"/>
                <a:cs typeface="Calibri"/>
              </a:rPr>
              <a:t> </a:t>
            </a:r>
            <a:r>
              <a:rPr sz="2400" i="1" spc="-10" dirty="0">
                <a:solidFill>
                  <a:srgbClr val="FF2FED"/>
                </a:solidFill>
                <a:latin typeface="Calibri"/>
                <a:cs typeface="Calibri"/>
              </a:rPr>
              <a:t>fixed-</a:t>
            </a:r>
            <a:r>
              <a:rPr sz="2400" i="1" dirty="0">
                <a:solidFill>
                  <a:srgbClr val="FF2FED"/>
                </a:solidFill>
                <a:latin typeface="Calibri"/>
                <a:cs typeface="Calibri"/>
              </a:rPr>
              <a:t>size</a:t>
            </a:r>
            <a:r>
              <a:rPr sz="2400" i="1" spc="-75" dirty="0">
                <a:solidFill>
                  <a:srgbClr val="FF2FED"/>
                </a:solidFill>
                <a:latin typeface="Calibri"/>
                <a:cs typeface="Calibri"/>
              </a:rPr>
              <a:t> </a:t>
            </a:r>
            <a:r>
              <a:rPr sz="2400" i="1" spc="-10" dirty="0">
                <a:solidFill>
                  <a:srgbClr val="FF2FED"/>
                </a:solidFill>
                <a:latin typeface="Calibri"/>
                <a:cs typeface="Calibri"/>
              </a:rPr>
              <a:t>representation</a:t>
            </a:r>
            <a:r>
              <a:rPr sz="2400" i="1" spc="-15" dirty="0">
                <a:solidFill>
                  <a:srgbClr val="FF2FED"/>
                </a:solidFill>
                <a:latin typeface="Calibri"/>
                <a:cs typeface="Calibri"/>
              </a:rPr>
              <a:t> </a:t>
            </a:r>
            <a:r>
              <a:rPr sz="2400" i="1" dirty="0">
                <a:solidFill>
                  <a:srgbClr val="FF2FED"/>
                </a:solidFill>
                <a:latin typeface="Calibri"/>
                <a:cs typeface="Calibri"/>
              </a:rPr>
              <a:t>of</a:t>
            </a:r>
            <a:r>
              <a:rPr sz="2400" i="1" spc="-40" dirty="0">
                <a:solidFill>
                  <a:srgbClr val="FF2FED"/>
                </a:solidFill>
                <a:latin typeface="Calibri"/>
                <a:cs typeface="Calibri"/>
              </a:rPr>
              <a:t> </a:t>
            </a:r>
            <a:r>
              <a:rPr sz="2400" i="1" dirty="0">
                <a:solidFill>
                  <a:srgbClr val="FF2FED"/>
                </a:solidFill>
                <a:latin typeface="Calibri"/>
                <a:cs typeface="Calibri"/>
              </a:rPr>
              <a:t>an</a:t>
            </a:r>
            <a:r>
              <a:rPr sz="2400" i="1" spc="-20" dirty="0">
                <a:solidFill>
                  <a:srgbClr val="FF2FED"/>
                </a:solidFill>
                <a:latin typeface="Calibri"/>
                <a:cs typeface="Calibri"/>
              </a:rPr>
              <a:t> </a:t>
            </a:r>
            <a:r>
              <a:rPr sz="2400" i="1" dirty="0">
                <a:solidFill>
                  <a:srgbClr val="FF2FED"/>
                </a:solidFill>
                <a:latin typeface="Calibri"/>
                <a:cs typeface="Calibri"/>
              </a:rPr>
              <a:t>arbitrary</a:t>
            </a:r>
            <a:r>
              <a:rPr sz="2400" i="1" spc="-5" dirty="0">
                <a:solidFill>
                  <a:srgbClr val="FF2FED"/>
                </a:solidFill>
                <a:latin typeface="Calibri"/>
                <a:cs typeface="Calibri"/>
              </a:rPr>
              <a:t> </a:t>
            </a:r>
            <a:r>
              <a:rPr sz="2400" i="1" dirty="0">
                <a:solidFill>
                  <a:srgbClr val="FF2FED"/>
                </a:solidFill>
                <a:latin typeface="Calibri"/>
                <a:cs typeface="Calibri"/>
              </a:rPr>
              <a:t>set</a:t>
            </a:r>
            <a:r>
              <a:rPr sz="2400" i="1" spc="-35" dirty="0">
                <a:solidFill>
                  <a:srgbClr val="FF2FED"/>
                </a:solidFill>
                <a:latin typeface="Calibri"/>
                <a:cs typeface="Calibri"/>
              </a:rPr>
              <a:t> </a:t>
            </a:r>
            <a:r>
              <a:rPr sz="2400" i="1" spc="-25" dirty="0">
                <a:solidFill>
                  <a:srgbClr val="FF2FED"/>
                </a:solidFill>
                <a:latin typeface="Calibri"/>
                <a:cs typeface="Calibri"/>
              </a:rPr>
              <a:t>of </a:t>
            </a:r>
            <a:r>
              <a:rPr sz="2400" i="1" spc="-10" dirty="0">
                <a:solidFill>
                  <a:srgbClr val="FF2FED"/>
                </a:solidFill>
                <a:latin typeface="Calibri"/>
                <a:cs typeface="Calibri"/>
              </a:rPr>
              <a:t>representations</a:t>
            </a:r>
            <a:r>
              <a:rPr sz="2400" i="1" spc="-65" dirty="0">
                <a:solidFill>
                  <a:srgbClr val="FF2FED"/>
                </a:solidFill>
                <a:latin typeface="Calibri"/>
                <a:cs typeface="Calibri"/>
              </a:rPr>
              <a:t> </a:t>
            </a:r>
            <a:r>
              <a:rPr sz="2400" dirty="0">
                <a:latin typeface="Calibri"/>
                <a:cs typeface="Calibri"/>
              </a:rPr>
              <a:t>(the</a:t>
            </a:r>
            <a:r>
              <a:rPr sz="2400" spc="-75" dirty="0">
                <a:latin typeface="Calibri"/>
                <a:cs typeface="Calibri"/>
              </a:rPr>
              <a:t> </a:t>
            </a:r>
            <a:r>
              <a:rPr sz="2400" dirty="0">
                <a:latin typeface="Calibri"/>
                <a:cs typeface="Calibri"/>
              </a:rPr>
              <a:t>values),</a:t>
            </a:r>
            <a:r>
              <a:rPr sz="2400" spc="-80" dirty="0">
                <a:latin typeface="Calibri"/>
                <a:cs typeface="Calibri"/>
              </a:rPr>
              <a:t> </a:t>
            </a:r>
            <a:r>
              <a:rPr sz="2400" dirty="0">
                <a:latin typeface="Calibri"/>
                <a:cs typeface="Calibri"/>
              </a:rPr>
              <a:t>dependent</a:t>
            </a:r>
            <a:r>
              <a:rPr sz="2400" spc="-60" dirty="0">
                <a:latin typeface="Calibri"/>
                <a:cs typeface="Calibri"/>
              </a:rPr>
              <a:t> </a:t>
            </a:r>
            <a:r>
              <a:rPr sz="2400" dirty="0">
                <a:latin typeface="Calibri"/>
                <a:cs typeface="Calibri"/>
              </a:rPr>
              <a:t>on</a:t>
            </a:r>
            <a:r>
              <a:rPr sz="2400" spc="-70" dirty="0">
                <a:latin typeface="Calibri"/>
                <a:cs typeface="Calibri"/>
              </a:rPr>
              <a:t> </a:t>
            </a:r>
            <a:r>
              <a:rPr sz="2400" dirty="0">
                <a:latin typeface="Calibri"/>
                <a:cs typeface="Calibri"/>
              </a:rPr>
              <a:t>some</a:t>
            </a:r>
            <a:r>
              <a:rPr sz="2400" spc="-10" dirty="0">
                <a:latin typeface="Calibri"/>
                <a:cs typeface="Calibri"/>
              </a:rPr>
              <a:t> </a:t>
            </a:r>
            <a:r>
              <a:rPr sz="2400" dirty="0">
                <a:latin typeface="Calibri"/>
                <a:cs typeface="Calibri"/>
              </a:rPr>
              <a:t>other</a:t>
            </a:r>
            <a:r>
              <a:rPr sz="2400" spc="-85" dirty="0">
                <a:latin typeface="Calibri"/>
                <a:cs typeface="Calibri"/>
              </a:rPr>
              <a:t> </a:t>
            </a:r>
            <a:r>
              <a:rPr sz="2400" dirty="0">
                <a:latin typeface="Calibri"/>
                <a:cs typeface="Calibri"/>
              </a:rPr>
              <a:t>representation</a:t>
            </a:r>
            <a:r>
              <a:rPr sz="2400" spc="-70" dirty="0">
                <a:latin typeface="Calibri"/>
                <a:cs typeface="Calibri"/>
              </a:rPr>
              <a:t> </a:t>
            </a:r>
            <a:r>
              <a:rPr sz="2400" dirty="0">
                <a:latin typeface="Calibri"/>
                <a:cs typeface="Calibri"/>
              </a:rPr>
              <a:t>(the</a:t>
            </a:r>
            <a:r>
              <a:rPr sz="2400" spc="-75" dirty="0">
                <a:latin typeface="Calibri"/>
                <a:cs typeface="Calibri"/>
              </a:rPr>
              <a:t> </a:t>
            </a:r>
            <a:r>
              <a:rPr sz="2400" spc="-10" dirty="0">
                <a:latin typeface="Calibri"/>
                <a:cs typeface="Calibri"/>
              </a:rPr>
              <a:t>query).</a:t>
            </a:r>
            <a:endParaRPr sz="2400" dirty="0">
              <a:latin typeface="Calibri"/>
              <a:cs typeface="Calibri"/>
            </a:endParaRPr>
          </a:p>
          <a:p>
            <a:pPr>
              <a:lnSpc>
                <a:spcPct val="100000"/>
              </a:lnSpc>
              <a:spcBef>
                <a:spcPts val="1095"/>
              </a:spcBef>
              <a:buClr>
                <a:srgbClr val="007B92"/>
              </a:buClr>
              <a:buFont typeface="Times New Roman"/>
              <a:buChar char="•"/>
            </a:pPr>
            <a:endParaRPr sz="2400" dirty="0">
              <a:latin typeface="Calibri"/>
              <a:cs typeface="Calibri"/>
            </a:endParaRPr>
          </a:p>
          <a:p>
            <a:pPr marL="12700">
              <a:lnSpc>
                <a:spcPct val="100000"/>
              </a:lnSpc>
              <a:spcBef>
                <a:spcPts val="5"/>
              </a:spcBef>
            </a:pPr>
            <a:r>
              <a:rPr sz="2400" b="1" spc="-10" dirty="0">
                <a:latin typeface="Calibri"/>
                <a:cs typeface="Calibri"/>
              </a:rPr>
              <a:t>Upshot:</a:t>
            </a:r>
            <a:endParaRPr sz="2400" dirty="0">
              <a:latin typeface="Calibri"/>
              <a:cs typeface="Calibri"/>
            </a:endParaRPr>
          </a:p>
          <a:p>
            <a:pPr marL="699135" marR="316230" indent="-229235">
              <a:lnSpc>
                <a:spcPts val="2850"/>
              </a:lnSpc>
              <a:spcBef>
                <a:spcPts val="695"/>
              </a:spcBef>
              <a:buClr>
                <a:srgbClr val="007B92"/>
              </a:buClr>
              <a:buFont typeface="Times New Roman"/>
              <a:buChar char="•"/>
              <a:tabLst>
                <a:tab pos="699135" algn="l"/>
              </a:tabLst>
            </a:pPr>
            <a:r>
              <a:rPr sz="2400" dirty="0">
                <a:latin typeface="Calibri"/>
                <a:cs typeface="Calibri"/>
              </a:rPr>
              <a:t>Attention</a:t>
            </a:r>
            <a:r>
              <a:rPr sz="2400" spc="-40" dirty="0">
                <a:latin typeface="Calibri"/>
                <a:cs typeface="Calibri"/>
              </a:rPr>
              <a:t> </a:t>
            </a:r>
            <a:r>
              <a:rPr sz="2400" dirty="0">
                <a:latin typeface="Calibri"/>
                <a:cs typeface="Calibri"/>
              </a:rPr>
              <a:t>has</a:t>
            </a:r>
            <a:r>
              <a:rPr sz="2400" spc="-85" dirty="0">
                <a:latin typeface="Calibri"/>
                <a:cs typeface="Calibri"/>
              </a:rPr>
              <a:t> </a:t>
            </a:r>
            <a:r>
              <a:rPr sz="2400" dirty="0">
                <a:latin typeface="Calibri"/>
                <a:cs typeface="Calibri"/>
              </a:rPr>
              <a:t>become</a:t>
            </a:r>
            <a:r>
              <a:rPr sz="2400" spc="-40"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powerful,</a:t>
            </a:r>
            <a:r>
              <a:rPr sz="2400" spc="-45" dirty="0">
                <a:latin typeface="Calibri"/>
                <a:cs typeface="Calibri"/>
              </a:rPr>
              <a:t> </a:t>
            </a:r>
            <a:r>
              <a:rPr sz="2400" spc="-10" dirty="0">
                <a:latin typeface="Calibri"/>
                <a:cs typeface="Calibri"/>
              </a:rPr>
              <a:t>flexible,</a:t>
            </a:r>
            <a:r>
              <a:rPr sz="2400" spc="-40" dirty="0">
                <a:latin typeface="Calibri"/>
                <a:cs typeface="Calibri"/>
              </a:rPr>
              <a:t> </a:t>
            </a:r>
            <a:r>
              <a:rPr sz="2400" dirty="0">
                <a:latin typeface="Calibri"/>
                <a:cs typeface="Calibri"/>
              </a:rPr>
              <a:t>general</a:t>
            </a:r>
            <a:r>
              <a:rPr sz="2400" spc="-75" dirty="0">
                <a:latin typeface="Calibri"/>
                <a:cs typeface="Calibri"/>
              </a:rPr>
              <a:t> </a:t>
            </a:r>
            <a:r>
              <a:rPr sz="2400" dirty="0">
                <a:latin typeface="Calibri"/>
                <a:cs typeface="Calibri"/>
              </a:rPr>
              <a:t>way</a:t>
            </a:r>
            <a:r>
              <a:rPr sz="2400" spc="-85" dirty="0">
                <a:latin typeface="Calibri"/>
                <a:cs typeface="Calibri"/>
              </a:rPr>
              <a:t> </a:t>
            </a:r>
            <a:r>
              <a:rPr sz="2400" dirty="0">
                <a:latin typeface="Calibri"/>
                <a:cs typeface="Calibri"/>
              </a:rPr>
              <a:t>pointer</a:t>
            </a:r>
            <a:r>
              <a:rPr sz="2400" spc="-60" dirty="0">
                <a:latin typeface="Calibri"/>
                <a:cs typeface="Calibri"/>
              </a:rPr>
              <a:t> </a:t>
            </a:r>
            <a:r>
              <a:rPr sz="2400" dirty="0">
                <a:latin typeface="Calibri"/>
                <a:cs typeface="Calibri"/>
              </a:rPr>
              <a:t>and</a:t>
            </a:r>
            <a:r>
              <a:rPr sz="2400" spc="-35" dirty="0">
                <a:latin typeface="Calibri"/>
                <a:cs typeface="Calibri"/>
              </a:rPr>
              <a:t> </a:t>
            </a:r>
            <a:r>
              <a:rPr sz="2400" spc="-10" dirty="0">
                <a:latin typeface="Calibri"/>
                <a:cs typeface="Calibri"/>
              </a:rPr>
              <a:t>memory manipulation</a:t>
            </a:r>
            <a:r>
              <a:rPr sz="2400" spc="-45" dirty="0">
                <a:latin typeface="Calibri"/>
                <a:cs typeface="Calibri"/>
              </a:rPr>
              <a:t> </a:t>
            </a:r>
            <a:r>
              <a:rPr sz="2400" dirty="0">
                <a:latin typeface="Calibri"/>
                <a:cs typeface="Calibri"/>
              </a:rPr>
              <a:t>in</a:t>
            </a:r>
            <a:r>
              <a:rPr sz="2400" spc="-45" dirty="0">
                <a:latin typeface="Calibri"/>
                <a:cs typeface="Calibri"/>
              </a:rPr>
              <a:t> </a:t>
            </a:r>
            <a:r>
              <a:rPr sz="2400" dirty="0">
                <a:latin typeface="Calibri"/>
                <a:cs typeface="Calibri"/>
              </a:rPr>
              <a:t>all</a:t>
            </a:r>
            <a:r>
              <a:rPr sz="2400" spc="-5" dirty="0">
                <a:latin typeface="Calibri"/>
                <a:cs typeface="Calibri"/>
              </a:rPr>
              <a:t> </a:t>
            </a:r>
            <a:r>
              <a:rPr sz="2400" dirty="0">
                <a:latin typeface="Calibri"/>
                <a:cs typeface="Calibri"/>
              </a:rPr>
              <a:t>deep</a:t>
            </a:r>
            <a:r>
              <a:rPr sz="2400" spc="-40" dirty="0">
                <a:latin typeface="Calibri"/>
                <a:cs typeface="Calibri"/>
              </a:rPr>
              <a:t> </a:t>
            </a:r>
            <a:r>
              <a:rPr sz="2400" dirty="0">
                <a:latin typeface="Calibri"/>
                <a:cs typeface="Calibri"/>
              </a:rPr>
              <a:t>learning</a:t>
            </a:r>
            <a:r>
              <a:rPr sz="2400" spc="5" dirty="0">
                <a:latin typeface="Calibri"/>
                <a:cs typeface="Calibri"/>
              </a:rPr>
              <a:t> </a:t>
            </a:r>
            <a:r>
              <a:rPr sz="2400" dirty="0">
                <a:latin typeface="Calibri"/>
                <a:cs typeface="Calibri"/>
              </a:rPr>
              <a:t>models.</a:t>
            </a:r>
            <a:r>
              <a:rPr sz="2400" spc="-60" dirty="0">
                <a:latin typeface="Calibri"/>
                <a:cs typeface="Calibri"/>
              </a:rPr>
              <a:t> </a:t>
            </a:r>
            <a:r>
              <a:rPr sz="2400" dirty="0">
                <a:latin typeface="Calibri"/>
                <a:cs typeface="Calibri"/>
              </a:rPr>
              <a:t>A</a:t>
            </a:r>
            <a:r>
              <a:rPr sz="2400" spc="-90" dirty="0">
                <a:latin typeface="Calibri"/>
                <a:cs typeface="Calibri"/>
              </a:rPr>
              <a:t> </a:t>
            </a:r>
            <a:r>
              <a:rPr sz="2400" dirty="0">
                <a:latin typeface="Calibri"/>
                <a:cs typeface="Calibri"/>
              </a:rPr>
              <a:t>new</a:t>
            </a:r>
            <a:r>
              <a:rPr sz="2400" spc="-45" dirty="0">
                <a:latin typeface="Calibri"/>
                <a:cs typeface="Calibri"/>
              </a:rPr>
              <a:t> </a:t>
            </a:r>
            <a:r>
              <a:rPr sz="2400" dirty="0">
                <a:latin typeface="Calibri"/>
                <a:cs typeface="Calibri"/>
              </a:rPr>
              <a:t>idea</a:t>
            </a:r>
            <a:r>
              <a:rPr sz="2400" spc="-70" dirty="0">
                <a:latin typeface="Calibri"/>
                <a:cs typeface="Calibri"/>
              </a:rPr>
              <a:t> </a:t>
            </a:r>
            <a:r>
              <a:rPr sz="2400" dirty="0">
                <a:latin typeface="Calibri"/>
                <a:cs typeface="Calibri"/>
              </a:rPr>
              <a:t>from</a:t>
            </a:r>
            <a:r>
              <a:rPr sz="2400" spc="-25" dirty="0">
                <a:latin typeface="Calibri"/>
                <a:cs typeface="Calibri"/>
              </a:rPr>
              <a:t> </a:t>
            </a:r>
            <a:r>
              <a:rPr sz="2400" dirty="0">
                <a:latin typeface="Calibri"/>
                <a:cs typeface="Calibri"/>
              </a:rPr>
              <a:t>after</a:t>
            </a:r>
            <a:r>
              <a:rPr sz="2400" spc="5" dirty="0">
                <a:latin typeface="Calibri"/>
                <a:cs typeface="Calibri"/>
              </a:rPr>
              <a:t> </a:t>
            </a:r>
            <a:r>
              <a:rPr sz="2400" dirty="0">
                <a:latin typeface="Calibri"/>
                <a:cs typeface="Calibri"/>
              </a:rPr>
              <a:t>2010!</a:t>
            </a:r>
            <a:r>
              <a:rPr sz="2400" spc="-15" dirty="0">
                <a:latin typeface="Calibri"/>
                <a:cs typeface="Calibri"/>
              </a:rPr>
              <a:t> </a:t>
            </a:r>
            <a:r>
              <a:rPr sz="2400" dirty="0">
                <a:latin typeface="Calibri"/>
                <a:cs typeface="Calibri"/>
              </a:rPr>
              <a:t>From</a:t>
            </a:r>
            <a:r>
              <a:rPr sz="2400" spc="-95" dirty="0">
                <a:latin typeface="Calibri"/>
                <a:cs typeface="Calibri"/>
              </a:rPr>
              <a:t> </a:t>
            </a:r>
            <a:r>
              <a:rPr sz="2400" spc="-20" dirty="0">
                <a:latin typeface="Calibri"/>
                <a:cs typeface="Calibri"/>
              </a:rPr>
              <a:t>NMT!</a:t>
            </a:r>
            <a:endParaRPr sz="2400" dirty="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E0288-3534-01B8-F352-E63E4D5D7A2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2A9B4B5-E940-B3F2-0E34-840DC70E0ABE}"/>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822166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92A80-48FE-CDE5-C2B0-4D3B6D6BB57C}"/>
              </a:ext>
            </a:extLst>
          </p:cNvPr>
          <p:cNvSpPr>
            <a:spLocks noGrp="1"/>
          </p:cNvSpPr>
          <p:nvPr>
            <p:ph type="title"/>
          </p:nvPr>
        </p:nvSpPr>
        <p:spPr/>
        <p:txBody>
          <a:bodyPr/>
          <a:lstStyle/>
          <a:p>
            <a:r>
              <a:rPr kumimoji="1" lang="en-US" altLang="ja-JP" dirty="0"/>
              <a:t>NLP towards Deep Models</a:t>
            </a:r>
            <a:endParaRPr kumimoji="1" lang="ja-JP" altLang="en-US" dirty="0"/>
          </a:p>
        </p:txBody>
      </p:sp>
      <p:sp>
        <p:nvSpPr>
          <p:cNvPr id="3" name="コンテンツ プレースホルダー 2">
            <a:extLst>
              <a:ext uri="{FF2B5EF4-FFF2-40B4-BE49-F238E27FC236}">
                <a16:creationId xmlns:a16="http://schemas.microsoft.com/office/drawing/2014/main" id="{A21AE6CB-4E18-8F32-761C-336A9F2CEBE7}"/>
              </a:ext>
            </a:extLst>
          </p:cNvPr>
          <p:cNvSpPr>
            <a:spLocks noGrp="1"/>
          </p:cNvSpPr>
          <p:nvPr>
            <p:ph idx="1"/>
          </p:nvPr>
        </p:nvSpPr>
        <p:spPr/>
        <p:txBody>
          <a:bodyPr>
            <a:normAutofit fontScale="85000" lnSpcReduction="10000"/>
          </a:bodyPr>
          <a:lstStyle/>
          <a:p>
            <a:r>
              <a:rPr kumimoji="1" lang="en-US" altLang="ja-JP" dirty="0"/>
              <a:t>Goal of this lecture – to bridge theory and practice in sequential NLP.</a:t>
            </a:r>
          </a:p>
          <a:p>
            <a:pPr lvl="1"/>
            <a:r>
              <a:rPr kumimoji="1" lang="en-US" altLang="ja-JP" dirty="0"/>
              <a:t>We move from probabilistic and RNN-based models to deep implementations.</a:t>
            </a:r>
          </a:p>
          <a:p>
            <a:pPr lvl="1"/>
            <a:r>
              <a:rPr kumimoji="1" lang="en-US" altLang="ja-JP" b="1" dirty="0"/>
              <a:t>Focus:</a:t>
            </a:r>
            <a:r>
              <a:rPr kumimoji="1" lang="en-US" altLang="ja-JP" dirty="0"/>
              <a:t> how RNN and LSTM actually work in </a:t>
            </a:r>
            <a:r>
              <a:rPr kumimoji="1" lang="en-US" altLang="ja-JP" dirty="0" err="1"/>
              <a:t>PyTorch</a:t>
            </a:r>
            <a:r>
              <a:rPr kumimoji="1" lang="en-US" altLang="ja-JP" dirty="0"/>
              <a:t> and how to apply them.</a:t>
            </a:r>
          </a:p>
          <a:p>
            <a:pPr lvl="1"/>
            <a:r>
              <a:rPr kumimoji="1" lang="en-US" altLang="ja-JP" b="1" dirty="0"/>
              <a:t>Previous:</a:t>
            </a:r>
            <a:r>
              <a:rPr kumimoji="1" lang="en-US" altLang="ja-JP" dirty="0"/>
              <a:t> Lecture 4 covered the mathematical foundation of RNNs and LSTMs.</a:t>
            </a:r>
          </a:p>
          <a:p>
            <a:pPr lvl="1"/>
            <a:r>
              <a:rPr kumimoji="1" lang="en-US" altLang="ja-JP" b="1" dirty="0"/>
              <a:t>Next:</a:t>
            </a:r>
            <a:r>
              <a:rPr kumimoji="1" lang="en-US" altLang="ja-JP" dirty="0"/>
              <a:t> Lecture 6 will use these concepts for semantic Bible Search (</a:t>
            </a:r>
            <a:r>
              <a:rPr kumimoji="1" lang="en-US" altLang="ja-JP" dirty="0" err="1"/>
              <a:t>QnA</a:t>
            </a:r>
            <a:r>
              <a:rPr kumimoji="1" lang="en-US" altLang="ja-JP" dirty="0"/>
              <a:t>).</a:t>
            </a:r>
          </a:p>
          <a:p>
            <a:r>
              <a:rPr kumimoji="1" lang="en-US" altLang="ja-JP" dirty="0"/>
              <a:t>Deep models are not just “larger networks” but systems that learn contextual representations.</a:t>
            </a:r>
          </a:p>
          <a:p>
            <a:pPr lvl="1"/>
            <a:r>
              <a:rPr kumimoji="1" lang="en-US" altLang="ja-JP" dirty="0"/>
              <a:t>They allow language to be treated as a continuous sequence rather than a bag of words.</a:t>
            </a:r>
          </a:p>
          <a:p>
            <a:r>
              <a:rPr kumimoji="1" lang="en-US" altLang="ja-JP" dirty="0"/>
              <a:t>Key questions we answer today:</a:t>
            </a:r>
          </a:p>
          <a:p>
            <a:pPr lvl="1"/>
            <a:r>
              <a:rPr kumimoji="1" lang="en-US" altLang="ja-JP" dirty="0"/>
              <a:t>How does an LSTM actually store context?</a:t>
            </a:r>
          </a:p>
          <a:p>
            <a:pPr lvl="1"/>
            <a:r>
              <a:rPr kumimoji="1" lang="en-US" altLang="ja-JP" dirty="0"/>
              <a:t>What is the effect of bidirectionality?</a:t>
            </a:r>
          </a:p>
          <a:p>
            <a:pPr lvl="1"/>
            <a:r>
              <a:rPr kumimoji="1" lang="en-US" altLang="ja-JP" dirty="0"/>
              <a:t>How can we train these models efficiently?</a:t>
            </a:r>
          </a:p>
          <a:p>
            <a:endParaRPr kumimoji="1" lang="ja-JP" altLang="en-US" dirty="0"/>
          </a:p>
        </p:txBody>
      </p:sp>
    </p:spTree>
    <p:extLst>
      <p:ext uri="{BB962C8B-B14F-4D97-AF65-F5344CB8AC3E}">
        <p14:creationId xmlns:p14="http://schemas.microsoft.com/office/powerpoint/2010/main" val="3431095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583AE-5C6A-39FB-F1E5-A49C148E3C66}"/>
              </a:ext>
            </a:extLst>
          </p:cNvPr>
          <p:cNvSpPr>
            <a:spLocks noGrp="1"/>
          </p:cNvSpPr>
          <p:nvPr>
            <p:ph type="title"/>
          </p:nvPr>
        </p:nvSpPr>
        <p:spPr/>
        <p:txBody>
          <a:bodyPr/>
          <a:lstStyle/>
          <a:p>
            <a:r>
              <a:rPr lang="en-US" altLang="ja-JP" dirty="0"/>
              <a:t>From n-Gram Models to Recurrent Networks</a:t>
            </a:r>
            <a:endParaRPr kumimoji="1" lang="ja-JP" altLang="en-US" dirty="0"/>
          </a:p>
        </p:txBody>
      </p:sp>
      <p:sp>
        <p:nvSpPr>
          <p:cNvPr id="3" name="コンテンツ プレースホルダー 2">
            <a:extLst>
              <a:ext uri="{FF2B5EF4-FFF2-40B4-BE49-F238E27FC236}">
                <a16:creationId xmlns:a16="http://schemas.microsoft.com/office/drawing/2014/main" id="{F95F7561-85A4-4F39-0948-0FED44D8A1CF}"/>
              </a:ext>
            </a:extLst>
          </p:cNvPr>
          <p:cNvSpPr>
            <a:spLocks noGrp="1"/>
          </p:cNvSpPr>
          <p:nvPr>
            <p:ph idx="1"/>
          </p:nvPr>
        </p:nvSpPr>
        <p:spPr/>
        <p:txBody>
          <a:bodyPr>
            <a:normAutofit fontScale="70000" lnSpcReduction="20000"/>
          </a:bodyPr>
          <a:lstStyle/>
          <a:p>
            <a:r>
              <a:rPr lang="fr-CH" altLang="ja-JP" b="1" dirty="0"/>
              <a:t>Why we needed neural sequence models</a:t>
            </a:r>
            <a:endParaRPr lang="fr-CH" altLang="ja-JP" dirty="0"/>
          </a:p>
          <a:p>
            <a:r>
              <a:rPr lang="fr-CH" altLang="ja-JP" i="1" dirty="0"/>
              <a:t>n-gram Language Models</a:t>
            </a:r>
            <a:r>
              <a:rPr lang="fr-CH" altLang="ja-JP" dirty="0"/>
              <a:t> estimate P(wₜ | wₜ₋₁,…,wₜ₋ₙ₊₁).</a:t>
            </a:r>
          </a:p>
          <a:p>
            <a:pPr lvl="1"/>
            <a:r>
              <a:rPr lang="fr-CH" altLang="ja-JP" dirty="0"/>
              <a:t>Require huge counts and suffer from data sparsity.</a:t>
            </a:r>
          </a:p>
          <a:p>
            <a:pPr lvl="1"/>
            <a:r>
              <a:rPr lang="fr-CH" altLang="ja-JP" dirty="0"/>
              <a:t>Context limited to n previous words (Markov assumption).</a:t>
            </a:r>
          </a:p>
          <a:p>
            <a:r>
              <a:rPr lang="fr-CH" altLang="ja-JP" i="1" dirty="0"/>
              <a:t>Neural Language Models</a:t>
            </a:r>
            <a:r>
              <a:rPr lang="fr-CH" altLang="ja-JP" dirty="0"/>
              <a:t> (Bengio et al., 2003</a:t>
            </a:r>
            <a:r>
              <a:rPr lang="fr-CH" altLang="ja-JP" dirty="0">
                <a:hlinkClick r:id="rId2"/>
              </a:rPr>
              <a:t> bengio03a.pdf</a:t>
            </a:r>
            <a:r>
              <a:rPr lang="fr-CH" altLang="ja-JP" dirty="0"/>
              <a:t>) introduced word embeddings and dense projection.</a:t>
            </a:r>
          </a:p>
          <a:p>
            <a:pPr lvl="1"/>
            <a:r>
              <a:rPr lang="fr-CH" altLang="ja-JP" dirty="0"/>
              <a:t>Generalize better to unseen word combinations.</a:t>
            </a:r>
          </a:p>
          <a:p>
            <a:r>
              <a:rPr lang="fr-CH" altLang="ja-JP" i="1" dirty="0"/>
              <a:t>Recurrent Neural Networks</a:t>
            </a:r>
            <a:r>
              <a:rPr lang="fr-CH" altLang="ja-JP" dirty="0"/>
              <a:t> (Schmidhuber, Elman):</a:t>
            </a:r>
          </a:p>
          <a:p>
            <a:pPr lvl="1"/>
            <a:r>
              <a:rPr lang="fr-CH" altLang="ja-JP" dirty="0"/>
              <a:t>Maintain a hidden state hₜ that captures past context.</a:t>
            </a:r>
          </a:p>
          <a:p>
            <a:pPr lvl="1"/>
            <a:r>
              <a:rPr lang="fr-CH" altLang="ja-JP" dirty="0"/>
              <a:t>Trainable end-to-end using Backpropagation Through Time (BPTT).</a:t>
            </a:r>
          </a:p>
          <a:p>
            <a:pPr lvl="1"/>
            <a:r>
              <a:rPr lang="fr-CH" altLang="ja-JP" dirty="0"/>
              <a:t>Problem: gradients vanish or explode for long sequences.</a:t>
            </a:r>
          </a:p>
          <a:p>
            <a:r>
              <a:rPr lang="fr-CH" altLang="ja-JP" i="1" dirty="0"/>
              <a:t>Long Short-Term Memory (LSTM)</a:t>
            </a:r>
            <a:r>
              <a:rPr lang="fr-CH" altLang="ja-JP" dirty="0"/>
              <a:t> (Hochreiter &amp; Schmidhuber, 1997</a:t>
            </a:r>
            <a:r>
              <a:rPr lang="fr-CH" altLang="ja-JP" dirty="0">
                <a:hlinkClick r:id="rId3"/>
              </a:rPr>
              <a:t> (PDF) Long Short-Term Memory</a:t>
            </a:r>
            <a:r>
              <a:rPr lang="fr-CH" altLang="ja-JP" dirty="0"/>
              <a:t>):</a:t>
            </a:r>
          </a:p>
          <a:p>
            <a:pPr lvl="1"/>
            <a:r>
              <a:rPr lang="fr-CH" altLang="ja-JP" dirty="0"/>
              <a:t>Introduced cell state and gates to control information flow.</a:t>
            </a:r>
          </a:p>
          <a:p>
            <a:pPr lvl="1"/>
            <a:r>
              <a:rPr lang="fr-CH" altLang="ja-JP" dirty="0"/>
              <a:t>Effective for long-range dependencies in text.</a:t>
            </a:r>
          </a:p>
        </p:txBody>
      </p:sp>
    </p:spTree>
    <p:extLst>
      <p:ext uri="{BB962C8B-B14F-4D97-AF65-F5344CB8AC3E}">
        <p14:creationId xmlns:p14="http://schemas.microsoft.com/office/powerpoint/2010/main" val="264662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F3996-10EC-31DE-C1A4-31FDB3956582}"/>
              </a:ext>
            </a:extLst>
          </p:cNvPr>
          <p:cNvSpPr>
            <a:spLocks noGrp="1"/>
          </p:cNvSpPr>
          <p:nvPr>
            <p:ph type="title"/>
          </p:nvPr>
        </p:nvSpPr>
        <p:spPr/>
        <p:txBody>
          <a:bodyPr/>
          <a:lstStyle/>
          <a:p>
            <a:r>
              <a:rPr lang="en-US" altLang="ja-JP" dirty="0"/>
              <a:t>The Transition to Deep Models</a:t>
            </a:r>
            <a:endParaRPr kumimoji="1" lang="ja-JP" altLang="en-US" dirty="0"/>
          </a:p>
        </p:txBody>
      </p:sp>
      <p:sp>
        <p:nvSpPr>
          <p:cNvPr id="3" name="コンテンツ プレースホルダー 2">
            <a:extLst>
              <a:ext uri="{FF2B5EF4-FFF2-40B4-BE49-F238E27FC236}">
                <a16:creationId xmlns:a16="http://schemas.microsoft.com/office/drawing/2014/main" id="{1501F6C1-A815-A4AD-81E4-0EA83A57240B}"/>
              </a:ext>
            </a:extLst>
          </p:cNvPr>
          <p:cNvSpPr>
            <a:spLocks noGrp="1"/>
          </p:cNvSpPr>
          <p:nvPr>
            <p:ph idx="1"/>
          </p:nvPr>
        </p:nvSpPr>
        <p:spPr/>
        <p:txBody>
          <a:bodyPr>
            <a:normAutofit fontScale="77500" lnSpcReduction="20000"/>
          </a:bodyPr>
          <a:lstStyle/>
          <a:p>
            <a:pPr marL="0" indent="0">
              <a:buNone/>
            </a:pPr>
            <a:r>
              <a:rPr lang="en-US" altLang="ja-JP" b="1" dirty="0"/>
              <a:t>Beyond Shallow Recurrent Structures</a:t>
            </a:r>
            <a:endParaRPr lang="en-US" altLang="ja-JP" dirty="0"/>
          </a:p>
          <a:p>
            <a:r>
              <a:rPr lang="en-US" altLang="ja-JP" dirty="0"/>
              <a:t>Traditional RNNs handle temporal dependencies but not hierarchical features.</a:t>
            </a:r>
          </a:p>
          <a:p>
            <a:r>
              <a:rPr lang="en-US" altLang="ja-JP" dirty="0"/>
              <a:t>Deep models introduce </a:t>
            </a:r>
            <a:r>
              <a:rPr lang="en-US" altLang="ja-JP" i="1" dirty="0"/>
              <a:t>multiple layers of abstraction</a:t>
            </a:r>
            <a:r>
              <a:rPr lang="en-US" altLang="ja-JP" dirty="0"/>
              <a:t>.</a:t>
            </a:r>
          </a:p>
          <a:p>
            <a:pPr lvl="1"/>
            <a:r>
              <a:rPr lang="en-US" altLang="ja-JP" dirty="0"/>
              <a:t>Lower layers → syntax / local patterns.</a:t>
            </a:r>
          </a:p>
          <a:p>
            <a:pPr lvl="1"/>
            <a:r>
              <a:rPr lang="en-US" altLang="ja-JP" dirty="0"/>
              <a:t>Upper layers → semantics / meaning representation.</a:t>
            </a:r>
          </a:p>
          <a:p>
            <a:r>
              <a:rPr lang="en-US" altLang="ja-JP" dirty="0"/>
              <a:t>Motivations for “going deep”:</a:t>
            </a:r>
          </a:p>
          <a:p>
            <a:pPr lvl="1"/>
            <a:r>
              <a:rPr lang="en-US" altLang="ja-JP" dirty="0"/>
              <a:t>Improve representational capacity.</a:t>
            </a:r>
          </a:p>
          <a:p>
            <a:pPr lvl="1"/>
            <a:r>
              <a:rPr lang="en-US" altLang="ja-JP" dirty="0"/>
              <a:t>Capture non-linear relations between words and contexts.</a:t>
            </a:r>
          </a:p>
          <a:p>
            <a:pPr lvl="1"/>
            <a:r>
              <a:rPr lang="en-US" altLang="ja-JP" dirty="0"/>
              <a:t>Reuse learned features across tasks (transfer learning).</a:t>
            </a:r>
          </a:p>
          <a:p>
            <a:r>
              <a:rPr lang="en-US" altLang="ja-JP" dirty="0"/>
              <a:t>“Deep Models” in NLP refer to architectures like Stacked RNNs, </a:t>
            </a:r>
            <a:r>
              <a:rPr lang="en-US" altLang="ja-JP" dirty="0" err="1"/>
              <a:t>BiLSTMs</a:t>
            </a:r>
            <a:r>
              <a:rPr lang="en-US" altLang="ja-JP" dirty="0"/>
              <a:t>, and Transformers.</a:t>
            </a:r>
          </a:p>
          <a:p>
            <a:r>
              <a:rPr lang="en-US" altLang="ja-JP" dirty="0"/>
              <a:t>In this lecture we build the practical bridge from theory to these structures.</a:t>
            </a:r>
          </a:p>
          <a:p>
            <a:pPr lvl="1"/>
            <a:r>
              <a:rPr lang="fr-CH" altLang="ja-JP" dirty="0">
                <a:hlinkClick r:id="rId2"/>
              </a:rPr>
              <a:t>10_rnn.pdf</a:t>
            </a:r>
            <a:endParaRPr lang="en-US" altLang="ja-JP" dirty="0"/>
          </a:p>
        </p:txBody>
      </p:sp>
    </p:spTree>
    <p:extLst>
      <p:ext uri="{BB962C8B-B14F-4D97-AF65-F5344CB8AC3E}">
        <p14:creationId xmlns:p14="http://schemas.microsoft.com/office/powerpoint/2010/main" val="12633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D5347-4A8B-56CF-A818-38A6D4F3A98E}"/>
              </a:ext>
            </a:extLst>
          </p:cNvPr>
          <p:cNvSpPr>
            <a:spLocks noGrp="1"/>
          </p:cNvSpPr>
          <p:nvPr>
            <p:ph type="title"/>
          </p:nvPr>
        </p:nvSpPr>
        <p:spPr/>
        <p:txBody>
          <a:bodyPr/>
          <a:lstStyle/>
          <a:p>
            <a:r>
              <a:rPr kumimoji="1" lang="en-US" altLang="ja-JP" dirty="0"/>
              <a:t>Lecture 5 Structure and Flow</a:t>
            </a:r>
            <a:endParaRPr kumimoji="1" lang="ja-JP" altLang="en-US" dirty="0"/>
          </a:p>
        </p:txBody>
      </p:sp>
      <p:sp>
        <p:nvSpPr>
          <p:cNvPr id="3" name="コンテンツ プレースホルダー 2">
            <a:extLst>
              <a:ext uri="{FF2B5EF4-FFF2-40B4-BE49-F238E27FC236}">
                <a16:creationId xmlns:a16="http://schemas.microsoft.com/office/drawing/2014/main" id="{3DA899D6-55E5-F9C9-A555-3A7B21298EAD}"/>
              </a:ext>
            </a:extLst>
          </p:cNvPr>
          <p:cNvSpPr>
            <a:spLocks noGrp="1"/>
          </p:cNvSpPr>
          <p:nvPr>
            <p:ph idx="1"/>
          </p:nvPr>
        </p:nvSpPr>
        <p:spPr/>
        <p:txBody>
          <a:bodyPr>
            <a:normAutofit fontScale="85000" lnSpcReduction="10000"/>
          </a:bodyPr>
          <a:lstStyle/>
          <a:p>
            <a:pPr marL="0" indent="0">
              <a:buNone/>
            </a:pPr>
            <a:r>
              <a:rPr lang="en-US" altLang="ja-JP" b="1" dirty="0"/>
              <a:t>How today’s content is organized</a:t>
            </a:r>
            <a:endParaRPr lang="en-US" altLang="ja-JP" dirty="0"/>
          </a:p>
          <a:p>
            <a:r>
              <a:rPr lang="en-US" altLang="ja-JP" b="1" dirty="0"/>
              <a:t>Implementing RNN/LSTM</a:t>
            </a:r>
            <a:r>
              <a:rPr lang="en-US" altLang="ja-JP" dirty="0"/>
              <a:t> – from mathematical definition to </a:t>
            </a:r>
            <a:r>
              <a:rPr lang="en-US" altLang="ja-JP" dirty="0" err="1"/>
              <a:t>PyTorch</a:t>
            </a:r>
            <a:r>
              <a:rPr lang="en-US" altLang="ja-JP" dirty="0"/>
              <a:t> modules</a:t>
            </a:r>
          </a:p>
          <a:p>
            <a:pPr lvl="1"/>
            <a:r>
              <a:rPr lang="en-US" altLang="ja-JP" dirty="0"/>
              <a:t>Understand tensors, input/output shapes, and hidden state handling.</a:t>
            </a:r>
          </a:p>
          <a:p>
            <a:r>
              <a:rPr lang="en-US" altLang="ja-JP" b="1" dirty="0"/>
              <a:t>Going Deeper and Bidirectional</a:t>
            </a:r>
            <a:r>
              <a:rPr lang="en-US" altLang="ja-JP" dirty="0"/>
              <a:t> – construct </a:t>
            </a:r>
            <a:r>
              <a:rPr lang="en-US" altLang="ja-JP" dirty="0" err="1"/>
              <a:t>BiLSTM</a:t>
            </a:r>
            <a:r>
              <a:rPr lang="en-US" altLang="ja-JP" dirty="0"/>
              <a:t> and Stacked models</a:t>
            </a:r>
          </a:p>
          <a:p>
            <a:pPr lvl="1"/>
            <a:r>
              <a:rPr lang="en-US" altLang="ja-JP" dirty="0"/>
              <a:t>Learn how to leverage both past and future context.</a:t>
            </a:r>
          </a:p>
          <a:p>
            <a:r>
              <a:rPr lang="en-US" altLang="ja-JP" b="1" dirty="0"/>
              <a:t>Practical Applications</a:t>
            </a:r>
            <a:r>
              <a:rPr lang="en-US" altLang="ja-JP" dirty="0"/>
              <a:t> – classification and semantic search</a:t>
            </a:r>
          </a:p>
          <a:p>
            <a:pPr lvl="1"/>
            <a:r>
              <a:rPr lang="en-US" altLang="ja-JP" dirty="0"/>
              <a:t>From keyword matching to meaning-aware retrieval.</a:t>
            </a:r>
          </a:p>
          <a:p>
            <a:r>
              <a:rPr lang="en-US" altLang="ja-JP" b="1" dirty="0"/>
              <a:t>Outlook to Transformers</a:t>
            </a:r>
            <a:r>
              <a:rPr lang="en-US" altLang="ja-JP" dirty="0"/>
              <a:t> – how self-attention replaces recurrence.</a:t>
            </a:r>
          </a:p>
          <a:p>
            <a:r>
              <a:rPr lang="en-US" altLang="ja-JP" dirty="0"/>
              <a:t>Each section includes </a:t>
            </a:r>
            <a:r>
              <a:rPr lang="en-US" altLang="ja-JP" i="1" dirty="0"/>
              <a:t>diagram illustrations</a:t>
            </a:r>
            <a:r>
              <a:rPr lang="en-US" altLang="ja-JP" dirty="0"/>
              <a:t>, </a:t>
            </a:r>
            <a:r>
              <a:rPr lang="en-US" altLang="ja-JP" i="1" dirty="0" err="1"/>
              <a:t>PyTorch</a:t>
            </a:r>
            <a:r>
              <a:rPr lang="en-US" altLang="ja-JP" i="1" dirty="0"/>
              <a:t> examples</a:t>
            </a:r>
            <a:r>
              <a:rPr lang="en-US" altLang="ja-JP" dirty="0"/>
              <a:t>, and </a:t>
            </a:r>
            <a:r>
              <a:rPr lang="en-US" altLang="ja-JP" i="1" dirty="0"/>
              <a:t>discussion questions</a:t>
            </a:r>
            <a:r>
              <a:rPr lang="en-US" altLang="ja-JP" dirty="0"/>
              <a:t>.</a:t>
            </a:r>
          </a:p>
        </p:txBody>
      </p:sp>
    </p:spTree>
    <p:extLst>
      <p:ext uri="{BB962C8B-B14F-4D97-AF65-F5344CB8AC3E}">
        <p14:creationId xmlns:p14="http://schemas.microsoft.com/office/powerpoint/2010/main" val="3656731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0E389-5C7F-9588-AAF9-534DF1CEA2CC}"/>
              </a:ext>
            </a:extLst>
          </p:cNvPr>
          <p:cNvSpPr>
            <a:spLocks noGrp="1"/>
          </p:cNvSpPr>
          <p:nvPr>
            <p:ph type="title"/>
          </p:nvPr>
        </p:nvSpPr>
        <p:spPr/>
        <p:txBody>
          <a:bodyPr/>
          <a:lstStyle/>
          <a:p>
            <a:r>
              <a:rPr kumimoji="1" lang="en-US" altLang="ja-JP" dirty="0"/>
              <a:t>What Do We Mean by “Deep Models” in NLP?</a:t>
            </a:r>
            <a:endParaRPr kumimoji="1" lang="ja-JP" altLang="en-US" dirty="0"/>
          </a:p>
        </p:txBody>
      </p:sp>
      <p:sp>
        <p:nvSpPr>
          <p:cNvPr id="3" name="コンテンツ プレースホルダー 2">
            <a:extLst>
              <a:ext uri="{FF2B5EF4-FFF2-40B4-BE49-F238E27FC236}">
                <a16:creationId xmlns:a16="http://schemas.microsoft.com/office/drawing/2014/main" id="{25EFF254-7C06-19E9-27E8-238AC67C3ABB}"/>
              </a:ext>
            </a:extLst>
          </p:cNvPr>
          <p:cNvSpPr>
            <a:spLocks noGrp="1"/>
          </p:cNvSpPr>
          <p:nvPr>
            <p:ph idx="1"/>
          </p:nvPr>
        </p:nvSpPr>
        <p:spPr/>
        <p:txBody>
          <a:bodyPr>
            <a:normAutofit fontScale="77500" lnSpcReduction="20000"/>
          </a:bodyPr>
          <a:lstStyle/>
          <a:p>
            <a:pPr marL="0" indent="0">
              <a:buNone/>
            </a:pPr>
            <a:r>
              <a:rPr lang="en-US" altLang="ja-JP" b="1" dirty="0"/>
              <a:t>Defining the term in context</a:t>
            </a:r>
            <a:endParaRPr lang="en-US" altLang="ja-JP" dirty="0"/>
          </a:p>
          <a:p>
            <a:r>
              <a:rPr lang="en-US" altLang="ja-JP" dirty="0"/>
              <a:t>A </a:t>
            </a:r>
            <a:r>
              <a:rPr lang="en-US" altLang="ja-JP" i="1" dirty="0"/>
              <a:t>deep model</a:t>
            </a:r>
            <a:r>
              <a:rPr lang="en-US" altLang="ja-JP" dirty="0"/>
              <a:t> is not defined by layers alone but by its ability to </a:t>
            </a:r>
            <a:r>
              <a:rPr lang="en-US" altLang="ja-JP" i="1" dirty="0"/>
              <a:t>learn representations</a:t>
            </a:r>
            <a:r>
              <a:rPr lang="en-US" altLang="ja-JP" dirty="0"/>
              <a:t>.</a:t>
            </a:r>
          </a:p>
          <a:p>
            <a:r>
              <a:rPr lang="en-US" altLang="ja-JP" b="1" dirty="0"/>
              <a:t>Depth</a:t>
            </a:r>
            <a:r>
              <a:rPr lang="en-US" altLang="ja-JP" dirty="0"/>
              <a:t> = multiple non-linear transformations → abstract features.</a:t>
            </a:r>
          </a:p>
          <a:p>
            <a:r>
              <a:rPr lang="en-US" altLang="ja-JP" dirty="0"/>
              <a:t>In NLP, this means learning hierarchies:</a:t>
            </a:r>
          </a:p>
          <a:p>
            <a:pPr lvl="1"/>
            <a:r>
              <a:rPr lang="en-US" altLang="ja-JP" dirty="0"/>
              <a:t>Character level → word level → sentence → document semantics.</a:t>
            </a:r>
          </a:p>
          <a:p>
            <a:r>
              <a:rPr lang="en-US" altLang="ja-JP" dirty="0"/>
              <a:t>Deep sequence models (LSTM, GRU, Transformer) replace hand-crafted features with end-to-end learning.</a:t>
            </a:r>
          </a:p>
          <a:p>
            <a:r>
              <a:rPr lang="en-US" altLang="ja-JP" b="1" dirty="0"/>
              <a:t>Advantages:</a:t>
            </a:r>
            <a:endParaRPr lang="en-US" altLang="ja-JP" dirty="0"/>
          </a:p>
          <a:p>
            <a:pPr lvl="1"/>
            <a:r>
              <a:rPr lang="en-US" altLang="ja-JP" dirty="0"/>
              <a:t>Generalize to new phrases and contexts.</a:t>
            </a:r>
          </a:p>
          <a:p>
            <a:pPr lvl="1"/>
            <a:r>
              <a:rPr lang="en-US" altLang="ja-JP" dirty="0"/>
              <a:t>Capture long-term dependencies.</a:t>
            </a:r>
          </a:p>
          <a:p>
            <a:pPr lvl="1"/>
            <a:r>
              <a:rPr lang="en-US" altLang="ja-JP" dirty="0"/>
              <a:t>Provide continuous latent representations for retrieval and generation.</a:t>
            </a:r>
          </a:p>
          <a:p>
            <a:r>
              <a:rPr lang="en-US" altLang="ja-JP" b="1" dirty="0"/>
              <a:t>This lecture focuses</a:t>
            </a:r>
            <a:r>
              <a:rPr lang="en-US" altLang="ja-JP" dirty="0"/>
              <a:t> on the last generation before Transformers — </a:t>
            </a:r>
            <a:r>
              <a:rPr lang="en-US" altLang="ja-JP" dirty="0" err="1"/>
              <a:t>BiLSTM</a:t>
            </a:r>
            <a:r>
              <a:rPr lang="en-US" altLang="ja-JP" dirty="0"/>
              <a:t> — to understand contextual learning.</a:t>
            </a:r>
          </a:p>
        </p:txBody>
      </p:sp>
    </p:spTree>
    <p:extLst>
      <p:ext uri="{BB962C8B-B14F-4D97-AF65-F5344CB8AC3E}">
        <p14:creationId xmlns:p14="http://schemas.microsoft.com/office/powerpoint/2010/main" val="133296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9ADF1-4624-BF13-C689-9A19EF3A7F18}"/>
              </a:ext>
            </a:extLst>
          </p:cNvPr>
          <p:cNvSpPr>
            <a:spLocks noGrp="1"/>
          </p:cNvSpPr>
          <p:nvPr>
            <p:ph type="title"/>
          </p:nvPr>
        </p:nvSpPr>
        <p:spPr/>
        <p:txBody>
          <a:bodyPr/>
          <a:lstStyle/>
          <a:p>
            <a:r>
              <a:rPr lang="fr-CH" altLang="ja-JP" dirty="0"/>
              <a:t>PyTorch Sequence Modules Overview</a:t>
            </a:r>
            <a:endParaRPr kumimoji="1" lang="ja-JP" altLang="en-US" dirty="0"/>
          </a:p>
        </p:txBody>
      </p:sp>
      <p:sp>
        <p:nvSpPr>
          <p:cNvPr id="3" name="コンテンツ プレースホルダー 2">
            <a:extLst>
              <a:ext uri="{FF2B5EF4-FFF2-40B4-BE49-F238E27FC236}">
                <a16:creationId xmlns:a16="http://schemas.microsoft.com/office/drawing/2014/main" id="{C2456437-E32E-DBED-4C4E-3CFF0522689C}"/>
              </a:ext>
            </a:extLst>
          </p:cNvPr>
          <p:cNvSpPr>
            <a:spLocks noGrp="1"/>
          </p:cNvSpPr>
          <p:nvPr>
            <p:ph idx="1"/>
          </p:nvPr>
        </p:nvSpPr>
        <p:spPr>
          <a:xfrm>
            <a:off x="838200" y="1825624"/>
            <a:ext cx="10515600" cy="2930337"/>
          </a:xfrm>
        </p:spPr>
        <p:txBody>
          <a:bodyPr>
            <a:normAutofit fontScale="77500" lnSpcReduction="20000"/>
          </a:bodyPr>
          <a:lstStyle/>
          <a:p>
            <a:r>
              <a:rPr lang="fr-CH" altLang="ja-JP" b="1" dirty="0"/>
              <a:t>RNN, LSTM, GRU at a Glance</a:t>
            </a:r>
            <a:endParaRPr lang="fr-CH" altLang="ja-JP" dirty="0"/>
          </a:p>
          <a:p>
            <a:r>
              <a:rPr lang="fr-CH" altLang="ja-JP" dirty="0"/>
              <a:t>PyTorch provides three standard sequence modules:</a:t>
            </a:r>
            <a:br>
              <a:rPr lang="fr-CH" altLang="ja-JP" dirty="0"/>
            </a:br>
            <a:r>
              <a:rPr lang="fr-CH" altLang="ja-JP" dirty="0"/>
              <a:t>nn.RNN (simple), nn.LSTM (with memory cell), nn.GRU (gated simplified).</a:t>
            </a:r>
          </a:p>
          <a:p>
            <a:r>
              <a:rPr lang="fr-CH" altLang="ja-JP" dirty="0"/>
              <a:t>All share the same API pattern and input/output formats.</a:t>
            </a:r>
          </a:p>
          <a:p>
            <a:pPr lvl="1"/>
            <a:r>
              <a:rPr lang="fr-CH" altLang="ja-JP" dirty="0"/>
              <a:t>Input: [ batch, sequence_length, embedding_dim ]</a:t>
            </a:r>
          </a:p>
          <a:p>
            <a:pPr lvl="1"/>
            <a:r>
              <a:rPr lang="fr-CH" altLang="ja-JP" dirty="0"/>
              <a:t>Output: [ batch, sequence_length, hidden_dim ] + final state(s).</a:t>
            </a:r>
          </a:p>
          <a:p>
            <a:r>
              <a:rPr lang="fr-CH" altLang="ja-JP" dirty="0"/>
              <a:t>Hidden states and weights are reused across timesteps → efficient parameter sharing.</a:t>
            </a:r>
          </a:p>
          <a:p>
            <a:r>
              <a:rPr lang="fr-CH" altLang="ja-JP" dirty="0"/>
              <a:t>We can swap modules easily to compare performance and memory use.</a:t>
            </a:r>
          </a:p>
          <a:p>
            <a:endParaRPr kumimoji="1" lang="ja-JP" altLang="en-US" dirty="0"/>
          </a:p>
        </p:txBody>
      </p:sp>
      <p:sp>
        <p:nvSpPr>
          <p:cNvPr id="5" name="テキスト ボックス 4">
            <a:extLst>
              <a:ext uri="{FF2B5EF4-FFF2-40B4-BE49-F238E27FC236}">
                <a16:creationId xmlns:a16="http://schemas.microsoft.com/office/drawing/2014/main" id="{E6E0A42E-531B-BBCD-CF4A-96F657740A19}"/>
              </a:ext>
            </a:extLst>
          </p:cNvPr>
          <p:cNvSpPr txBox="1"/>
          <p:nvPr/>
        </p:nvSpPr>
        <p:spPr>
          <a:xfrm>
            <a:off x="1109184" y="5193894"/>
            <a:ext cx="9712118" cy="646331"/>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ja-JP" altLang="en-US" dirty="0">
                <a:latin typeface="Consolas" panose="020B0609020204030204" pitchFamily="49" charset="0"/>
              </a:rPr>
              <a:t>rnn = nn.LSTM(input_size=128, hidden_size=256, batch_first=True)</a:t>
            </a:r>
          </a:p>
          <a:p>
            <a:r>
              <a:rPr lang="ja-JP" altLang="en-US" dirty="0">
                <a:latin typeface="Consolas" panose="020B0609020204030204" pitchFamily="49" charset="0"/>
              </a:rPr>
              <a:t>out, (h, c) = rnn(x)</a:t>
            </a:r>
          </a:p>
        </p:txBody>
      </p:sp>
    </p:spTree>
    <p:extLst>
      <p:ext uri="{BB962C8B-B14F-4D97-AF65-F5344CB8AC3E}">
        <p14:creationId xmlns:p14="http://schemas.microsoft.com/office/powerpoint/2010/main" val="579923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3540-774F-19E1-A4BA-BBBC04E3C5A4}"/>
              </a:ext>
            </a:extLst>
          </p:cNvPr>
          <p:cNvSpPr>
            <a:spLocks noGrp="1"/>
          </p:cNvSpPr>
          <p:nvPr>
            <p:ph type="title"/>
          </p:nvPr>
        </p:nvSpPr>
        <p:spPr/>
        <p:txBody>
          <a:bodyPr/>
          <a:lstStyle/>
          <a:p>
            <a:r>
              <a:rPr lang="en-US" altLang="ja-JP" dirty="0"/>
              <a:t>How an RNN Processes a Sequence</a:t>
            </a:r>
            <a:endParaRPr kumimoji="1" lang="ja-JP" altLang="en-US" dirty="0"/>
          </a:p>
        </p:txBody>
      </p:sp>
      <p:sp>
        <p:nvSpPr>
          <p:cNvPr id="3" name="コンテンツ プレースホルダー 2">
            <a:extLst>
              <a:ext uri="{FF2B5EF4-FFF2-40B4-BE49-F238E27FC236}">
                <a16:creationId xmlns:a16="http://schemas.microsoft.com/office/drawing/2014/main" id="{D7569FCB-7563-07C6-E999-38D2D731B920}"/>
              </a:ext>
            </a:extLst>
          </p:cNvPr>
          <p:cNvSpPr>
            <a:spLocks noGrp="1"/>
          </p:cNvSpPr>
          <p:nvPr>
            <p:ph idx="1"/>
          </p:nvPr>
        </p:nvSpPr>
        <p:spPr>
          <a:xfrm>
            <a:off x="838200" y="1825625"/>
            <a:ext cx="5337048" cy="4351338"/>
          </a:xfrm>
        </p:spPr>
        <p:txBody>
          <a:bodyPr>
            <a:normAutofit fontScale="92500" lnSpcReduction="20000"/>
          </a:bodyPr>
          <a:lstStyle/>
          <a:p>
            <a:r>
              <a:rPr lang="en-US" altLang="ja-JP" b="1" dirty="0"/>
              <a:t>Step-by-Step Computation Across Time</a:t>
            </a:r>
            <a:endParaRPr lang="en-US" altLang="ja-JP" dirty="0"/>
          </a:p>
          <a:p>
            <a:pPr lvl="1"/>
            <a:r>
              <a:rPr lang="en-US" altLang="ja-JP" dirty="0"/>
              <a:t>At each timestep t, the network updates:</a:t>
            </a:r>
            <a:br>
              <a:rPr lang="en-US" altLang="ja-JP" dirty="0"/>
            </a:br>
            <a:r>
              <a:rPr lang="en-US" altLang="ja-JP" dirty="0"/>
              <a:t>hₜ = f(</a:t>
            </a:r>
            <a:r>
              <a:rPr lang="en-US" altLang="ja-JP" dirty="0" err="1"/>
              <a:t>Wₓx</a:t>
            </a:r>
            <a:r>
              <a:rPr lang="en-US" altLang="ja-JP" dirty="0"/>
              <a:t>ₜ + </a:t>
            </a:r>
            <a:r>
              <a:rPr lang="en-US" altLang="ja-JP" dirty="0" err="1"/>
              <a:t>Whh</a:t>
            </a:r>
            <a:r>
              <a:rPr lang="en-US" altLang="ja-JP" dirty="0"/>
              <a:t>ₜ₋₁ + b).</a:t>
            </a:r>
          </a:p>
          <a:p>
            <a:pPr lvl="1"/>
            <a:r>
              <a:rPr lang="en-US" altLang="ja-JP" dirty="0"/>
              <a:t>The same parameters are applied recurrently to each token in the sequence.</a:t>
            </a:r>
          </a:p>
          <a:p>
            <a:pPr lvl="1"/>
            <a:r>
              <a:rPr lang="en-US" altLang="ja-JP" dirty="0"/>
              <a:t>The final hidden state represents context of the entire sentence.</a:t>
            </a:r>
          </a:p>
          <a:p>
            <a:pPr lvl="1"/>
            <a:r>
              <a:rPr lang="en-US" altLang="ja-JP" dirty="0"/>
              <a:t>This architecture preserves temporal order but cannot parallelize across time.</a:t>
            </a:r>
          </a:p>
          <a:p>
            <a:pPr lvl="1"/>
            <a:r>
              <a:rPr lang="en-US" altLang="ja-JP" dirty="0"/>
              <a:t>Suitable for short sequences (&lt; 50 tokens).</a:t>
            </a:r>
          </a:p>
          <a:p>
            <a:endParaRPr kumimoji="1" lang="ja-JP" altLang="en-US" dirty="0"/>
          </a:p>
        </p:txBody>
      </p:sp>
      <p:pic>
        <p:nvPicPr>
          <p:cNvPr id="137" name="図 136">
            <a:extLst>
              <a:ext uri="{FF2B5EF4-FFF2-40B4-BE49-F238E27FC236}">
                <a16:creationId xmlns:a16="http://schemas.microsoft.com/office/drawing/2014/main" id="{76DEA658-8A33-3466-F8F3-859E927F2621}"/>
              </a:ext>
            </a:extLst>
          </p:cNvPr>
          <p:cNvPicPr>
            <a:picLocks noChangeAspect="1"/>
          </p:cNvPicPr>
          <p:nvPr/>
        </p:nvPicPr>
        <p:blipFill>
          <a:blip r:embed="rId2"/>
          <a:stretch>
            <a:fillRect/>
          </a:stretch>
        </p:blipFill>
        <p:spPr>
          <a:xfrm>
            <a:off x="6095999" y="1690688"/>
            <a:ext cx="5871403" cy="4486275"/>
          </a:xfrm>
          <a:prstGeom prst="rect">
            <a:avLst/>
          </a:prstGeom>
        </p:spPr>
      </p:pic>
    </p:spTree>
    <p:extLst>
      <p:ext uri="{BB962C8B-B14F-4D97-AF65-F5344CB8AC3E}">
        <p14:creationId xmlns:p14="http://schemas.microsoft.com/office/powerpoint/2010/main" val="3505263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C0A47-C077-08C7-4FD5-8D36C2497D1E}"/>
              </a:ext>
            </a:extLst>
          </p:cNvPr>
          <p:cNvSpPr>
            <a:spLocks noGrp="1"/>
          </p:cNvSpPr>
          <p:nvPr>
            <p:ph type="title"/>
          </p:nvPr>
        </p:nvSpPr>
        <p:spPr/>
        <p:txBody>
          <a:bodyPr/>
          <a:lstStyle/>
          <a:p>
            <a:r>
              <a:rPr lang="en-US" altLang="ja-JP"/>
              <a:t>Inside an LSTM Cell</a:t>
            </a:r>
            <a:endParaRPr kumimoji="1" lang="ja-JP" altLang="en-US" dirty="0"/>
          </a:p>
        </p:txBody>
      </p:sp>
      <p:sp>
        <p:nvSpPr>
          <p:cNvPr id="3" name="コンテンツ プレースホルダー 2">
            <a:extLst>
              <a:ext uri="{FF2B5EF4-FFF2-40B4-BE49-F238E27FC236}">
                <a16:creationId xmlns:a16="http://schemas.microsoft.com/office/drawing/2014/main" id="{68887F7E-5E30-2D31-83BF-67A9C0D97DBC}"/>
              </a:ext>
            </a:extLst>
          </p:cNvPr>
          <p:cNvSpPr>
            <a:spLocks noGrp="1"/>
          </p:cNvSpPr>
          <p:nvPr>
            <p:ph idx="1"/>
          </p:nvPr>
        </p:nvSpPr>
        <p:spPr>
          <a:xfrm>
            <a:off x="838200" y="1825625"/>
            <a:ext cx="5257800" cy="4351338"/>
          </a:xfrm>
        </p:spPr>
        <p:txBody>
          <a:bodyPr>
            <a:normAutofit fontScale="92500" lnSpcReduction="20000"/>
          </a:bodyPr>
          <a:lstStyle/>
          <a:p>
            <a:r>
              <a:rPr lang="en-US" altLang="ja-JP" b="1" dirty="0"/>
              <a:t>Overcoming the Gradient Vanishing Problem</a:t>
            </a:r>
            <a:endParaRPr lang="en-US" altLang="ja-JP" dirty="0"/>
          </a:p>
          <a:p>
            <a:pPr lvl="1"/>
            <a:r>
              <a:rPr lang="en-US" altLang="ja-JP" dirty="0"/>
              <a:t>LSTM adds a </a:t>
            </a:r>
            <a:r>
              <a:rPr lang="en-US" altLang="ja-JP" i="1" dirty="0"/>
              <a:t>cell state</a:t>
            </a:r>
            <a:r>
              <a:rPr lang="en-US" altLang="ja-JP" dirty="0"/>
              <a:t> (cₜ) and three gates: Forget, Input, Output.</a:t>
            </a:r>
          </a:p>
          <a:p>
            <a:pPr lvl="1"/>
            <a:r>
              <a:rPr lang="en-US" altLang="ja-JP" dirty="0"/>
              <a:t>Gates control how information flows through time:</a:t>
            </a:r>
            <a:br>
              <a:rPr lang="en-US" altLang="ja-JP" dirty="0"/>
            </a:br>
            <a:r>
              <a:rPr lang="en-US" altLang="ja-JP" i="1" dirty="0">
                <a:latin typeface="Times New Roman" panose="02020603050405020304" pitchFamily="18" charset="0"/>
                <a:cs typeface="Times New Roman" panose="02020603050405020304" pitchFamily="18" charset="0"/>
              </a:rPr>
              <a:t>fₜ = </a:t>
            </a:r>
            <a:r>
              <a:rPr lang="el-GR" altLang="ja-JP" i="1" dirty="0">
                <a:latin typeface="Times New Roman" panose="02020603050405020304" pitchFamily="18" charset="0"/>
                <a:cs typeface="Times New Roman" panose="02020603050405020304" pitchFamily="18" charset="0"/>
              </a:rPr>
              <a:t>σ(</a:t>
            </a:r>
            <a:r>
              <a:rPr lang="en-US" altLang="ja-JP" i="1" dirty="0" err="1">
                <a:latin typeface="Times New Roman" panose="02020603050405020304" pitchFamily="18" charset="0"/>
                <a:cs typeface="Times New Roman" panose="02020603050405020304" pitchFamily="18" charset="0"/>
              </a:rPr>
              <a:t>Wf</a:t>
            </a:r>
            <a:r>
              <a:rPr lang="en-US" altLang="ja-JP" i="1"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xₜ,h</a:t>
            </a:r>
            <a:r>
              <a:rPr lang="en-US" altLang="ja-JP" i="1" dirty="0">
                <a:latin typeface="Times New Roman" panose="02020603050405020304" pitchFamily="18" charset="0"/>
                <a:cs typeface="Times New Roman" panose="02020603050405020304" pitchFamily="18" charset="0"/>
              </a:rPr>
              <a:t>ₜ₋₁])  </a:t>
            </a:r>
            <a:br>
              <a:rPr lang="en-US" altLang="ja-JP" i="1" dirty="0">
                <a:latin typeface="Times New Roman" panose="02020603050405020304" pitchFamily="18" charset="0"/>
                <a:cs typeface="Times New Roman" panose="02020603050405020304" pitchFamily="18" charset="0"/>
              </a:rPr>
            </a:br>
            <a:r>
              <a:rPr lang="en-US" altLang="ja-JP" i="1" dirty="0" err="1">
                <a:latin typeface="Times New Roman" panose="02020603050405020304" pitchFamily="18" charset="0"/>
                <a:cs typeface="Times New Roman" panose="02020603050405020304" pitchFamily="18" charset="0"/>
              </a:rPr>
              <a:t>i</a:t>
            </a:r>
            <a:r>
              <a:rPr lang="en-US" altLang="ja-JP" i="1" dirty="0">
                <a:latin typeface="Times New Roman" panose="02020603050405020304" pitchFamily="18" charset="0"/>
                <a:cs typeface="Times New Roman" panose="02020603050405020304" pitchFamily="18" charset="0"/>
              </a:rPr>
              <a:t>ₜ = </a:t>
            </a:r>
            <a:r>
              <a:rPr lang="el-GR" altLang="ja-JP" i="1" dirty="0">
                <a:latin typeface="Times New Roman" panose="02020603050405020304" pitchFamily="18" charset="0"/>
                <a:cs typeface="Times New Roman" panose="02020603050405020304" pitchFamily="18" charset="0"/>
              </a:rPr>
              <a:t>σ(</a:t>
            </a:r>
            <a:r>
              <a:rPr lang="en-US" altLang="ja-JP" i="1" dirty="0">
                <a:latin typeface="Times New Roman" panose="02020603050405020304" pitchFamily="18" charset="0"/>
                <a:cs typeface="Times New Roman" panose="02020603050405020304" pitchFamily="18" charset="0"/>
              </a:rPr>
              <a:t>Wi[</a:t>
            </a:r>
            <a:r>
              <a:rPr lang="en-US" altLang="ja-JP" i="1" dirty="0" err="1">
                <a:latin typeface="Times New Roman" panose="02020603050405020304" pitchFamily="18" charset="0"/>
                <a:cs typeface="Times New Roman" panose="02020603050405020304" pitchFamily="18" charset="0"/>
              </a:rPr>
              <a:t>xₜ,h</a:t>
            </a:r>
            <a:r>
              <a:rPr lang="en-US" altLang="ja-JP" i="1" dirty="0">
                <a:latin typeface="Times New Roman" panose="02020603050405020304" pitchFamily="18" charset="0"/>
                <a:cs typeface="Times New Roman" panose="02020603050405020304" pitchFamily="18" charset="0"/>
              </a:rPr>
              <a:t>ₜ₋₁])  </a:t>
            </a:r>
            <a:br>
              <a:rPr lang="en-US" altLang="ja-JP" i="1" dirty="0">
                <a:latin typeface="Times New Roman" panose="02020603050405020304" pitchFamily="18" charset="0"/>
                <a:cs typeface="Times New Roman" panose="02020603050405020304" pitchFamily="18" charset="0"/>
              </a:rPr>
            </a:br>
            <a:r>
              <a:rPr lang="en-US" altLang="ja-JP" i="1" dirty="0">
                <a:latin typeface="Times New Roman" panose="02020603050405020304" pitchFamily="18" charset="0"/>
                <a:cs typeface="Times New Roman" panose="02020603050405020304" pitchFamily="18" charset="0"/>
              </a:rPr>
              <a:t>oₜ = </a:t>
            </a:r>
            <a:r>
              <a:rPr lang="el-GR" altLang="ja-JP" i="1" dirty="0">
                <a:latin typeface="Times New Roman" panose="02020603050405020304" pitchFamily="18" charset="0"/>
                <a:cs typeface="Times New Roman" panose="02020603050405020304" pitchFamily="18" charset="0"/>
              </a:rPr>
              <a:t>σ(</a:t>
            </a:r>
            <a:r>
              <a:rPr lang="en-US" altLang="ja-JP" i="1" dirty="0">
                <a:latin typeface="Times New Roman" panose="02020603050405020304" pitchFamily="18" charset="0"/>
                <a:cs typeface="Times New Roman" panose="02020603050405020304" pitchFamily="18" charset="0"/>
              </a:rPr>
              <a:t>Wo[</a:t>
            </a:r>
            <a:r>
              <a:rPr lang="en-US" altLang="ja-JP" i="1" dirty="0" err="1">
                <a:latin typeface="Times New Roman" panose="02020603050405020304" pitchFamily="18" charset="0"/>
                <a:cs typeface="Times New Roman" panose="02020603050405020304" pitchFamily="18" charset="0"/>
              </a:rPr>
              <a:t>xₜ,h</a:t>
            </a:r>
            <a:r>
              <a:rPr lang="en-US" altLang="ja-JP" i="1" dirty="0">
                <a:latin typeface="Times New Roman" panose="02020603050405020304" pitchFamily="18" charset="0"/>
                <a:cs typeface="Times New Roman" panose="02020603050405020304" pitchFamily="18" charset="0"/>
              </a:rPr>
              <a:t>ₜ₋₁])</a:t>
            </a:r>
            <a:br>
              <a:rPr lang="en-US" altLang="ja-JP" i="1" dirty="0">
                <a:latin typeface="Times New Roman" panose="02020603050405020304" pitchFamily="18" charset="0"/>
                <a:cs typeface="Times New Roman" panose="02020603050405020304" pitchFamily="18" charset="0"/>
              </a:rPr>
            </a:br>
            <a:r>
              <a:rPr lang="en-US" altLang="ja-JP" i="1" dirty="0">
                <a:latin typeface="Times New Roman" panose="02020603050405020304" pitchFamily="18" charset="0"/>
                <a:cs typeface="Times New Roman" panose="02020603050405020304" pitchFamily="18" charset="0"/>
              </a:rPr>
              <a:t>cₜ = fₜ⊙cₜ₋₁ + </a:t>
            </a:r>
            <a:r>
              <a:rPr lang="en-US" altLang="ja-JP" i="1" dirty="0" err="1">
                <a:latin typeface="Times New Roman" panose="02020603050405020304" pitchFamily="18" charset="0"/>
                <a:cs typeface="Times New Roman" panose="02020603050405020304" pitchFamily="18" charset="0"/>
              </a:rPr>
              <a:t>i</a:t>
            </a:r>
            <a:r>
              <a:rPr lang="en-US" altLang="ja-JP" i="1" dirty="0">
                <a:latin typeface="Times New Roman" panose="02020603050405020304" pitchFamily="18" charset="0"/>
                <a:cs typeface="Times New Roman" panose="02020603050405020304" pitchFamily="18" charset="0"/>
              </a:rPr>
              <a:t>ₜ⊙tanh(</a:t>
            </a:r>
            <a:r>
              <a:rPr lang="en-US" altLang="ja-JP" i="1" dirty="0" err="1">
                <a:latin typeface="Times New Roman" panose="02020603050405020304" pitchFamily="18" charset="0"/>
                <a:cs typeface="Times New Roman" panose="02020603050405020304" pitchFamily="18" charset="0"/>
              </a:rPr>
              <a:t>Wc</a:t>
            </a:r>
            <a:r>
              <a:rPr lang="en-US" altLang="ja-JP" i="1"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xₜ,h</a:t>
            </a:r>
            <a:r>
              <a:rPr lang="en-US" altLang="ja-JP" i="1" dirty="0">
                <a:latin typeface="Times New Roman" panose="02020603050405020304" pitchFamily="18" charset="0"/>
                <a:cs typeface="Times New Roman" panose="02020603050405020304" pitchFamily="18" charset="0"/>
              </a:rPr>
              <a:t>ₜ₋₁])</a:t>
            </a:r>
            <a:br>
              <a:rPr lang="en-US" altLang="ja-JP" i="1" dirty="0">
                <a:latin typeface="Times New Roman" panose="02020603050405020304" pitchFamily="18" charset="0"/>
                <a:cs typeface="Times New Roman" panose="02020603050405020304" pitchFamily="18" charset="0"/>
              </a:rPr>
            </a:br>
            <a:r>
              <a:rPr lang="en-US" altLang="ja-JP" i="1" dirty="0">
                <a:latin typeface="Times New Roman" panose="02020603050405020304" pitchFamily="18" charset="0"/>
                <a:cs typeface="Times New Roman" panose="02020603050405020304" pitchFamily="18" charset="0"/>
              </a:rPr>
              <a:t>hₜ = oₜ⊙tanh(cₜ)</a:t>
            </a:r>
          </a:p>
          <a:p>
            <a:pPr lvl="1"/>
            <a:r>
              <a:rPr lang="en-US" altLang="ja-JP" dirty="0"/>
              <a:t>The cell state provides a “highway” for gradients to flow without shrinking.</a:t>
            </a:r>
          </a:p>
          <a:p>
            <a:pPr lvl="1"/>
            <a:r>
              <a:rPr lang="en-US" altLang="ja-JP" dirty="0"/>
              <a:t>Enables capturing dependencies hundreds of tokens apart.</a:t>
            </a:r>
          </a:p>
          <a:p>
            <a:endParaRPr kumimoji="1" lang="ja-JP" altLang="en-US" dirty="0"/>
          </a:p>
        </p:txBody>
      </p:sp>
      <p:pic>
        <p:nvPicPr>
          <p:cNvPr id="4" name="図 3">
            <a:extLst>
              <a:ext uri="{FF2B5EF4-FFF2-40B4-BE49-F238E27FC236}">
                <a16:creationId xmlns:a16="http://schemas.microsoft.com/office/drawing/2014/main" id="{AC3B7681-12B1-457E-021C-35D45CDAF95A}"/>
              </a:ext>
            </a:extLst>
          </p:cNvPr>
          <p:cNvPicPr>
            <a:picLocks noChangeAspect="1"/>
          </p:cNvPicPr>
          <p:nvPr/>
        </p:nvPicPr>
        <p:blipFill>
          <a:blip r:embed="rId2"/>
          <a:stretch>
            <a:fillRect/>
          </a:stretch>
        </p:blipFill>
        <p:spPr>
          <a:xfrm>
            <a:off x="6481363" y="2250281"/>
            <a:ext cx="5487025" cy="3378994"/>
          </a:xfrm>
          <a:prstGeom prst="rect">
            <a:avLst/>
          </a:prstGeom>
        </p:spPr>
      </p:pic>
    </p:spTree>
    <p:extLst>
      <p:ext uri="{BB962C8B-B14F-4D97-AF65-F5344CB8AC3E}">
        <p14:creationId xmlns:p14="http://schemas.microsoft.com/office/powerpoint/2010/main" val="482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96410"/>
            <a:ext cx="10515600" cy="1325563"/>
          </a:xfrm>
          <a:prstGeom prst="rect">
            <a:avLst/>
          </a:prstGeom>
        </p:spPr>
        <p:txBody>
          <a:bodyPr vert="horz" wrap="square" lIns="0" tIns="179704" rIns="0" bIns="0" rtlCol="0">
            <a:spAutoFit/>
          </a:bodyPr>
          <a:lstStyle/>
          <a:p>
            <a:pPr marL="12700">
              <a:lnSpc>
                <a:spcPct val="100000"/>
              </a:lnSpc>
              <a:spcBef>
                <a:spcPts val="130"/>
              </a:spcBef>
            </a:pPr>
            <a:r>
              <a:rPr spc="-10" dirty="0"/>
              <a:t>Sequence-to-</a:t>
            </a:r>
            <a:r>
              <a:rPr dirty="0"/>
              <a:t>sequence is</a:t>
            </a:r>
            <a:r>
              <a:rPr spc="-25" dirty="0"/>
              <a:t> </a:t>
            </a:r>
            <a:r>
              <a:rPr spc="-10" dirty="0"/>
              <a:t>versatile!</a:t>
            </a:r>
          </a:p>
        </p:txBody>
      </p:sp>
      <p:sp>
        <p:nvSpPr>
          <p:cNvPr id="4" name="object 4"/>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4</a:t>
            </a:fld>
            <a:endParaRPr spc="-25" dirty="0"/>
          </a:p>
        </p:txBody>
      </p:sp>
      <p:sp>
        <p:nvSpPr>
          <p:cNvPr id="3" name="object 3"/>
          <p:cNvSpPr txBox="1"/>
          <p:nvPr/>
        </p:nvSpPr>
        <p:spPr>
          <a:xfrm>
            <a:off x="485457" y="1085786"/>
            <a:ext cx="9510395" cy="4860290"/>
          </a:xfrm>
          <a:prstGeom prst="rect">
            <a:avLst/>
          </a:prstGeom>
        </p:spPr>
        <p:txBody>
          <a:bodyPr vert="horz" wrap="square" lIns="0" tIns="85090" rIns="0" bIns="0" rtlCol="0">
            <a:spAutoFit/>
          </a:bodyPr>
          <a:lstStyle/>
          <a:p>
            <a:pPr marL="355600" indent="-342900">
              <a:lnSpc>
                <a:spcPct val="100000"/>
              </a:lnSpc>
              <a:spcBef>
                <a:spcPts val="670"/>
              </a:spcBef>
              <a:buClr>
                <a:srgbClr val="8B1515"/>
              </a:buClr>
              <a:buFont typeface="Times New Roman"/>
              <a:buChar char="•"/>
              <a:tabLst>
                <a:tab pos="355600" algn="l"/>
              </a:tabLst>
            </a:pPr>
            <a:r>
              <a:rPr sz="2400" dirty="0">
                <a:latin typeface="Calibri"/>
                <a:cs typeface="Calibri"/>
              </a:rPr>
              <a:t>The</a:t>
            </a:r>
            <a:r>
              <a:rPr sz="2400" spc="-35" dirty="0">
                <a:latin typeface="Calibri"/>
                <a:cs typeface="Calibri"/>
              </a:rPr>
              <a:t> </a:t>
            </a:r>
            <a:r>
              <a:rPr sz="2400" dirty="0">
                <a:latin typeface="Calibri"/>
                <a:cs typeface="Calibri"/>
              </a:rPr>
              <a:t>general</a:t>
            </a:r>
            <a:r>
              <a:rPr sz="2400" spc="5" dirty="0">
                <a:latin typeface="Calibri"/>
                <a:cs typeface="Calibri"/>
              </a:rPr>
              <a:t> </a:t>
            </a:r>
            <a:r>
              <a:rPr sz="2400" dirty="0">
                <a:latin typeface="Calibri"/>
                <a:cs typeface="Calibri"/>
              </a:rPr>
              <a:t>notion</a:t>
            </a:r>
            <a:r>
              <a:rPr sz="2400" spc="-30" dirty="0">
                <a:latin typeface="Calibri"/>
                <a:cs typeface="Calibri"/>
              </a:rPr>
              <a:t> </a:t>
            </a:r>
            <a:r>
              <a:rPr sz="2400" dirty="0">
                <a:latin typeface="Calibri"/>
                <a:cs typeface="Calibri"/>
              </a:rPr>
              <a:t>here</a:t>
            </a:r>
            <a:r>
              <a:rPr sz="2400" spc="-35" dirty="0">
                <a:latin typeface="Calibri"/>
                <a:cs typeface="Calibri"/>
              </a:rPr>
              <a:t> </a:t>
            </a:r>
            <a:r>
              <a:rPr sz="2400" dirty="0">
                <a:latin typeface="Calibri"/>
                <a:cs typeface="Calibri"/>
              </a:rPr>
              <a:t>is</a:t>
            </a:r>
            <a:r>
              <a:rPr sz="2400" spc="-80" dirty="0">
                <a:latin typeface="Calibri"/>
                <a:cs typeface="Calibri"/>
              </a:rPr>
              <a:t> </a:t>
            </a:r>
            <a:r>
              <a:rPr sz="2400" dirty="0">
                <a:latin typeface="Calibri"/>
                <a:cs typeface="Calibri"/>
              </a:rPr>
              <a:t>an</a:t>
            </a:r>
            <a:r>
              <a:rPr sz="2400" spc="-85" dirty="0">
                <a:latin typeface="Calibri"/>
                <a:cs typeface="Calibri"/>
              </a:rPr>
              <a:t> </a:t>
            </a:r>
            <a:r>
              <a:rPr sz="2400" spc="-10" dirty="0">
                <a:solidFill>
                  <a:srgbClr val="FF2FED"/>
                </a:solidFill>
                <a:latin typeface="Calibri"/>
                <a:cs typeface="Calibri"/>
              </a:rPr>
              <a:t>encoder-</a:t>
            </a:r>
            <a:r>
              <a:rPr sz="2400" dirty="0">
                <a:solidFill>
                  <a:srgbClr val="FF2FED"/>
                </a:solidFill>
                <a:latin typeface="Calibri"/>
                <a:cs typeface="Calibri"/>
              </a:rPr>
              <a:t>decoder</a:t>
            </a:r>
            <a:r>
              <a:rPr sz="2400" spc="-15" dirty="0">
                <a:solidFill>
                  <a:srgbClr val="FF2FED"/>
                </a:solidFill>
                <a:latin typeface="Calibri"/>
                <a:cs typeface="Calibri"/>
              </a:rPr>
              <a:t> </a:t>
            </a:r>
            <a:r>
              <a:rPr sz="2400" spc="-10" dirty="0">
                <a:latin typeface="Calibri"/>
                <a:cs typeface="Calibri"/>
              </a:rPr>
              <a:t>model</a:t>
            </a:r>
            <a:endParaRPr sz="2400" dirty="0">
              <a:latin typeface="Calibri"/>
              <a:cs typeface="Calibri"/>
            </a:endParaRPr>
          </a:p>
          <a:p>
            <a:pPr marL="699135" lvl="1" indent="-228600">
              <a:lnSpc>
                <a:spcPct val="100000"/>
              </a:lnSpc>
              <a:spcBef>
                <a:spcPts val="575"/>
              </a:spcBef>
              <a:buClr>
                <a:srgbClr val="007B92"/>
              </a:buClr>
              <a:buFont typeface="Times New Roman"/>
              <a:buChar char="•"/>
              <a:tabLst>
                <a:tab pos="699135" algn="l"/>
              </a:tabLst>
            </a:pPr>
            <a:r>
              <a:rPr sz="2400" dirty="0">
                <a:latin typeface="Calibri"/>
                <a:cs typeface="Calibri"/>
              </a:rPr>
              <a:t>One</a:t>
            </a:r>
            <a:r>
              <a:rPr sz="2400" spc="-70" dirty="0">
                <a:latin typeface="Calibri"/>
                <a:cs typeface="Calibri"/>
              </a:rPr>
              <a:t> </a:t>
            </a:r>
            <a:r>
              <a:rPr sz="2400" dirty="0">
                <a:latin typeface="Calibri"/>
                <a:cs typeface="Calibri"/>
              </a:rPr>
              <a:t>neural</a:t>
            </a:r>
            <a:r>
              <a:rPr sz="2400" spc="-25" dirty="0">
                <a:latin typeface="Calibri"/>
                <a:cs typeface="Calibri"/>
              </a:rPr>
              <a:t> </a:t>
            </a:r>
            <a:r>
              <a:rPr sz="2400" dirty="0">
                <a:latin typeface="Calibri"/>
                <a:cs typeface="Calibri"/>
              </a:rPr>
              <a:t>network</a:t>
            </a:r>
            <a:r>
              <a:rPr sz="2400" spc="-45" dirty="0">
                <a:latin typeface="Calibri"/>
                <a:cs typeface="Calibri"/>
              </a:rPr>
              <a:t> </a:t>
            </a:r>
            <a:r>
              <a:rPr sz="2400" dirty="0">
                <a:latin typeface="Calibri"/>
                <a:cs typeface="Calibri"/>
              </a:rPr>
              <a:t>takes</a:t>
            </a:r>
            <a:r>
              <a:rPr sz="2400" spc="-40" dirty="0">
                <a:latin typeface="Calibri"/>
                <a:cs typeface="Calibri"/>
              </a:rPr>
              <a:t> </a:t>
            </a:r>
            <a:r>
              <a:rPr sz="2400" dirty="0">
                <a:latin typeface="Calibri"/>
                <a:cs typeface="Calibri"/>
              </a:rPr>
              <a:t>input</a:t>
            </a:r>
            <a:r>
              <a:rPr sz="2400" spc="-55"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produces</a:t>
            </a:r>
            <a:r>
              <a:rPr sz="2400" spc="-40" dirty="0">
                <a:latin typeface="Calibri"/>
                <a:cs typeface="Calibri"/>
              </a:rPr>
              <a:t> </a:t>
            </a:r>
            <a:r>
              <a:rPr sz="2400" dirty="0">
                <a:latin typeface="Calibri"/>
                <a:cs typeface="Calibri"/>
              </a:rPr>
              <a:t>a</a:t>
            </a:r>
            <a:r>
              <a:rPr sz="2400" spc="-95" dirty="0">
                <a:latin typeface="Calibri"/>
                <a:cs typeface="Calibri"/>
              </a:rPr>
              <a:t> </a:t>
            </a:r>
            <a:r>
              <a:rPr sz="2400" dirty="0">
                <a:latin typeface="Calibri"/>
                <a:cs typeface="Calibri"/>
              </a:rPr>
              <a:t>neural</a:t>
            </a:r>
            <a:r>
              <a:rPr sz="2400" spc="-30" dirty="0">
                <a:latin typeface="Calibri"/>
                <a:cs typeface="Calibri"/>
              </a:rPr>
              <a:t> </a:t>
            </a:r>
            <a:r>
              <a:rPr sz="2400" spc="-10" dirty="0">
                <a:latin typeface="Calibri"/>
                <a:cs typeface="Calibri"/>
              </a:rPr>
              <a:t>representation</a:t>
            </a:r>
            <a:endParaRPr sz="2400" dirty="0">
              <a:latin typeface="Calibri"/>
              <a:cs typeface="Calibri"/>
            </a:endParaRPr>
          </a:p>
          <a:p>
            <a:pPr marL="699135" lvl="1" indent="-228600">
              <a:lnSpc>
                <a:spcPct val="100000"/>
              </a:lnSpc>
              <a:spcBef>
                <a:spcPts val="575"/>
              </a:spcBef>
              <a:buClr>
                <a:srgbClr val="007B92"/>
              </a:buClr>
              <a:buFont typeface="Times New Roman"/>
              <a:buChar char="•"/>
              <a:tabLst>
                <a:tab pos="699135" algn="l"/>
              </a:tabLst>
            </a:pPr>
            <a:r>
              <a:rPr sz="2400" dirty="0">
                <a:latin typeface="Calibri"/>
                <a:cs typeface="Calibri"/>
              </a:rPr>
              <a:t>Another</a:t>
            </a:r>
            <a:r>
              <a:rPr sz="2400" spc="-85" dirty="0">
                <a:latin typeface="Calibri"/>
                <a:cs typeface="Calibri"/>
              </a:rPr>
              <a:t> </a:t>
            </a:r>
            <a:r>
              <a:rPr sz="2400" dirty="0">
                <a:latin typeface="Calibri"/>
                <a:cs typeface="Calibri"/>
              </a:rPr>
              <a:t>network</a:t>
            </a:r>
            <a:r>
              <a:rPr sz="2400" spc="-50" dirty="0">
                <a:latin typeface="Calibri"/>
                <a:cs typeface="Calibri"/>
              </a:rPr>
              <a:t> </a:t>
            </a:r>
            <a:r>
              <a:rPr sz="2400" dirty="0">
                <a:latin typeface="Calibri"/>
                <a:cs typeface="Calibri"/>
              </a:rPr>
              <a:t>produces</a:t>
            </a:r>
            <a:r>
              <a:rPr sz="2400" spc="-45" dirty="0">
                <a:latin typeface="Calibri"/>
                <a:cs typeface="Calibri"/>
              </a:rPr>
              <a:t> </a:t>
            </a:r>
            <a:r>
              <a:rPr sz="2400" dirty="0">
                <a:latin typeface="Calibri"/>
                <a:cs typeface="Calibri"/>
              </a:rPr>
              <a:t>output</a:t>
            </a:r>
            <a:r>
              <a:rPr sz="2400" spc="-55" dirty="0">
                <a:latin typeface="Calibri"/>
                <a:cs typeface="Calibri"/>
              </a:rPr>
              <a:t> </a:t>
            </a:r>
            <a:r>
              <a:rPr sz="2400" dirty="0">
                <a:latin typeface="Calibri"/>
                <a:cs typeface="Calibri"/>
              </a:rPr>
              <a:t>based</a:t>
            </a:r>
            <a:r>
              <a:rPr sz="2400" spc="-65" dirty="0">
                <a:latin typeface="Calibri"/>
                <a:cs typeface="Calibri"/>
              </a:rPr>
              <a:t> </a:t>
            </a:r>
            <a:r>
              <a:rPr sz="2400" dirty="0">
                <a:latin typeface="Calibri"/>
                <a:cs typeface="Calibri"/>
              </a:rPr>
              <a:t>on</a:t>
            </a:r>
            <a:r>
              <a:rPr sz="2400" spc="-65" dirty="0">
                <a:latin typeface="Calibri"/>
                <a:cs typeface="Calibri"/>
              </a:rPr>
              <a:t> </a:t>
            </a:r>
            <a:r>
              <a:rPr sz="2400" dirty="0">
                <a:latin typeface="Calibri"/>
                <a:cs typeface="Calibri"/>
              </a:rPr>
              <a:t>that</a:t>
            </a:r>
            <a:r>
              <a:rPr sz="2400" spc="-55" dirty="0">
                <a:latin typeface="Calibri"/>
                <a:cs typeface="Calibri"/>
              </a:rPr>
              <a:t> </a:t>
            </a:r>
            <a:r>
              <a:rPr sz="2400" dirty="0">
                <a:latin typeface="Calibri"/>
                <a:cs typeface="Calibri"/>
              </a:rPr>
              <a:t>neural</a:t>
            </a:r>
            <a:r>
              <a:rPr sz="2400" spc="-35" dirty="0">
                <a:latin typeface="Calibri"/>
                <a:cs typeface="Calibri"/>
              </a:rPr>
              <a:t> </a:t>
            </a:r>
            <a:r>
              <a:rPr sz="2400" spc="-10" dirty="0">
                <a:latin typeface="Calibri"/>
                <a:cs typeface="Calibri"/>
              </a:rPr>
              <a:t>representation</a:t>
            </a:r>
            <a:endParaRPr sz="2400" dirty="0">
              <a:latin typeface="Calibri"/>
              <a:cs typeface="Calibri"/>
            </a:endParaRPr>
          </a:p>
          <a:p>
            <a:pPr marL="699135" lvl="1" indent="-228600">
              <a:lnSpc>
                <a:spcPct val="100000"/>
              </a:lnSpc>
              <a:spcBef>
                <a:spcPts val="575"/>
              </a:spcBef>
              <a:buClr>
                <a:srgbClr val="007B92"/>
              </a:buClr>
              <a:buFont typeface="Times New Roman"/>
              <a:buChar char="•"/>
              <a:tabLst>
                <a:tab pos="699135" algn="l"/>
              </a:tabLst>
            </a:pPr>
            <a:r>
              <a:rPr sz="2400" dirty="0">
                <a:latin typeface="Calibri"/>
                <a:cs typeface="Calibri"/>
              </a:rPr>
              <a:t>If</a:t>
            </a:r>
            <a:r>
              <a:rPr sz="2400" spc="-25"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input</a:t>
            </a:r>
            <a:r>
              <a:rPr sz="2400" spc="-90" dirty="0">
                <a:latin typeface="Calibri"/>
                <a:cs typeface="Calibri"/>
              </a:rPr>
              <a:t> </a:t>
            </a:r>
            <a:r>
              <a:rPr sz="2400" dirty="0">
                <a:latin typeface="Calibri"/>
                <a:cs typeface="Calibri"/>
              </a:rPr>
              <a:t>and</a:t>
            </a:r>
            <a:r>
              <a:rPr sz="2400" spc="-20" dirty="0">
                <a:latin typeface="Calibri"/>
                <a:cs typeface="Calibri"/>
              </a:rPr>
              <a:t> </a:t>
            </a:r>
            <a:r>
              <a:rPr sz="2400" spc="-10" dirty="0">
                <a:latin typeface="Calibri"/>
                <a:cs typeface="Calibri"/>
              </a:rPr>
              <a:t>output</a:t>
            </a:r>
            <a:r>
              <a:rPr sz="2400" spc="-90" dirty="0">
                <a:latin typeface="Calibri"/>
                <a:cs typeface="Calibri"/>
              </a:rPr>
              <a:t> </a:t>
            </a:r>
            <a:r>
              <a:rPr sz="2400" dirty="0">
                <a:latin typeface="Calibri"/>
                <a:cs typeface="Calibri"/>
              </a:rPr>
              <a:t>are</a:t>
            </a:r>
            <a:r>
              <a:rPr sz="2400" spc="-30" dirty="0">
                <a:latin typeface="Calibri"/>
                <a:cs typeface="Calibri"/>
              </a:rPr>
              <a:t> </a:t>
            </a:r>
            <a:r>
              <a:rPr sz="2400" spc="-10" dirty="0">
                <a:latin typeface="Calibri"/>
                <a:cs typeface="Calibri"/>
              </a:rPr>
              <a:t>sequences,</a:t>
            </a:r>
            <a:r>
              <a:rPr sz="2400" spc="-35" dirty="0">
                <a:latin typeface="Calibri"/>
                <a:cs typeface="Calibri"/>
              </a:rPr>
              <a:t> </a:t>
            </a:r>
            <a:r>
              <a:rPr sz="2400" dirty="0">
                <a:latin typeface="Calibri"/>
                <a:cs typeface="Calibri"/>
              </a:rPr>
              <a:t>we</a:t>
            </a:r>
            <a:r>
              <a:rPr sz="2400" spc="-25" dirty="0">
                <a:latin typeface="Calibri"/>
                <a:cs typeface="Calibri"/>
              </a:rPr>
              <a:t> </a:t>
            </a:r>
            <a:r>
              <a:rPr sz="2400" dirty="0">
                <a:latin typeface="Calibri"/>
                <a:cs typeface="Calibri"/>
              </a:rPr>
              <a:t>call</a:t>
            </a:r>
            <a:r>
              <a:rPr sz="2400" spc="15" dirty="0">
                <a:latin typeface="Calibri"/>
                <a:cs typeface="Calibri"/>
              </a:rPr>
              <a:t> </a:t>
            </a:r>
            <a:r>
              <a:rPr sz="2400" dirty="0">
                <a:latin typeface="Calibri"/>
                <a:cs typeface="Calibri"/>
              </a:rPr>
              <a:t>it</a:t>
            </a:r>
            <a:r>
              <a:rPr sz="2400" spc="-15"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seq2seq</a:t>
            </a:r>
            <a:r>
              <a:rPr sz="2400" spc="-20" dirty="0">
                <a:latin typeface="Calibri"/>
                <a:cs typeface="Calibri"/>
              </a:rPr>
              <a:t> </a:t>
            </a:r>
            <a:r>
              <a:rPr sz="2400" spc="-10" dirty="0">
                <a:latin typeface="Calibri"/>
                <a:cs typeface="Calibri"/>
              </a:rPr>
              <a:t>model</a:t>
            </a:r>
            <a:endParaRPr sz="2400" dirty="0">
              <a:latin typeface="Calibri"/>
              <a:cs typeface="Calibri"/>
            </a:endParaRPr>
          </a:p>
          <a:p>
            <a:pPr lvl="1">
              <a:lnSpc>
                <a:spcPct val="100000"/>
              </a:lnSpc>
              <a:spcBef>
                <a:spcPts val="1095"/>
              </a:spcBef>
              <a:buFont typeface="Times New Roman"/>
              <a:buChar char="•"/>
            </a:pPr>
            <a:endParaRPr sz="2400" dirty="0">
              <a:latin typeface="Calibri"/>
              <a:cs typeface="Calibri"/>
            </a:endParaRPr>
          </a:p>
          <a:p>
            <a:pPr marL="355600" indent="-342900">
              <a:lnSpc>
                <a:spcPct val="100000"/>
              </a:lnSpc>
              <a:buClr>
                <a:srgbClr val="8B1515"/>
              </a:buClr>
              <a:buFont typeface="Times New Roman"/>
              <a:buChar char="•"/>
              <a:tabLst>
                <a:tab pos="355600" algn="l"/>
              </a:tabLst>
            </a:pPr>
            <a:r>
              <a:rPr sz="2400" spc="-10" dirty="0">
                <a:latin typeface="Calibri"/>
                <a:cs typeface="Calibri"/>
              </a:rPr>
              <a:t>Sequence-to-</a:t>
            </a:r>
            <a:r>
              <a:rPr sz="2400" dirty="0">
                <a:latin typeface="Calibri"/>
                <a:cs typeface="Calibri"/>
              </a:rPr>
              <a:t>sequence</a:t>
            </a:r>
            <a:r>
              <a:rPr sz="2400" spc="-55"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useful</a:t>
            </a:r>
            <a:r>
              <a:rPr sz="2400" spc="-80" dirty="0">
                <a:latin typeface="Calibri"/>
                <a:cs typeface="Calibri"/>
              </a:rPr>
              <a:t> </a:t>
            </a:r>
            <a:r>
              <a:rPr sz="2400" dirty="0">
                <a:latin typeface="Calibri"/>
                <a:cs typeface="Calibri"/>
              </a:rPr>
              <a:t>for</a:t>
            </a:r>
            <a:r>
              <a:rPr sz="2400" spc="-15" dirty="0">
                <a:latin typeface="Calibri"/>
                <a:cs typeface="Calibri"/>
              </a:rPr>
              <a:t> </a:t>
            </a:r>
            <a:r>
              <a:rPr sz="2400" i="1" dirty="0">
                <a:solidFill>
                  <a:srgbClr val="FF2FED"/>
                </a:solidFill>
                <a:latin typeface="Calibri"/>
                <a:cs typeface="Calibri"/>
              </a:rPr>
              <a:t>more</a:t>
            </a:r>
            <a:r>
              <a:rPr sz="2400" i="1" spc="-75" dirty="0">
                <a:solidFill>
                  <a:srgbClr val="FF2FED"/>
                </a:solidFill>
                <a:latin typeface="Calibri"/>
                <a:cs typeface="Calibri"/>
              </a:rPr>
              <a:t> </a:t>
            </a:r>
            <a:r>
              <a:rPr sz="2400" i="1" dirty="0">
                <a:solidFill>
                  <a:srgbClr val="FF2FED"/>
                </a:solidFill>
                <a:latin typeface="Calibri"/>
                <a:cs typeface="Calibri"/>
              </a:rPr>
              <a:t>than</a:t>
            </a:r>
            <a:r>
              <a:rPr sz="2400" i="1" spc="-15" dirty="0">
                <a:solidFill>
                  <a:srgbClr val="FF2FED"/>
                </a:solidFill>
                <a:latin typeface="Calibri"/>
                <a:cs typeface="Calibri"/>
              </a:rPr>
              <a:t> </a:t>
            </a:r>
            <a:r>
              <a:rPr sz="2400" i="1" dirty="0">
                <a:solidFill>
                  <a:srgbClr val="FF2FED"/>
                </a:solidFill>
                <a:latin typeface="Calibri"/>
                <a:cs typeface="Calibri"/>
              </a:rPr>
              <a:t>just</a:t>
            </a:r>
            <a:r>
              <a:rPr sz="2400" i="1" spc="-40" dirty="0">
                <a:solidFill>
                  <a:srgbClr val="FF2FED"/>
                </a:solidFill>
                <a:latin typeface="Calibri"/>
                <a:cs typeface="Calibri"/>
              </a:rPr>
              <a:t> </a:t>
            </a:r>
            <a:r>
              <a:rPr sz="2400" i="1" spc="-25" dirty="0">
                <a:solidFill>
                  <a:srgbClr val="FF2FED"/>
                </a:solidFill>
                <a:latin typeface="Calibri"/>
                <a:cs typeface="Calibri"/>
              </a:rPr>
              <a:t>MT</a:t>
            </a:r>
            <a:endParaRPr sz="2400" dirty="0">
              <a:latin typeface="Calibri"/>
              <a:cs typeface="Calibri"/>
            </a:endParaRPr>
          </a:p>
          <a:p>
            <a:pPr marL="355600" indent="-342900">
              <a:lnSpc>
                <a:spcPct val="100000"/>
              </a:lnSpc>
              <a:spcBef>
                <a:spcPts val="575"/>
              </a:spcBef>
              <a:buClr>
                <a:srgbClr val="8B1515"/>
              </a:buClr>
              <a:buFont typeface="Times New Roman"/>
              <a:buChar char="•"/>
              <a:tabLst>
                <a:tab pos="355600" algn="l"/>
              </a:tabLst>
            </a:pPr>
            <a:r>
              <a:rPr sz="2400" dirty="0">
                <a:latin typeface="Calibri"/>
                <a:cs typeface="Calibri"/>
              </a:rPr>
              <a:t>Many</a:t>
            </a:r>
            <a:r>
              <a:rPr sz="2400" spc="-75" dirty="0">
                <a:latin typeface="Calibri"/>
                <a:cs typeface="Calibri"/>
              </a:rPr>
              <a:t> </a:t>
            </a:r>
            <a:r>
              <a:rPr sz="2400" dirty="0">
                <a:latin typeface="Calibri"/>
                <a:cs typeface="Calibri"/>
              </a:rPr>
              <a:t>NLP</a:t>
            </a:r>
            <a:r>
              <a:rPr sz="2400" spc="10" dirty="0">
                <a:latin typeface="Calibri"/>
                <a:cs typeface="Calibri"/>
              </a:rPr>
              <a:t> </a:t>
            </a:r>
            <a:r>
              <a:rPr sz="2400" dirty="0">
                <a:latin typeface="Calibri"/>
                <a:cs typeface="Calibri"/>
              </a:rPr>
              <a:t>tasks</a:t>
            </a:r>
            <a:r>
              <a:rPr sz="2400" spc="10" dirty="0">
                <a:latin typeface="Calibri"/>
                <a:cs typeface="Calibri"/>
              </a:rPr>
              <a:t> </a:t>
            </a:r>
            <a:r>
              <a:rPr sz="2400" dirty="0">
                <a:latin typeface="Calibri"/>
                <a:cs typeface="Calibri"/>
              </a:rPr>
              <a:t>can</a:t>
            </a:r>
            <a:r>
              <a:rPr sz="2400" spc="-20" dirty="0">
                <a:latin typeface="Calibri"/>
                <a:cs typeface="Calibri"/>
              </a:rPr>
              <a:t> </a:t>
            </a:r>
            <a:r>
              <a:rPr sz="2400" dirty="0">
                <a:latin typeface="Calibri"/>
                <a:cs typeface="Calibri"/>
              </a:rPr>
              <a:t>be</a:t>
            </a:r>
            <a:r>
              <a:rPr sz="2400" spc="50" dirty="0">
                <a:latin typeface="Calibri"/>
                <a:cs typeface="Calibri"/>
              </a:rPr>
              <a:t> </a:t>
            </a:r>
            <a:r>
              <a:rPr sz="2400" dirty="0">
                <a:latin typeface="Calibri"/>
                <a:cs typeface="Calibri"/>
              </a:rPr>
              <a:t>phrased</a:t>
            </a:r>
            <a:r>
              <a:rPr sz="2400" spc="-10" dirty="0">
                <a:latin typeface="Calibri"/>
                <a:cs typeface="Calibri"/>
              </a:rPr>
              <a:t> </a:t>
            </a:r>
            <a:r>
              <a:rPr sz="2400" dirty="0">
                <a:latin typeface="Calibri"/>
                <a:cs typeface="Calibri"/>
              </a:rPr>
              <a:t>as</a:t>
            </a:r>
            <a:r>
              <a:rPr sz="2400" spc="-65" dirty="0">
                <a:latin typeface="Calibri"/>
                <a:cs typeface="Calibri"/>
              </a:rPr>
              <a:t> </a:t>
            </a:r>
            <a:r>
              <a:rPr sz="2400" spc="-20" dirty="0">
                <a:latin typeface="Calibri"/>
                <a:cs typeface="Calibri"/>
              </a:rPr>
              <a:t>sequence-</a:t>
            </a:r>
            <a:r>
              <a:rPr sz="2400" spc="-10" dirty="0">
                <a:latin typeface="Calibri"/>
                <a:cs typeface="Calibri"/>
              </a:rPr>
              <a:t>to-sequence:</a:t>
            </a:r>
            <a:endParaRPr sz="2400" dirty="0">
              <a:latin typeface="Calibri"/>
              <a:cs typeface="Calibri"/>
            </a:endParaRPr>
          </a:p>
          <a:p>
            <a:pPr marL="699135" lvl="1" indent="-228600">
              <a:lnSpc>
                <a:spcPct val="100000"/>
              </a:lnSpc>
              <a:spcBef>
                <a:spcPts val="650"/>
              </a:spcBef>
              <a:buClr>
                <a:srgbClr val="3986FF"/>
              </a:buClr>
              <a:buFont typeface="Times New Roman"/>
              <a:buChar char="•"/>
              <a:tabLst>
                <a:tab pos="699135" algn="l"/>
              </a:tabLst>
            </a:pPr>
            <a:r>
              <a:rPr sz="2400" dirty="0">
                <a:solidFill>
                  <a:srgbClr val="FF2FED"/>
                </a:solidFill>
                <a:latin typeface="Calibri"/>
                <a:cs typeface="Calibri"/>
              </a:rPr>
              <a:t>Summarization</a:t>
            </a:r>
            <a:r>
              <a:rPr sz="2400" spc="-10" dirty="0">
                <a:solidFill>
                  <a:srgbClr val="FF2FED"/>
                </a:solidFill>
                <a:latin typeface="Calibri"/>
                <a:cs typeface="Calibri"/>
              </a:rPr>
              <a:t> </a:t>
            </a:r>
            <a:r>
              <a:rPr sz="2400" dirty="0">
                <a:latin typeface="Calibri"/>
                <a:cs typeface="Calibri"/>
              </a:rPr>
              <a:t>(long</a:t>
            </a:r>
            <a:r>
              <a:rPr sz="2400" spc="-65" dirty="0">
                <a:latin typeface="Calibri"/>
                <a:cs typeface="Calibri"/>
              </a:rPr>
              <a:t> </a:t>
            </a:r>
            <a:r>
              <a:rPr sz="2400" dirty="0">
                <a:latin typeface="Calibri"/>
                <a:cs typeface="Calibri"/>
              </a:rPr>
              <a:t>text</a:t>
            </a:r>
            <a:r>
              <a:rPr sz="2400" spc="-40" dirty="0">
                <a:latin typeface="Calibri"/>
                <a:cs typeface="Calibri"/>
              </a:rPr>
              <a:t> </a:t>
            </a:r>
            <a:r>
              <a:rPr sz="2400" dirty="0">
                <a:latin typeface="Calibri"/>
                <a:cs typeface="Calibri"/>
              </a:rPr>
              <a:t>→</a:t>
            </a:r>
            <a:r>
              <a:rPr sz="2400" spc="-60" dirty="0">
                <a:latin typeface="Calibri"/>
                <a:cs typeface="Calibri"/>
              </a:rPr>
              <a:t> </a:t>
            </a:r>
            <a:r>
              <a:rPr sz="2400" dirty="0">
                <a:latin typeface="Calibri"/>
                <a:cs typeface="Calibri"/>
              </a:rPr>
              <a:t>short</a:t>
            </a:r>
            <a:r>
              <a:rPr sz="2400" spc="-40" dirty="0">
                <a:latin typeface="Calibri"/>
                <a:cs typeface="Calibri"/>
              </a:rPr>
              <a:t> </a:t>
            </a:r>
            <a:r>
              <a:rPr sz="2400" spc="-10" dirty="0">
                <a:latin typeface="Calibri"/>
                <a:cs typeface="Calibri"/>
              </a:rPr>
              <a:t>text)</a:t>
            </a:r>
            <a:endParaRPr sz="2400" dirty="0">
              <a:latin typeface="Calibri"/>
              <a:cs typeface="Calibri"/>
            </a:endParaRPr>
          </a:p>
          <a:p>
            <a:pPr marL="699135" lvl="1" indent="-228600">
              <a:lnSpc>
                <a:spcPct val="100000"/>
              </a:lnSpc>
              <a:spcBef>
                <a:spcPts val="575"/>
              </a:spcBef>
              <a:buClr>
                <a:srgbClr val="3986FF"/>
              </a:buClr>
              <a:buFont typeface="Times New Roman"/>
              <a:buChar char="•"/>
              <a:tabLst>
                <a:tab pos="699135" algn="l"/>
              </a:tabLst>
            </a:pPr>
            <a:r>
              <a:rPr sz="2400" dirty="0">
                <a:solidFill>
                  <a:srgbClr val="FF2FED"/>
                </a:solidFill>
                <a:latin typeface="Calibri"/>
                <a:cs typeface="Calibri"/>
              </a:rPr>
              <a:t>Dialogue</a:t>
            </a:r>
            <a:r>
              <a:rPr sz="2400" spc="-40" dirty="0">
                <a:solidFill>
                  <a:srgbClr val="FF2FED"/>
                </a:solidFill>
                <a:latin typeface="Calibri"/>
                <a:cs typeface="Calibri"/>
              </a:rPr>
              <a:t> </a:t>
            </a:r>
            <a:r>
              <a:rPr sz="2400" dirty="0">
                <a:latin typeface="Calibri"/>
                <a:cs typeface="Calibri"/>
              </a:rPr>
              <a:t>(previous</a:t>
            </a:r>
            <a:r>
              <a:rPr sz="2400" spc="-55" dirty="0">
                <a:latin typeface="Calibri"/>
                <a:cs typeface="Calibri"/>
              </a:rPr>
              <a:t> </a:t>
            </a:r>
            <a:r>
              <a:rPr sz="2400" dirty="0">
                <a:latin typeface="Calibri"/>
                <a:cs typeface="Calibri"/>
              </a:rPr>
              <a:t>utterances</a:t>
            </a:r>
            <a:r>
              <a:rPr sz="2400" spc="-50" dirty="0">
                <a:latin typeface="Calibri"/>
                <a:cs typeface="Calibri"/>
              </a:rPr>
              <a:t> </a:t>
            </a:r>
            <a:r>
              <a:rPr sz="2400" dirty="0">
                <a:latin typeface="Calibri"/>
                <a:cs typeface="Calibri"/>
              </a:rPr>
              <a:t>→</a:t>
            </a:r>
            <a:r>
              <a:rPr sz="2400" spc="-85" dirty="0">
                <a:latin typeface="Calibri"/>
                <a:cs typeface="Calibri"/>
              </a:rPr>
              <a:t> </a:t>
            </a:r>
            <a:r>
              <a:rPr sz="2400" dirty="0">
                <a:latin typeface="Calibri"/>
                <a:cs typeface="Calibri"/>
              </a:rPr>
              <a:t>next</a:t>
            </a:r>
            <a:r>
              <a:rPr sz="2400" spc="-65" dirty="0">
                <a:latin typeface="Calibri"/>
                <a:cs typeface="Calibri"/>
              </a:rPr>
              <a:t> </a:t>
            </a:r>
            <a:r>
              <a:rPr sz="2400" spc="-10" dirty="0">
                <a:latin typeface="Calibri"/>
                <a:cs typeface="Calibri"/>
              </a:rPr>
              <a:t>utterance)</a:t>
            </a:r>
            <a:endParaRPr sz="2400" dirty="0">
              <a:latin typeface="Calibri"/>
              <a:cs typeface="Calibri"/>
            </a:endParaRPr>
          </a:p>
          <a:p>
            <a:pPr marL="699135" lvl="1" indent="-228600">
              <a:lnSpc>
                <a:spcPct val="100000"/>
              </a:lnSpc>
              <a:spcBef>
                <a:spcPts val="570"/>
              </a:spcBef>
              <a:buClr>
                <a:srgbClr val="3986FF"/>
              </a:buClr>
              <a:buFont typeface="Times New Roman"/>
              <a:buChar char="•"/>
              <a:tabLst>
                <a:tab pos="699135" algn="l"/>
              </a:tabLst>
            </a:pPr>
            <a:r>
              <a:rPr sz="2400" dirty="0">
                <a:solidFill>
                  <a:srgbClr val="FF2FED"/>
                </a:solidFill>
                <a:latin typeface="Calibri"/>
                <a:cs typeface="Calibri"/>
              </a:rPr>
              <a:t>Parsing</a:t>
            </a:r>
            <a:r>
              <a:rPr sz="2400" spc="-50" dirty="0">
                <a:solidFill>
                  <a:srgbClr val="FF2FED"/>
                </a:solidFill>
                <a:latin typeface="Calibri"/>
                <a:cs typeface="Calibri"/>
              </a:rPr>
              <a:t> </a:t>
            </a:r>
            <a:r>
              <a:rPr sz="2400" dirty="0">
                <a:latin typeface="Calibri"/>
                <a:cs typeface="Calibri"/>
              </a:rPr>
              <a:t>(input</a:t>
            </a:r>
            <a:r>
              <a:rPr sz="2400" spc="-95" dirty="0">
                <a:latin typeface="Calibri"/>
                <a:cs typeface="Calibri"/>
              </a:rPr>
              <a:t> </a:t>
            </a:r>
            <a:r>
              <a:rPr sz="2400" dirty="0">
                <a:latin typeface="Calibri"/>
                <a:cs typeface="Calibri"/>
              </a:rPr>
              <a:t>text</a:t>
            </a:r>
            <a:r>
              <a:rPr sz="2400" spc="-25" dirty="0">
                <a:latin typeface="Calibri"/>
                <a:cs typeface="Calibri"/>
              </a:rPr>
              <a:t> </a:t>
            </a:r>
            <a:r>
              <a:rPr sz="2400" dirty="0">
                <a:latin typeface="Calibri"/>
                <a:cs typeface="Calibri"/>
              </a:rPr>
              <a:t>→</a:t>
            </a:r>
            <a:r>
              <a:rPr sz="2400" spc="-45" dirty="0">
                <a:latin typeface="Calibri"/>
                <a:cs typeface="Calibri"/>
              </a:rPr>
              <a:t> </a:t>
            </a:r>
            <a:r>
              <a:rPr sz="2400" dirty="0">
                <a:latin typeface="Calibri"/>
                <a:cs typeface="Calibri"/>
              </a:rPr>
              <a:t>output</a:t>
            </a:r>
            <a:r>
              <a:rPr sz="2400" spc="-25" dirty="0">
                <a:latin typeface="Calibri"/>
                <a:cs typeface="Calibri"/>
              </a:rPr>
              <a:t> </a:t>
            </a:r>
            <a:r>
              <a:rPr sz="2400" dirty="0">
                <a:latin typeface="Calibri"/>
                <a:cs typeface="Calibri"/>
              </a:rPr>
              <a:t>parse</a:t>
            </a:r>
            <a:r>
              <a:rPr sz="2400" spc="-40" dirty="0">
                <a:latin typeface="Calibri"/>
                <a:cs typeface="Calibri"/>
              </a:rPr>
              <a:t> </a:t>
            </a:r>
            <a:r>
              <a:rPr sz="2400" dirty="0">
                <a:latin typeface="Calibri"/>
                <a:cs typeface="Calibri"/>
              </a:rPr>
              <a:t>as</a:t>
            </a:r>
            <a:r>
              <a:rPr sz="2400" spc="-10" dirty="0">
                <a:latin typeface="Calibri"/>
                <a:cs typeface="Calibri"/>
              </a:rPr>
              <a:t> sequence)</a:t>
            </a:r>
            <a:endParaRPr sz="2400" dirty="0">
              <a:latin typeface="Calibri"/>
              <a:cs typeface="Calibri"/>
            </a:endParaRPr>
          </a:p>
          <a:p>
            <a:pPr marL="699135" lvl="1" indent="-228600">
              <a:lnSpc>
                <a:spcPct val="100000"/>
              </a:lnSpc>
              <a:spcBef>
                <a:spcPts val="575"/>
              </a:spcBef>
              <a:buClr>
                <a:srgbClr val="3986FF"/>
              </a:buClr>
              <a:buFont typeface="Times New Roman"/>
              <a:buChar char="•"/>
              <a:tabLst>
                <a:tab pos="699135" algn="l"/>
              </a:tabLst>
            </a:pPr>
            <a:r>
              <a:rPr sz="2400" dirty="0">
                <a:solidFill>
                  <a:srgbClr val="FF2FED"/>
                </a:solidFill>
                <a:latin typeface="Calibri"/>
                <a:cs typeface="Calibri"/>
              </a:rPr>
              <a:t>Code</a:t>
            </a:r>
            <a:r>
              <a:rPr sz="2400" spc="-45" dirty="0">
                <a:solidFill>
                  <a:srgbClr val="FF2FED"/>
                </a:solidFill>
                <a:latin typeface="Calibri"/>
                <a:cs typeface="Calibri"/>
              </a:rPr>
              <a:t> </a:t>
            </a:r>
            <a:r>
              <a:rPr sz="2400" dirty="0">
                <a:solidFill>
                  <a:srgbClr val="FF2FED"/>
                </a:solidFill>
                <a:latin typeface="Calibri"/>
                <a:cs typeface="Calibri"/>
              </a:rPr>
              <a:t>generation</a:t>
            </a:r>
            <a:r>
              <a:rPr sz="2400" spc="-5" dirty="0">
                <a:solidFill>
                  <a:srgbClr val="FF2FED"/>
                </a:solidFill>
                <a:latin typeface="Calibri"/>
                <a:cs typeface="Calibri"/>
              </a:rPr>
              <a:t> </a:t>
            </a:r>
            <a:r>
              <a:rPr sz="2400" dirty="0">
                <a:latin typeface="Calibri"/>
                <a:cs typeface="Calibri"/>
              </a:rPr>
              <a:t>(natural</a:t>
            </a:r>
            <a:r>
              <a:rPr sz="2400" spc="-65" dirty="0">
                <a:latin typeface="Calibri"/>
                <a:cs typeface="Calibri"/>
              </a:rPr>
              <a:t> </a:t>
            </a:r>
            <a:r>
              <a:rPr sz="2400" dirty="0">
                <a:latin typeface="Calibri"/>
                <a:cs typeface="Calibri"/>
              </a:rPr>
              <a:t>language</a:t>
            </a:r>
            <a:r>
              <a:rPr sz="2400" spc="-4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Python</a:t>
            </a:r>
            <a:r>
              <a:rPr sz="2400" spc="-30" dirty="0">
                <a:latin typeface="Calibri"/>
                <a:cs typeface="Calibri"/>
              </a:rPr>
              <a:t> </a:t>
            </a:r>
            <a:r>
              <a:rPr sz="2400" spc="-10" dirty="0">
                <a:latin typeface="Calibri"/>
                <a:cs typeface="Calibri"/>
              </a:rPr>
              <a:t>code)</a:t>
            </a:r>
            <a:endParaRPr sz="24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CAFFAC-CC78-ADC5-30B5-21A937C3DC58}"/>
              </a:ext>
            </a:extLst>
          </p:cNvPr>
          <p:cNvSpPr>
            <a:spLocks noGrp="1"/>
          </p:cNvSpPr>
          <p:nvPr>
            <p:ph type="title"/>
          </p:nvPr>
        </p:nvSpPr>
        <p:spPr/>
        <p:txBody>
          <a:bodyPr/>
          <a:lstStyle/>
          <a:p>
            <a:r>
              <a:rPr lang="en-US" altLang="ja-JP" dirty="0"/>
              <a:t>LSTM Outputs and Hidden States in </a:t>
            </a:r>
            <a:r>
              <a:rPr lang="en-US" altLang="ja-JP" dirty="0" err="1"/>
              <a:t>PyTorch</a:t>
            </a:r>
            <a:endParaRPr kumimoji="1" lang="ja-JP" altLang="en-US" dirty="0"/>
          </a:p>
        </p:txBody>
      </p:sp>
      <p:sp>
        <p:nvSpPr>
          <p:cNvPr id="3" name="コンテンツ プレースホルダー 2">
            <a:extLst>
              <a:ext uri="{FF2B5EF4-FFF2-40B4-BE49-F238E27FC236}">
                <a16:creationId xmlns:a16="http://schemas.microsoft.com/office/drawing/2014/main" id="{CCC16A04-2ABD-7325-0A17-ED80291A0F98}"/>
              </a:ext>
            </a:extLst>
          </p:cNvPr>
          <p:cNvSpPr>
            <a:spLocks noGrp="1"/>
          </p:cNvSpPr>
          <p:nvPr>
            <p:ph idx="1"/>
          </p:nvPr>
        </p:nvSpPr>
        <p:spPr>
          <a:xfrm>
            <a:off x="838200" y="1825625"/>
            <a:ext cx="10515600" cy="3106039"/>
          </a:xfrm>
        </p:spPr>
        <p:txBody>
          <a:bodyPr>
            <a:normAutofit fontScale="92500" lnSpcReduction="20000"/>
          </a:bodyPr>
          <a:lstStyle/>
          <a:p>
            <a:pPr marL="0" indent="0">
              <a:buNone/>
            </a:pPr>
            <a:r>
              <a:rPr lang="en-US" altLang="ja-JP" b="1" dirty="0"/>
              <a:t>Understanding Return Values</a:t>
            </a:r>
            <a:endParaRPr lang="en-US" altLang="ja-JP" dirty="0"/>
          </a:p>
          <a:p>
            <a:r>
              <a:rPr lang="en-US" altLang="ja-JP" dirty="0"/>
              <a:t>output: hidden states for </a:t>
            </a:r>
            <a:r>
              <a:rPr lang="en-US" altLang="ja-JP" i="1" dirty="0"/>
              <a:t>all</a:t>
            </a:r>
            <a:r>
              <a:rPr lang="en-US" altLang="ja-JP" dirty="0"/>
              <a:t> timesteps → shape [ B, T, H ].</a:t>
            </a:r>
          </a:p>
          <a:p>
            <a:r>
              <a:rPr lang="en-US" altLang="ja-JP" dirty="0"/>
              <a:t>(</a:t>
            </a:r>
            <a:r>
              <a:rPr lang="en-US" altLang="ja-JP" dirty="0" err="1"/>
              <a:t>h_n</a:t>
            </a:r>
            <a:r>
              <a:rPr lang="en-US" altLang="ja-JP" dirty="0"/>
              <a:t>, </a:t>
            </a:r>
            <a:r>
              <a:rPr lang="en-US" altLang="ja-JP" dirty="0" err="1"/>
              <a:t>c_n</a:t>
            </a:r>
            <a:r>
              <a:rPr lang="en-US" altLang="ja-JP" dirty="0"/>
              <a:t>): final states of each layer and direction.</a:t>
            </a:r>
          </a:p>
          <a:p>
            <a:pPr lvl="1"/>
            <a:r>
              <a:rPr lang="en-US" altLang="ja-JP" dirty="0" err="1"/>
              <a:t>h_n</a:t>
            </a:r>
            <a:r>
              <a:rPr lang="en-US" altLang="ja-JP" dirty="0"/>
              <a:t> = last hidden state (per layer × direction).</a:t>
            </a:r>
          </a:p>
          <a:p>
            <a:pPr lvl="1"/>
            <a:r>
              <a:rPr lang="en-US" altLang="ja-JP" dirty="0" err="1"/>
              <a:t>c_n</a:t>
            </a:r>
            <a:r>
              <a:rPr lang="en-US" altLang="ja-JP" dirty="0"/>
              <a:t> = last cell state (memory).</a:t>
            </a:r>
          </a:p>
          <a:p>
            <a:r>
              <a:rPr lang="en-US" altLang="ja-JP" dirty="0"/>
              <a:t>For sequence classification, use </a:t>
            </a:r>
            <a:r>
              <a:rPr lang="en-US" altLang="ja-JP" dirty="0" err="1"/>
              <a:t>h_n</a:t>
            </a:r>
            <a:r>
              <a:rPr lang="en-US" altLang="ja-JP" dirty="0"/>
              <a:t>; for sequence labeling, use output.</a:t>
            </a:r>
          </a:p>
          <a:p>
            <a:r>
              <a:rPr lang="en-US" altLang="ja-JP" dirty="0"/>
              <a:t>Bidirectional LSTM returns concatenated states ([ 2×hidden ]).</a:t>
            </a:r>
          </a:p>
          <a:p>
            <a:endParaRPr kumimoji="1" lang="ja-JP" altLang="en-US" dirty="0"/>
          </a:p>
        </p:txBody>
      </p:sp>
      <p:sp>
        <p:nvSpPr>
          <p:cNvPr id="4" name="テキスト ボックス 3">
            <a:extLst>
              <a:ext uri="{FF2B5EF4-FFF2-40B4-BE49-F238E27FC236}">
                <a16:creationId xmlns:a16="http://schemas.microsoft.com/office/drawing/2014/main" id="{647CD8E5-EDB5-DBA2-1F09-117FBF46A205}"/>
              </a:ext>
            </a:extLst>
          </p:cNvPr>
          <p:cNvSpPr txBox="1"/>
          <p:nvPr/>
        </p:nvSpPr>
        <p:spPr>
          <a:xfrm>
            <a:off x="1109184" y="5193894"/>
            <a:ext cx="9712118" cy="646331"/>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dirty="0">
                <a:latin typeface="Consolas" panose="020B0609020204030204" pitchFamily="49" charset="0"/>
              </a:rPr>
              <a:t>out, (h, c) = lstm(x)</a:t>
            </a:r>
          </a:p>
          <a:p>
            <a:r>
              <a:rPr lang="pt-BR" altLang="ja-JP" dirty="0">
                <a:latin typeface="Consolas" panose="020B0609020204030204" pitchFamily="49" charset="0"/>
              </a:rPr>
              <a:t>sentence_vec = torch.cat((h[-2], h[-1]), dim=1)</a:t>
            </a:r>
            <a:endParaRPr lang="ja-JP" altLang="en-US" dirty="0">
              <a:latin typeface="Consolas" panose="020B0609020204030204" pitchFamily="49" charset="0"/>
            </a:endParaRPr>
          </a:p>
        </p:txBody>
      </p:sp>
    </p:spTree>
    <p:extLst>
      <p:ext uri="{BB962C8B-B14F-4D97-AF65-F5344CB8AC3E}">
        <p14:creationId xmlns:p14="http://schemas.microsoft.com/office/powerpoint/2010/main" val="1005150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F16CB1-97BC-B214-90D2-8761977ED78C}"/>
              </a:ext>
            </a:extLst>
          </p:cNvPr>
          <p:cNvSpPr>
            <a:spLocks noGrp="1"/>
          </p:cNvSpPr>
          <p:nvPr>
            <p:ph type="title"/>
          </p:nvPr>
        </p:nvSpPr>
        <p:spPr/>
        <p:txBody>
          <a:bodyPr/>
          <a:lstStyle/>
          <a:p>
            <a:r>
              <a:rPr lang="en-US" altLang="ja-JP" dirty="0"/>
              <a:t>Backpropagation Through Time (BPTT)</a:t>
            </a:r>
            <a:endParaRPr kumimoji="1" lang="ja-JP" altLang="en-US" dirty="0"/>
          </a:p>
        </p:txBody>
      </p:sp>
      <p:sp>
        <p:nvSpPr>
          <p:cNvPr id="3" name="コンテンツ プレースホルダー 2">
            <a:extLst>
              <a:ext uri="{FF2B5EF4-FFF2-40B4-BE49-F238E27FC236}">
                <a16:creationId xmlns:a16="http://schemas.microsoft.com/office/drawing/2014/main" id="{2A745CA8-8C2E-C4A2-BDB5-839F7D43E12E}"/>
              </a:ext>
            </a:extLst>
          </p:cNvPr>
          <p:cNvSpPr>
            <a:spLocks noGrp="1"/>
          </p:cNvSpPr>
          <p:nvPr>
            <p:ph idx="1"/>
          </p:nvPr>
        </p:nvSpPr>
        <p:spPr>
          <a:xfrm>
            <a:off x="838200" y="1825625"/>
            <a:ext cx="5020056" cy="4351338"/>
          </a:xfrm>
        </p:spPr>
        <p:txBody>
          <a:bodyPr>
            <a:normAutofit fontScale="77500" lnSpcReduction="20000"/>
          </a:bodyPr>
          <a:lstStyle/>
          <a:p>
            <a:pPr marL="0" indent="0">
              <a:buNone/>
            </a:pPr>
            <a:r>
              <a:rPr lang="en-US" altLang="ja-JP" b="1" dirty="0"/>
              <a:t>Training RNNs Across Timesteps</a:t>
            </a:r>
            <a:endParaRPr lang="en-US" altLang="ja-JP" dirty="0"/>
          </a:p>
          <a:p>
            <a:r>
              <a:rPr lang="en-US" altLang="ja-JP" dirty="0"/>
              <a:t>Gradients are propagated through each unrolled step in time.</a:t>
            </a:r>
          </a:p>
          <a:p>
            <a:r>
              <a:rPr lang="en-US" altLang="ja-JP" dirty="0"/>
              <a:t>Long sequences → gradients multiply repeated Jacobians → vanish or explode.</a:t>
            </a:r>
          </a:p>
          <a:p>
            <a:r>
              <a:rPr lang="en-US" altLang="ja-JP" i="1" dirty="0"/>
              <a:t>Truncated BPTT</a:t>
            </a:r>
            <a:r>
              <a:rPr lang="en-US" altLang="ja-JP" dirty="0"/>
              <a:t>: cut backprop after k steps (typically 20–30).</a:t>
            </a:r>
          </a:p>
          <a:p>
            <a:r>
              <a:rPr lang="en-US" altLang="ja-JP" dirty="0"/>
              <a:t>Frameworks like </a:t>
            </a:r>
            <a:r>
              <a:rPr lang="en-US" altLang="ja-JP" dirty="0" err="1"/>
              <a:t>PyTorch</a:t>
            </a:r>
            <a:r>
              <a:rPr lang="en-US" altLang="ja-JP" dirty="0"/>
              <a:t> automatically manage unrolling and gradients.</a:t>
            </a:r>
          </a:p>
          <a:p>
            <a:r>
              <a:rPr lang="en-US" altLang="ja-JP" dirty="0"/>
              <a:t>Reset hidden states between batches to avoid leakage of context.</a:t>
            </a:r>
          </a:p>
          <a:p>
            <a:endParaRPr kumimoji="1" lang="ja-JP" altLang="en-US" dirty="0"/>
          </a:p>
        </p:txBody>
      </p:sp>
      <p:pic>
        <p:nvPicPr>
          <p:cNvPr id="4" name="図 3">
            <a:extLst>
              <a:ext uri="{FF2B5EF4-FFF2-40B4-BE49-F238E27FC236}">
                <a16:creationId xmlns:a16="http://schemas.microsoft.com/office/drawing/2014/main" id="{C915A478-BF23-E0E7-5C06-966B5D423E46}"/>
              </a:ext>
            </a:extLst>
          </p:cNvPr>
          <p:cNvPicPr>
            <a:picLocks noChangeAspect="1"/>
          </p:cNvPicPr>
          <p:nvPr/>
        </p:nvPicPr>
        <p:blipFill>
          <a:blip r:embed="rId2"/>
          <a:stretch>
            <a:fillRect/>
          </a:stretch>
        </p:blipFill>
        <p:spPr>
          <a:xfrm>
            <a:off x="6155782" y="2436019"/>
            <a:ext cx="5388326" cy="2821458"/>
          </a:xfrm>
          <a:prstGeom prst="rect">
            <a:avLst/>
          </a:prstGeom>
        </p:spPr>
      </p:pic>
    </p:spTree>
    <p:extLst>
      <p:ext uri="{BB962C8B-B14F-4D97-AF65-F5344CB8AC3E}">
        <p14:creationId xmlns:p14="http://schemas.microsoft.com/office/powerpoint/2010/main" val="2501301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825B39-2F65-00BB-AB50-20F7DD450512}"/>
              </a:ext>
            </a:extLst>
          </p:cNvPr>
          <p:cNvSpPr>
            <a:spLocks noGrp="1"/>
          </p:cNvSpPr>
          <p:nvPr>
            <p:ph type="title"/>
          </p:nvPr>
        </p:nvSpPr>
        <p:spPr/>
        <p:txBody>
          <a:bodyPr/>
          <a:lstStyle/>
          <a:p>
            <a:r>
              <a:rPr lang="en-US" altLang="ja-JP" dirty="0"/>
              <a:t>Gradient Explosion and Clipping</a:t>
            </a:r>
            <a:endParaRPr kumimoji="1" lang="ja-JP" altLang="en-US" dirty="0"/>
          </a:p>
        </p:txBody>
      </p:sp>
      <p:sp>
        <p:nvSpPr>
          <p:cNvPr id="3" name="コンテンツ プレースホルダー 2">
            <a:extLst>
              <a:ext uri="{FF2B5EF4-FFF2-40B4-BE49-F238E27FC236}">
                <a16:creationId xmlns:a16="http://schemas.microsoft.com/office/drawing/2014/main" id="{36806A43-484E-03B3-7796-7A12BD071196}"/>
              </a:ext>
            </a:extLst>
          </p:cNvPr>
          <p:cNvSpPr>
            <a:spLocks noGrp="1"/>
          </p:cNvSpPr>
          <p:nvPr>
            <p:ph idx="1"/>
          </p:nvPr>
        </p:nvSpPr>
        <p:spPr/>
        <p:txBody>
          <a:bodyPr/>
          <a:lstStyle/>
          <a:p>
            <a:pPr marL="0" indent="0">
              <a:buNone/>
            </a:pPr>
            <a:r>
              <a:rPr lang="en-US" altLang="ja-JP" b="1" dirty="0"/>
              <a:t>Stabilizing Training Dynamics</a:t>
            </a:r>
            <a:endParaRPr lang="en-US" altLang="ja-JP" dirty="0"/>
          </a:p>
          <a:p>
            <a:r>
              <a:rPr lang="en-US" altLang="ja-JP" dirty="0"/>
              <a:t>Exploding gradients cause loss = </a:t>
            </a:r>
            <a:r>
              <a:rPr lang="en-US" altLang="ja-JP" dirty="0" err="1"/>
              <a:t>NaN</a:t>
            </a:r>
            <a:r>
              <a:rPr lang="en-US" altLang="ja-JP" dirty="0"/>
              <a:t> or divergent updates.</a:t>
            </a:r>
          </a:p>
          <a:p>
            <a:r>
              <a:rPr lang="en-US" altLang="ja-JP" dirty="0"/>
              <a:t>Mitigation: clip the gradient norm to a threshold.</a:t>
            </a:r>
          </a:p>
          <a:p>
            <a:r>
              <a:rPr lang="en-US" altLang="ja-JP" dirty="0"/>
              <a:t>Typical range: 1 – 5 for LSTM networks.</a:t>
            </a:r>
          </a:p>
          <a:p>
            <a:r>
              <a:rPr lang="en-US" altLang="ja-JP" dirty="0"/>
              <a:t>Also use lower learning rates and gradient accumulation for long texts.</a:t>
            </a:r>
          </a:p>
          <a:p>
            <a:endParaRPr kumimoji="1" lang="ja-JP" altLang="en-US" dirty="0"/>
          </a:p>
        </p:txBody>
      </p:sp>
      <p:sp>
        <p:nvSpPr>
          <p:cNvPr id="4" name="テキスト ボックス 3">
            <a:extLst>
              <a:ext uri="{FF2B5EF4-FFF2-40B4-BE49-F238E27FC236}">
                <a16:creationId xmlns:a16="http://schemas.microsoft.com/office/drawing/2014/main" id="{FFB6E212-A5FD-9174-95FE-684D1ED48701}"/>
              </a:ext>
            </a:extLst>
          </p:cNvPr>
          <p:cNvSpPr txBox="1"/>
          <p:nvPr/>
        </p:nvSpPr>
        <p:spPr>
          <a:xfrm>
            <a:off x="1115280" y="4773983"/>
            <a:ext cx="9712118" cy="369332"/>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dirty="0">
                <a:latin typeface="Consolas" panose="020B0609020204030204" pitchFamily="49" charset="0"/>
              </a:rPr>
              <a:t>torch.nn.utils.clip_grad_norm_(model.parameters(), max_norm=5)</a:t>
            </a:r>
          </a:p>
        </p:txBody>
      </p:sp>
      <p:pic>
        <p:nvPicPr>
          <p:cNvPr id="5" name="object 7">
            <a:extLst>
              <a:ext uri="{FF2B5EF4-FFF2-40B4-BE49-F238E27FC236}">
                <a16:creationId xmlns:a16="http://schemas.microsoft.com/office/drawing/2014/main" id="{46678C87-BDB1-6321-1833-7EB920C5D8BC}"/>
              </a:ext>
            </a:extLst>
          </p:cNvPr>
          <p:cNvPicPr/>
          <p:nvPr/>
        </p:nvPicPr>
        <p:blipFill>
          <a:blip r:embed="rId2" cstate="print"/>
          <a:stretch>
            <a:fillRect/>
          </a:stretch>
        </p:blipFill>
        <p:spPr>
          <a:xfrm>
            <a:off x="3584448" y="5278252"/>
            <a:ext cx="4046728" cy="1033648"/>
          </a:xfrm>
          <a:prstGeom prst="rect">
            <a:avLst/>
          </a:prstGeom>
        </p:spPr>
      </p:pic>
    </p:spTree>
    <p:extLst>
      <p:ext uri="{BB962C8B-B14F-4D97-AF65-F5344CB8AC3E}">
        <p14:creationId xmlns:p14="http://schemas.microsoft.com/office/powerpoint/2010/main" val="1335768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252C98-1104-F671-FFCD-0E196AC7787A}"/>
              </a:ext>
            </a:extLst>
          </p:cNvPr>
          <p:cNvSpPr>
            <a:spLocks noGrp="1"/>
          </p:cNvSpPr>
          <p:nvPr>
            <p:ph type="title"/>
          </p:nvPr>
        </p:nvSpPr>
        <p:spPr/>
        <p:txBody>
          <a:bodyPr/>
          <a:lstStyle/>
          <a:p>
            <a:r>
              <a:rPr lang="en-US" altLang="ja-JP" dirty="0"/>
              <a:t>Optimization and Learning Rate Scheduling</a:t>
            </a:r>
            <a:endParaRPr kumimoji="1" lang="ja-JP" altLang="en-US" dirty="0"/>
          </a:p>
        </p:txBody>
      </p:sp>
      <p:sp>
        <p:nvSpPr>
          <p:cNvPr id="3" name="コンテンツ プレースホルダー 2">
            <a:extLst>
              <a:ext uri="{FF2B5EF4-FFF2-40B4-BE49-F238E27FC236}">
                <a16:creationId xmlns:a16="http://schemas.microsoft.com/office/drawing/2014/main" id="{42E0FB65-24D4-4395-A290-F123BE72CA3D}"/>
              </a:ext>
            </a:extLst>
          </p:cNvPr>
          <p:cNvSpPr>
            <a:spLocks noGrp="1"/>
          </p:cNvSpPr>
          <p:nvPr>
            <p:ph idx="1"/>
          </p:nvPr>
        </p:nvSpPr>
        <p:spPr>
          <a:xfrm>
            <a:off x="838200" y="1825625"/>
            <a:ext cx="10515600" cy="2593975"/>
          </a:xfrm>
        </p:spPr>
        <p:txBody>
          <a:bodyPr>
            <a:normAutofit fontScale="85000" lnSpcReduction="20000"/>
          </a:bodyPr>
          <a:lstStyle/>
          <a:p>
            <a:pPr marL="0" indent="0">
              <a:buNone/>
            </a:pPr>
            <a:r>
              <a:rPr lang="en-US" altLang="ja-JP" b="1" dirty="0"/>
              <a:t>Tuning the Learning Process</a:t>
            </a:r>
            <a:endParaRPr lang="en-US" altLang="ja-JP" dirty="0"/>
          </a:p>
          <a:p>
            <a:r>
              <a:rPr lang="en-US" altLang="ja-JP" i="1" dirty="0"/>
              <a:t>Optimizers:</a:t>
            </a:r>
            <a:r>
              <a:rPr lang="en-US" altLang="ja-JP" dirty="0"/>
              <a:t> SGD (simple but slow), Adam (fast and adaptive), </a:t>
            </a:r>
            <a:r>
              <a:rPr lang="en-US" altLang="ja-JP" dirty="0" err="1"/>
              <a:t>RMSProp</a:t>
            </a:r>
            <a:r>
              <a:rPr lang="en-US" altLang="ja-JP" dirty="0"/>
              <a:t> (compromise).</a:t>
            </a:r>
          </a:p>
          <a:p>
            <a:r>
              <a:rPr lang="en-US" altLang="ja-JP" dirty="0"/>
              <a:t>Choose learning rate (1e-3 to 1e-4 typical for LSTM).</a:t>
            </a:r>
          </a:p>
          <a:p>
            <a:r>
              <a:rPr lang="en-US" altLang="ja-JP" dirty="0"/>
              <a:t>Use learning-rate scheduler to decay after plateau.</a:t>
            </a:r>
          </a:p>
          <a:p>
            <a:r>
              <a:rPr lang="en-US" altLang="ja-JP" dirty="0"/>
              <a:t>Overfitting control: Dropout (0.3 – 0.5), Weight decay.</a:t>
            </a:r>
          </a:p>
          <a:p>
            <a:r>
              <a:rPr lang="en-US" altLang="ja-JP" dirty="0"/>
              <a:t>Batch normalization rarely used inside RNN; prefer </a:t>
            </a:r>
            <a:r>
              <a:rPr lang="en-US" altLang="ja-JP" dirty="0" err="1"/>
              <a:t>LayerNorm</a:t>
            </a:r>
            <a:r>
              <a:rPr lang="en-US" altLang="ja-JP" dirty="0"/>
              <a:t>.</a:t>
            </a:r>
          </a:p>
          <a:p>
            <a:endParaRPr kumimoji="1" lang="ja-JP" altLang="en-US" dirty="0"/>
          </a:p>
        </p:txBody>
      </p:sp>
      <p:sp>
        <p:nvSpPr>
          <p:cNvPr id="4" name="テキスト ボックス 3">
            <a:extLst>
              <a:ext uri="{FF2B5EF4-FFF2-40B4-BE49-F238E27FC236}">
                <a16:creationId xmlns:a16="http://schemas.microsoft.com/office/drawing/2014/main" id="{7FAD51E4-FE88-A233-413F-5186D1B1818F}"/>
              </a:ext>
            </a:extLst>
          </p:cNvPr>
          <p:cNvSpPr txBox="1"/>
          <p:nvPr/>
        </p:nvSpPr>
        <p:spPr>
          <a:xfrm>
            <a:off x="1109184" y="4419600"/>
            <a:ext cx="9712118" cy="2031325"/>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dirty="0">
                <a:latin typeface="Consolas" panose="020B0609020204030204" pitchFamily="49" charset="0"/>
              </a:rPr>
              <a:t>model = BiLSTMClassifier(vocab_size, embed_dim, hidden_dim, num_classes)</a:t>
            </a:r>
          </a:p>
          <a:p>
            <a:r>
              <a:rPr lang="pt-BR" altLang="ja-JP" dirty="0">
                <a:latin typeface="Consolas" panose="020B0609020204030204" pitchFamily="49" charset="0"/>
              </a:rPr>
              <a:t>optimizer = optim.Adam(model.parameters(), lr=1e-3, weight_decay=1e-5)</a:t>
            </a:r>
          </a:p>
          <a:p>
            <a:endParaRPr lang="pt-BR" altLang="ja-JP" dirty="0">
              <a:latin typeface="Consolas" panose="020B0609020204030204" pitchFamily="49" charset="0"/>
            </a:endParaRPr>
          </a:p>
          <a:p>
            <a:r>
              <a:rPr lang="pt-BR" altLang="ja-JP" dirty="0">
                <a:latin typeface="Consolas" panose="020B0609020204030204" pitchFamily="49" charset="0"/>
              </a:rPr>
              <a:t># Learning rate scheduler: reduce LR when validation loss plateaus</a:t>
            </a:r>
          </a:p>
          <a:p>
            <a:r>
              <a:rPr lang="pt-BR" altLang="ja-JP" dirty="0">
                <a:latin typeface="Consolas" panose="020B0609020204030204" pitchFamily="49" charset="0"/>
              </a:rPr>
              <a:t>scheduler = optim.lr_scheduler.ReduceLROnPlateau(</a:t>
            </a:r>
          </a:p>
          <a:p>
            <a:r>
              <a:rPr lang="pt-BR" altLang="ja-JP" dirty="0">
                <a:latin typeface="Consolas" panose="020B0609020204030204" pitchFamily="49" charset="0"/>
              </a:rPr>
              <a:t>    optimizer, mode='min', factor=0.5, patience=2, verbose=True</a:t>
            </a:r>
          </a:p>
          <a:p>
            <a:r>
              <a:rPr lang="pt-BR" altLang="ja-JP" dirty="0">
                <a:latin typeface="Consolas" panose="020B0609020204030204" pitchFamily="49" charset="0"/>
              </a:rPr>
              <a:t>)</a:t>
            </a:r>
          </a:p>
        </p:txBody>
      </p:sp>
    </p:spTree>
    <p:extLst>
      <p:ext uri="{BB962C8B-B14F-4D97-AF65-F5344CB8AC3E}">
        <p14:creationId xmlns:p14="http://schemas.microsoft.com/office/powerpoint/2010/main" val="453757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91127-AF9A-0B90-8085-BDF7904B8045}"/>
              </a:ext>
            </a:extLst>
          </p:cNvPr>
          <p:cNvSpPr>
            <a:spLocks noGrp="1"/>
          </p:cNvSpPr>
          <p:nvPr>
            <p:ph type="title"/>
          </p:nvPr>
        </p:nvSpPr>
        <p:spPr/>
        <p:txBody>
          <a:bodyPr/>
          <a:lstStyle/>
          <a:p>
            <a:r>
              <a:rPr kumimoji="1" lang="en-US" altLang="ja-JP" dirty="0"/>
              <a:t>Cross-Entropy Loss and </a:t>
            </a:r>
            <a:r>
              <a:rPr kumimoji="1" lang="en-US" altLang="ja-JP" dirty="0" err="1"/>
              <a:t>Perpleity</a:t>
            </a:r>
            <a:endParaRPr kumimoji="1" lang="ja-JP" altLang="en-US" dirty="0"/>
          </a:p>
        </p:txBody>
      </p:sp>
      <p:sp>
        <p:nvSpPr>
          <p:cNvPr id="3" name="コンテンツ プレースホルダー 2">
            <a:extLst>
              <a:ext uri="{FF2B5EF4-FFF2-40B4-BE49-F238E27FC236}">
                <a16:creationId xmlns:a16="http://schemas.microsoft.com/office/drawing/2014/main" id="{80199B65-1E1F-1A22-305F-E915D38DA645}"/>
              </a:ext>
            </a:extLst>
          </p:cNvPr>
          <p:cNvSpPr>
            <a:spLocks noGrp="1"/>
          </p:cNvSpPr>
          <p:nvPr>
            <p:ph idx="1"/>
          </p:nvPr>
        </p:nvSpPr>
        <p:spPr>
          <a:xfrm>
            <a:off x="838200" y="1825625"/>
            <a:ext cx="10515600" cy="2344039"/>
          </a:xfrm>
        </p:spPr>
        <p:txBody>
          <a:bodyPr>
            <a:normAutofit fontScale="85000" lnSpcReduction="10000"/>
          </a:bodyPr>
          <a:lstStyle/>
          <a:p>
            <a:r>
              <a:rPr lang="en-US" altLang="ja-JP" b="1" dirty="0"/>
              <a:t>Evaluating Language Models</a:t>
            </a:r>
            <a:endParaRPr lang="en-US" altLang="ja-JP" dirty="0"/>
          </a:p>
          <a:p>
            <a:pPr lvl="1"/>
            <a:r>
              <a:rPr lang="en-US" altLang="ja-JP" dirty="0"/>
              <a:t>Cross-entropy measures difference between predicted and true distribution.</a:t>
            </a:r>
            <a:br>
              <a:rPr lang="en-US" altLang="ja-JP" dirty="0"/>
            </a:br>
            <a:r>
              <a:rPr lang="en-US" altLang="ja-JP" dirty="0"/>
              <a:t>H(</a:t>
            </a:r>
            <a:r>
              <a:rPr lang="en-US" altLang="ja-JP" dirty="0" err="1"/>
              <a:t>p,q</a:t>
            </a:r>
            <a:r>
              <a:rPr lang="en-US" altLang="ja-JP" dirty="0"/>
              <a:t>)=−</a:t>
            </a:r>
            <a:r>
              <a:rPr lang="el-GR" altLang="ja-JP" dirty="0"/>
              <a:t>Σ </a:t>
            </a:r>
            <a:r>
              <a:rPr lang="en-US" altLang="ja-JP" dirty="0"/>
              <a:t>p(x) log q(x)</a:t>
            </a:r>
          </a:p>
          <a:p>
            <a:pPr lvl="1"/>
            <a:r>
              <a:rPr lang="en-US" altLang="ja-JP" dirty="0"/>
              <a:t>Equivalent to negative log-likelihood for classification.</a:t>
            </a:r>
          </a:p>
          <a:p>
            <a:pPr lvl="1"/>
            <a:r>
              <a:rPr lang="en-US" altLang="ja-JP" i="1" dirty="0"/>
              <a:t>Perplexity (PPL)</a:t>
            </a:r>
            <a:r>
              <a:rPr lang="en-US" altLang="ja-JP" dirty="0"/>
              <a:t> = exp(cross-entropy) → lower is better.</a:t>
            </a:r>
          </a:p>
          <a:p>
            <a:pPr lvl="1"/>
            <a:r>
              <a:rPr lang="en-US" altLang="ja-JP" dirty="0"/>
              <a:t>In </a:t>
            </a:r>
            <a:r>
              <a:rPr lang="en-US" altLang="ja-JP" dirty="0" err="1"/>
              <a:t>PyTorch</a:t>
            </a:r>
            <a:r>
              <a:rPr lang="en-US" altLang="ja-JP" dirty="0"/>
              <a:t>: loss = </a:t>
            </a:r>
            <a:r>
              <a:rPr lang="en-US" altLang="ja-JP" dirty="0" err="1"/>
              <a:t>nn.CrossEntropyLoss</a:t>
            </a:r>
            <a:r>
              <a:rPr lang="en-US" altLang="ja-JP" dirty="0"/>
              <a:t>()</a:t>
            </a:r>
          </a:p>
          <a:p>
            <a:pPr lvl="1"/>
            <a:r>
              <a:rPr lang="en-US" altLang="ja-JP" dirty="0"/>
              <a:t>Typically applied to the output of the decoder layer.</a:t>
            </a:r>
          </a:p>
        </p:txBody>
      </p:sp>
      <p:sp>
        <p:nvSpPr>
          <p:cNvPr id="4" name="テキスト ボックス 3">
            <a:extLst>
              <a:ext uri="{FF2B5EF4-FFF2-40B4-BE49-F238E27FC236}">
                <a16:creationId xmlns:a16="http://schemas.microsoft.com/office/drawing/2014/main" id="{09DE0210-D6EB-8D1A-C59D-437823E9C4EA}"/>
              </a:ext>
            </a:extLst>
          </p:cNvPr>
          <p:cNvSpPr txBox="1"/>
          <p:nvPr/>
        </p:nvSpPr>
        <p:spPr>
          <a:xfrm>
            <a:off x="1127472" y="4030662"/>
            <a:ext cx="9712118" cy="2462213"/>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sz="1400" dirty="0">
                <a:latin typeface="Consolas" panose="020B0609020204030204" pitchFamily="49" charset="0"/>
              </a:rPr>
              <a:t>criterion = nn.CrossEntropyLoss()</a:t>
            </a:r>
          </a:p>
          <a:p>
            <a:r>
              <a:rPr lang="pt-BR" altLang="ja-JP" sz="1400" dirty="0">
                <a:latin typeface="Consolas" panose="020B0609020204030204" pitchFamily="49" charset="0"/>
              </a:rPr>
              <a:t># Forward pass</a:t>
            </a:r>
          </a:p>
          <a:p>
            <a:r>
              <a:rPr lang="pt-BR" altLang="ja-JP" sz="1400" dirty="0">
                <a:latin typeface="Consolas" panose="020B0609020204030204" pitchFamily="49" charset="0"/>
              </a:rPr>
              <a:t>outputs = model(x_batch)  # logits: [batch, num_classes] – DLO</a:t>
            </a:r>
          </a:p>
          <a:p>
            <a:r>
              <a:rPr lang="pt-BR" altLang="ja-JP" sz="1400" dirty="0">
                <a:latin typeface="Consolas" panose="020B0609020204030204" pitchFamily="49" charset="0"/>
              </a:rPr>
              <a:t>loss = criterion(outputs, y_batch)</a:t>
            </a:r>
          </a:p>
          <a:p>
            <a:r>
              <a:rPr lang="pt-BR" altLang="ja-JP" sz="1400" dirty="0">
                <a:latin typeface="Consolas" panose="020B0609020204030204" pitchFamily="49" charset="0"/>
              </a:rPr>
              <a:t># Backpropagation</a:t>
            </a:r>
          </a:p>
          <a:p>
            <a:r>
              <a:rPr lang="pt-BR" altLang="ja-JP" sz="1400" dirty="0">
                <a:latin typeface="Consolas" panose="020B0609020204030204" pitchFamily="49" charset="0"/>
              </a:rPr>
              <a:t>optimizer.zero_grad()</a:t>
            </a:r>
          </a:p>
          <a:p>
            <a:r>
              <a:rPr lang="pt-BR" altLang="ja-JP" sz="1400" dirty="0">
                <a:latin typeface="Consolas" panose="020B0609020204030204" pitchFamily="49" charset="0"/>
              </a:rPr>
              <a:t>loss.backward() # Negative log-likelihood</a:t>
            </a:r>
          </a:p>
          <a:p>
            <a:r>
              <a:rPr lang="pt-BR" altLang="ja-JP" sz="1400" dirty="0">
                <a:latin typeface="Consolas" panose="020B0609020204030204" pitchFamily="49" charset="0"/>
              </a:rPr>
              <a:t>optimizer.step()</a:t>
            </a:r>
          </a:p>
          <a:p>
            <a:r>
              <a:rPr lang="pt-BR" altLang="ja-JP" sz="1400" dirty="0">
                <a:latin typeface="Consolas" panose="020B0609020204030204" pitchFamily="49" charset="0"/>
              </a:rPr>
              <a:t># Optional: compute perplexity</a:t>
            </a:r>
          </a:p>
          <a:p>
            <a:r>
              <a:rPr lang="pt-BR" altLang="ja-JP" sz="1400" dirty="0">
                <a:latin typeface="Consolas" panose="020B0609020204030204" pitchFamily="49" charset="0"/>
              </a:rPr>
              <a:t>ppl = torch.exp(loss.detach()) # Perplexity</a:t>
            </a:r>
          </a:p>
          <a:p>
            <a:r>
              <a:rPr lang="pt-BR" altLang="ja-JP" sz="1400" dirty="0">
                <a:latin typeface="Consolas" panose="020B0609020204030204" pitchFamily="49" charset="0"/>
              </a:rPr>
              <a:t>print(f"Loss: {loss.item():.4f}, Perplexity: {ppl.item():.4f}")</a:t>
            </a:r>
          </a:p>
        </p:txBody>
      </p:sp>
    </p:spTree>
    <p:extLst>
      <p:ext uri="{BB962C8B-B14F-4D97-AF65-F5344CB8AC3E}">
        <p14:creationId xmlns:p14="http://schemas.microsoft.com/office/powerpoint/2010/main" val="3046582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536522-2F12-3DC7-1C5F-B170F6609367}"/>
              </a:ext>
            </a:extLst>
          </p:cNvPr>
          <p:cNvSpPr>
            <a:spLocks noGrp="1"/>
          </p:cNvSpPr>
          <p:nvPr>
            <p:ph type="title"/>
          </p:nvPr>
        </p:nvSpPr>
        <p:spPr/>
        <p:txBody>
          <a:bodyPr/>
          <a:lstStyle/>
          <a:p>
            <a:r>
              <a:rPr kumimoji="1" lang="en-US" altLang="ja-JP" dirty="0"/>
              <a:t>Word Embedding in RNN Input</a:t>
            </a:r>
            <a:endParaRPr kumimoji="1" lang="ja-JP" altLang="en-US" dirty="0"/>
          </a:p>
        </p:txBody>
      </p:sp>
      <p:sp>
        <p:nvSpPr>
          <p:cNvPr id="3" name="コンテンツ プレースホルダー 2">
            <a:extLst>
              <a:ext uri="{FF2B5EF4-FFF2-40B4-BE49-F238E27FC236}">
                <a16:creationId xmlns:a16="http://schemas.microsoft.com/office/drawing/2014/main" id="{448F9230-6C09-2E23-39F9-7AB86F9C79F9}"/>
              </a:ext>
            </a:extLst>
          </p:cNvPr>
          <p:cNvSpPr>
            <a:spLocks noGrp="1"/>
          </p:cNvSpPr>
          <p:nvPr>
            <p:ph idx="1"/>
          </p:nvPr>
        </p:nvSpPr>
        <p:spPr/>
        <p:txBody>
          <a:bodyPr/>
          <a:lstStyle/>
          <a:p>
            <a:pPr marL="0" indent="0">
              <a:buNone/>
            </a:pPr>
            <a:r>
              <a:rPr lang="en-US" altLang="ja-JP" b="1" dirty="0"/>
              <a:t>Connecting Discrete Words to Continuous Vectors</a:t>
            </a:r>
            <a:endParaRPr lang="en-US" altLang="ja-JP" dirty="0"/>
          </a:p>
          <a:p>
            <a:pPr lvl="1"/>
            <a:r>
              <a:rPr lang="en-US" altLang="ja-JP" dirty="0"/>
              <a:t>One-hot vectors are high-dimensional and sparse.</a:t>
            </a:r>
          </a:p>
          <a:p>
            <a:pPr lvl="1"/>
            <a:r>
              <a:rPr lang="en-US" altLang="ja-JP" dirty="0" err="1"/>
              <a:t>nn.Embedding</a:t>
            </a:r>
            <a:r>
              <a:rPr lang="en-US" altLang="ja-JP" dirty="0"/>
              <a:t>(</a:t>
            </a:r>
            <a:r>
              <a:rPr lang="en-US" altLang="ja-JP" dirty="0" err="1"/>
              <a:t>vocab_size</a:t>
            </a:r>
            <a:r>
              <a:rPr lang="en-US" altLang="ja-JP" dirty="0"/>
              <a:t>, </a:t>
            </a:r>
            <a:r>
              <a:rPr lang="en-US" altLang="ja-JP" dirty="0" err="1"/>
              <a:t>embedding_dim</a:t>
            </a:r>
            <a:r>
              <a:rPr lang="en-US" altLang="ja-JP" dirty="0"/>
              <a:t>) maps IDs → dense vectors.</a:t>
            </a:r>
          </a:p>
          <a:p>
            <a:pPr lvl="1"/>
            <a:r>
              <a:rPr lang="en-US" altLang="ja-JP" dirty="0"/>
              <a:t>Embeddings capture semantic relations (e.g., king − man + woman ≈ queen).</a:t>
            </a:r>
          </a:p>
          <a:p>
            <a:pPr lvl="1"/>
            <a:r>
              <a:rPr lang="en-US" altLang="ja-JP" dirty="0"/>
              <a:t>Can use pretrained embeddings (Word2Vec, </a:t>
            </a:r>
            <a:r>
              <a:rPr lang="en-US" altLang="ja-JP" dirty="0" err="1"/>
              <a:t>GloVe</a:t>
            </a:r>
            <a:r>
              <a:rPr lang="en-US" altLang="ja-JP" dirty="0"/>
              <a:t>, </a:t>
            </a:r>
            <a:r>
              <a:rPr lang="en-US" altLang="ja-JP" dirty="0" err="1"/>
              <a:t>FastText</a:t>
            </a:r>
            <a:r>
              <a:rPr lang="en-US" altLang="ja-JP" dirty="0"/>
              <a:t>) or train from scratch.</a:t>
            </a:r>
          </a:p>
          <a:p>
            <a:pPr lvl="1"/>
            <a:r>
              <a:rPr lang="en-US" altLang="ja-JP" dirty="0"/>
              <a:t>Embedding layer is learned jointly with the RNN weights.</a:t>
            </a:r>
          </a:p>
          <a:p>
            <a:endParaRPr kumimoji="1" lang="ja-JP" altLang="en-US" dirty="0"/>
          </a:p>
        </p:txBody>
      </p:sp>
      <p:sp>
        <p:nvSpPr>
          <p:cNvPr id="4" name="テキスト ボックス 3">
            <a:extLst>
              <a:ext uri="{FF2B5EF4-FFF2-40B4-BE49-F238E27FC236}">
                <a16:creationId xmlns:a16="http://schemas.microsoft.com/office/drawing/2014/main" id="{9009C650-4908-1A1C-A53D-F997BE108247}"/>
              </a:ext>
            </a:extLst>
          </p:cNvPr>
          <p:cNvSpPr txBox="1"/>
          <p:nvPr/>
        </p:nvSpPr>
        <p:spPr>
          <a:xfrm>
            <a:off x="1078704" y="5807631"/>
            <a:ext cx="9712118" cy="369332"/>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dirty="0">
                <a:latin typeface="Consolas" panose="020B0609020204030204" pitchFamily="49" charset="0"/>
              </a:rPr>
              <a:t>self.embedding = nn.Embedding(vocab_size, emb_dim)</a:t>
            </a:r>
          </a:p>
        </p:txBody>
      </p:sp>
    </p:spTree>
    <p:extLst>
      <p:ext uri="{BB962C8B-B14F-4D97-AF65-F5344CB8AC3E}">
        <p14:creationId xmlns:p14="http://schemas.microsoft.com/office/powerpoint/2010/main" val="1014626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4B7CB-C2D8-CBBA-3C0E-F86DB6FDDC93}"/>
              </a:ext>
            </a:extLst>
          </p:cNvPr>
          <p:cNvSpPr>
            <a:spLocks noGrp="1"/>
          </p:cNvSpPr>
          <p:nvPr>
            <p:ph type="title"/>
          </p:nvPr>
        </p:nvSpPr>
        <p:spPr/>
        <p:txBody>
          <a:bodyPr/>
          <a:lstStyle/>
          <a:p>
            <a:r>
              <a:rPr kumimoji="1" lang="en-US" altLang="ja-JP" dirty="0"/>
              <a:t>Minimal RNN Classifier Implementation</a:t>
            </a:r>
            <a:endParaRPr kumimoji="1" lang="ja-JP" altLang="en-US" dirty="0"/>
          </a:p>
        </p:txBody>
      </p:sp>
      <p:sp>
        <p:nvSpPr>
          <p:cNvPr id="3" name="コンテンツ プレースホルダー 2">
            <a:extLst>
              <a:ext uri="{FF2B5EF4-FFF2-40B4-BE49-F238E27FC236}">
                <a16:creationId xmlns:a16="http://schemas.microsoft.com/office/drawing/2014/main" id="{CC1BC918-77CC-4BDF-7EF0-7E070CBE4F7E}"/>
              </a:ext>
            </a:extLst>
          </p:cNvPr>
          <p:cNvSpPr>
            <a:spLocks noGrp="1"/>
          </p:cNvSpPr>
          <p:nvPr>
            <p:ph idx="1"/>
          </p:nvPr>
        </p:nvSpPr>
        <p:spPr>
          <a:xfrm>
            <a:off x="838200" y="4401311"/>
            <a:ext cx="10515600" cy="1775651"/>
          </a:xfrm>
        </p:spPr>
        <p:txBody>
          <a:bodyPr>
            <a:normAutofit lnSpcReduction="10000"/>
          </a:bodyPr>
          <a:lstStyle/>
          <a:p>
            <a:r>
              <a:rPr kumimoji="1" lang="en-US" altLang="ja-JP" dirty="0"/>
              <a:t>Step 1: Embed tokens → Step 2: Process sequence with RNN</a:t>
            </a:r>
          </a:p>
          <a:p>
            <a:r>
              <a:rPr kumimoji="1" lang="en-US" altLang="ja-JP" dirty="0"/>
              <a:t>Step 3: Use final hidden state for classification (logits)</a:t>
            </a:r>
          </a:p>
          <a:p>
            <a:r>
              <a:rPr kumimoji="1" lang="en-US" altLang="ja-JP" dirty="0"/>
              <a:t>Easy to upgrade to </a:t>
            </a:r>
            <a:r>
              <a:rPr kumimoji="1" lang="en-US" altLang="ja-JP" dirty="0" err="1"/>
              <a:t>nn.LSTM</a:t>
            </a:r>
            <a:r>
              <a:rPr kumimoji="1" lang="en-US" altLang="ja-JP" dirty="0"/>
              <a:t> or </a:t>
            </a:r>
            <a:r>
              <a:rPr kumimoji="1" lang="en-US" altLang="ja-JP" dirty="0" err="1"/>
              <a:t>nn.GRU</a:t>
            </a:r>
            <a:r>
              <a:rPr kumimoji="1" lang="en-US" altLang="ja-JP" dirty="0"/>
              <a:t> by changing a single line.</a:t>
            </a:r>
            <a:endParaRPr kumimoji="1" lang="ja-JP" altLang="en-US" dirty="0"/>
          </a:p>
        </p:txBody>
      </p:sp>
      <p:sp>
        <p:nvSpPr>
          <p:cNvPr id="4" name="テキスト ボックス 3">
            <a:extLst>
              <a:ext uri="{FF2B5EF4-FFF2-40B4-BE49-F238E27FC236}">
                <a16:creationId xmlns:a16="http://schemas.microsoft.com/office/drawing/2014/main" id="{39B68606-42F9-7C5D-AEB4-AE0B04426E42}"/>
              </a:ext>
            </a:extLst>
          </p:cNvPr>
          <p:cNvSpPr txBox="1"/>
          <p:nvPr/>
        </p:nvSpPr>
        <p:spPr>
          <a:xfrm>
            <a:off x="1054320" y="1690688"/>
            <a:ext cx="9712118" cy="2585323"/>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dirty="0">
                <a:latin typeface="Consolas" panose="020B0609020204030204" pitchFamily="49" charset="0"/>
              </a:rPr>
              <a:t>class RNNClassifier(nn.Module):</a:t>
            </a:r>
          </a:p>
          <a:p>
            <a:r>
              <a:rPr lang="pt-BR" altLang="ja-JP" dirty="0">
                <a:latin typeface="Consolas" panose="020B0609020204030204" pitchFamily="49" charset="0"/>
              </a:rPr>
              <a:t>    def __init__(self, vocab, emb, hid, out):</a:t>
            </a:r>
          </a:p>
          <a:p>
            <a:r>
              <a:rPr lang="pt-BR" altLang="ja-JP" dirty="0">
                <a:latin typeface="Consolas" panose="020B0609020204030204" pitchFamily="49" charset="0"/>
              </a:rPr>
              <a:t>        super().__init__()</a:t>
            </a:r>
          </a:p>
          <a:p>
            <a:r>
              <a:rPr lang="pt-BR" altLang="ja-JP" dirty="0">
                <a:latin typeface="Consolas" panose="020B0609020204030204" pitchFamily="49" charset="0"/>
              </a:rPr>
              <a:t>        self.emb = nn.Embedding(vocab, emb)</a:t>
            </a:r>
          </a:p>
          <a:p>
            <a:r>
              <a:rPr lang="pt-BR" altLang="ja-JP" dirty="0">
                <a:latin typeface="Consolas" panose="020B0609020204030204" pitchFamily="49" charset="0"/>
              </a:rPr>
              <a:t>        self.rnn = nn.RNN(emb, hid, batch_first=True)</a:t>
            </a:r>
          </a:p>
          <a:p>
            <a:r>
              <a:rPr lang="pt-BR" altLang="ja-JP" dirty="0">
                <a:latin typeface="Consolas" panose="020B0609020204030204" pitchFamily="49" charset="0"/>
              </a:rPr>
              <a:t>        self.fc  = nn.Linear(hid, out)</a:t>
            </a:r>
          </a:p>
          <a:p>
            <a:r>
              <a:rPr lang="pt-BR" altLang="ja-JP" dirty="0">
                <a:latin typeface="Consolas" panose="020B0609020204030204" pitchFamily="49" charset="0"/>
              </a:rPr>
              <a:t>    def forward(self, x):</a:t>
            </a:r>
          </a:p>
          <a:p>
            <a:r>
              <a:rPr lang="pt-BR" altLang="ja-JP" dirty="0">
                <a:latin typeface="Consolas" panose="020B0609020204030204" pitchFamily="49" charset="0"/>
              </a:rPr>
              <a:t>        _, h = self.rnn(self.emb(x))</a:t>
            </a:r>
          </a:p>
          <a:p>
            <a:r>
              <a:rPr lang="pt-BR" altLang="ja-JP" dirty="0">
                <a:latin typeface="Consolas" panose="020B0609020204030204" pitchFamily="49" charset="0"/>
              </a:rPr>
              <a:t>        return self.fc(h.squeeze(0))</a:t>
            </a:r>
          </a:p>
        </p:txBody>
      </p:sp>
    </p:spTree>
    <p:extLst>
      <p:ext uri="{BB962C8B-B14F-4D97-AF65-F5344CB8AC3E}">
        <p14:creationId xmlns:p14="http://schemas.microsoft.com/office/powerpoint/2010/main" val="507800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003F9-BAA3-A52A-C952-8AF4DA28FB28}"/>
              </a:ext>
            </a:extLst>
          </p:cNvPr>
          <p:cNvSpPr>
            <a:spLocks noGrp="1"/>
          </p:cNvSpPr>
          <p:nvPr>
            <p:ph type="title"/>
          </p:nvPr>
        </p:nvSpPr>
        <p:spPr/>
        <p:txBody>
          <a:bodyPr/>
          <a:lstStyle/>
          <a:p>
            <a:r>
              <a:rPr lang="en-US" altLang="ja-JP" dirty="0"/>
              <a:t>Why Bidirectional RNNs Are Needed</a:t>
            </a:r>
            <a:endParaRPr kumimoji="1" lang="ja-JP" altLang="en-US" dirty="0"/>
          </a:p>
        </p:txBody>
      </p:sp>
      <p:sp>
        <p:nvSpPr>
          <p:cNvPr id="3" name="コンテンツ プレースホルダー 2">
            <a:extLst>
              <a:ext uri="{FF2B5EF4-FFF2-40B4-BE49-F238E27FC236}">
                <a16:creationId xmlns:a16="http://schemas.microsoft.com/office/drawing/2014/main" id="{4939A631-C0A9-B7DF-9B67-E37FCAAC6736}"/>
              </a:ext>
            </a:extLst>
          </p:cNvPr>
          <p:cNvSpPr>
            <a:spLocks noGrp="1"/>
          </p:cNvSpPr>
          <p:nvPr>
            <p:ph idx="1"/>
          </p:nvPr>
        </p:nvSpPr>
        <p:spPr>
          <a:xfrm>
            <a:off x="838200" y="1825625"/>
            <a:ext cx="6655594" cy="4351338"/>
          </a:xfrm>
        </p:spPr>
        <p:txBody>
          <a:bodyPr>
            <a:normAutofit fontScale="92500" lnSpcReduction="10000"/>
          </a:bodyPr>
          <a:lstStyle/>
          <a:p>
            <a:pPr marL="0" indent="0">
              <a:buNone/>
            </a:pPr>
            <a:r>
              <a:rPr lang="en-US" altLang="ja-JP" b="1" dirty="0"/>
              <a:t>Context Flows Both Ways in Language</a:t>
            </a:r>
            <a:endParaRPr lang="en-US" altLang="ja-JP" dirty="0"/>
          </a:p>
          <a:p>
            <a:pPr lvl="1"/>
            <a:r>
              <a:rPr lang="en-US" altLang="ja-JP" dirty="0"/>
              <a:t>Language meaning depends on both </a:t>
            </a:r>
            <a:r>
              <a:rPr lang="en-US" altLang="ja-JP" i="1" dirty="0"/>
              <a:t>past</a:t>
            </a:r>
            <a:r>
              <a:rPr lang="en-US" altLang="ja-JP" dirty="0"/>
              <a:t> and </a:t>
            </a:r>
            <a:r>
              <a:rPr lang="en-US" altLang="ja-JP" i="1" dirty="0"/>
              <a:t>future</a:t>
            </a:r>
            <a:r>
              <a:rPr lang="en-US" altLang="ja-JP" dirty="0"/>
              <a:t> context.</a:t>
            </a:r>
          </a:p>
          <a:p>
            <a:pPr lvl="1"/>
            <a:r>
              <a:rPr lang="en-US" altLang="ja-JP" dirty="0"/>
              <a:t>Example:</a:t>
            </a:r>
          </a:p>
          <a:p>
            <a:pPr lvl="2"/>
            <a:r>
              <a:rPr lang="en-US" altLang="ja-JP" dirty="0"/>
              <a:t>“He is a </a:t>
            </a:r>
            <a:r>
              <a:rPr lang="en-US" altLang="ja-JP" b="1" dirty="0"/>
              <a:t>terribly good</a:t>
            </a:r>
            <a:r>
              <a:rPr lang="en-US" altLang="ja-JP" dirty="0"/>
              <a:t> person.” → “terribly” = intensifier.</a:t>
            </a:r>
          </a:p>
          <a:p>
            <a:pPr lvl="2"/>
            <a:r>
              <a:rPr lang="en-US" altLang="ja-JP" dirty="0"/>
              <a:t>“He is a </a:t>
            </a:r>
            <a:r>
              <a:rPr lang="en-US" altLang="ja-JP" b="1" dirty="0"/>
              <a:t>terribly sad</a:t>
            </a:r>
            <a:r>
              <a:rPr lang="en-US" altLang="ja-JP" dirty="0"/>
              <a:t> story.” → “terribly” = negative adverb.</a:t>
            </a:r>
          </a:p>
          <a:p>
            <a:pPr lvl="1"/>
            <a:r>
              <a:rPr lang="en-US" altLang="ja-JP" dirty="0"/>
              <a:t>Left-to-right RNN only sees earlier words; cannot anticipate right-context.</a:t>
            </a:r>
          </a:p>
          <a:p>
            <a:pPr lvl="1"/>
            <a:r>
              <a:rPr lang="en-US" altLang="ja-JP" dirty="0"/>
              <a:t>Solution → </a:t>
            </a:r>
            <a:r>
              <a:rPr lang="en-US" altLang="ja-JP" b="1" dirty="0"/>
              <a:t>Bidirectional RNN (</a:t>
            </a:r>
            <a:r>
              <a:rPr lang="en-US" altLang="ja-JP" b="1" dirty="0" err="1"/>
              <a:t>BiRNN</a:t>
            </a:r>
            <a:r>
              <a:rPr lang="en-US" altLang="ja-JP" b="1" dirty="0"/>
              <a:t>)</a:t>
            </a:r>
            <a:r>
              <a:rPr lang="en-US" altLang="ja-JP" dirty="0"/>
              <a:t> processes sequence in both directions.</a:t>
            </a:r>
          </a:p>
          <a:p>
            <a:pPr lvl="1"/>
            <a:r>
              <a:rPr lang="en-US" altLang="ja-JP" dirty="0"/>
              <a:t>Merges two hidden representations to encode full sentence context.</a:t>
            </a:r>
          </a:p>
          <a:p>
            <a:endParaRPr kumimoji="1" lang="ja-JP" altLang="en-US" dirty="0"/>
          </a:p>
        </p:txBody>
      </p:sp>
      <p:pic>
        <p:nvPicPr>
          <p:cNvPr id="4" name="図 3">
            <a:extLst>
              <a:ext uri="{FF2B5EF4-FFF2-40B4-BE49-F238E27FC236}">
                <a16:creationId xmlns:a16="http://schemas.microsoft.com/office/drawing/2014/main" id="{C54A7EF9-4CEA-273B-B74E-3E368B4B333E}"/>
              </a:ext>
            </a:extLst>
          </p:cNvPr>
          <p:cNvPicPr>
            <a:picLocks noChangeAspect="1"/>
          </p:cNvPicPr>
          <p:nvPr/>
        </p:nvPicPr>
        <p:blipFill>
          <a:blip r:embed="rId2"/>
          <a:stretch>
            <a:fillRect/>
          </a:stretch>
        </p:blipFill>
        <p:spPr>
          <a:xfrm>
            <a:off x="7579957" y="2000249"/>
            <a:ext cx="4334830" cy="3571875"/>
          </a:xfrm>
          <a:prstGeom prst="rect">
            <a:avLst/>
          </a:prstGeom>
        </p:spPr>
      </p:pic>
    </p:spTree>
    <p:extLst>
      <p:ext uri="{BB962C8B-B14F-4D97-AF65-F5344CB8AC3E}">
        <p14:creationId xmlns:p14="http://schemas.microsoft.com/office/powerpoint/2010/main" val="3251586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2EA27-269B-E96A-640F-EC8C268ED279}"/>
              </a:ext>
            </a:extLst>
          </p:cNvPr>
          <p:cNvSpPr>
            <a:spLocks noGrp="1"/>
          </p:cNvSpPr>
          <p:nvPr>
            <p:ph type="title"/>
          </p:nvPr>
        </p:nvSpPr>
        <p:spPr/>
        <p:txBody>
          <a:bodyPr/>
          <a:lstStyle/>
          <a:p>
            <a:r>
              <a:rPr lang="en-US" altLang="ja-JP" dirty="0"/>
              <a:t>The Mechanism of Bidirectional Processing</a:t>
            </a:r>
            <a:endParaRPr kumimoji="1" lang="ja-JP" altLang="en-US" dirty="0"/>
          </a:p>
        </p:txBody>
      </p:sp>
      <p:sp>
        <p:nvSpPr>
          <p:cNvPr id="3" name="コンテンツ プレースホルダー 2">
            <a:extLst>
              <a:ext uri="{FF2B5EF4-FFF2-40B4-BE49-F238E27FC236}">
                <a16:creationId xmlns:a16="http://schemas.microsoft.com/office/drawing/2014/main" id="{C1632D2B-9AED-5C24-F336-08F455A176AD}"/>
              </a:ext>
            </a:extLst>
          </p:cNvPr>
          <p:cNvSpPr>
            <a:spLocks noGrp="1"/>
          </p:cNvSpPr>
          <p:nvPr>
            <p:ph idx="1"/>
          </p:nvPr>
        </p:nvSpPr>
        <p:spPr/>
        <p:txBody>
          <a:bodyPr>
            <a:normAutofit/>
          </a:bodyPr>
          <a:lstStyle/>
          <a:p>
            <a:r>
              <a:rPr lang="en-US" altLang="ja-JP" b="1" dirty="0"/>
              <a:t>Two Passes Through the Sequence</a:t>
            </a:r>
            <a:endParaRPr lang="en-US" altLang="ja-JP" dirty="0"/>
          </a:p>
          <a:p>
            <a:pPr lvl="1"/>
            <a:r>
              <a:rPr lang="en-US" altLang="ja-JP" dirty="0"/>
              <a:t>One RNN reads x₁→xₙ (forward).</a:t>
            </a:r>
          </a:p>
          <a:p>
            <a:pPr lvl="1"/>
            <a:r>
              <a:rPr lang="en-US" altLang="ja-JP" dirty="0"/>
              <a:t>Another reads xₙ→x₁ (backward).</a:t>
            </a:r>
          </a:p>
          <a:p>
            <a:pPr lvl="1"/>
            <a:r>
              <a:rPr lang="en-US" altLang="ja-JP" dirty="0"/>
              <a:t>For each token t:</a:t>
            </a:r>
            <a:br>
              <a:rPr lang="en-US" altLang="ja-JP" dirty="0"/>
            </a:br>
            <a:r>
              <a:rPr lang="en-US" altLang="ja-JP" dirty="0"/>
              <a:t>  hₜ = </a:t>
            </a:r>
            <a:r>
              <a:rPr lang="en-US" altLang="ja-JP" dirty="0" err="1"/>
              <a:t>concat</a:t>
            </a:r>
            <a:r>
              <a:rPr lang="en-US" altLang="ja-JP" dirty="0"/>
              <a:t>(hₜ^→, hₜ^←).</a:t>
            </a:r>
          </a:p>
          <a:p>
            <a:pPr lvl="1"/>
            <a:r>
              <a:rPr lang="en-US" altLang="ja-JP" dirty="0"/>
              <a:t>Output combines information from both contexts.</a:t>
            </a:r>
          </a:p>
          <a:p>
            <a:pPr lvl="1"/>
            <a:r>
              <a:rPr lang="en-US" altLang="ja-JP" dirty="0"/>
              <a:t>The final sentence representation is often </a:t>
            </a:r>
            <a:r>
              <a:rPr lang="en-US" altLang="ja-JP" dirty="0" err="1"/>
              <a:t>h_last_forward</a:t>
            </a:r>
            <a:r>
              <a:rPr lang="en-US" altLang="ja-JP" dirty="0"/>
              <a:t> + </a:t>
            </a:r>
            <a:r>
              <a:rPr lang="en-US" altLang="ja-JP" dirty="0" err="1"/>
              <a:t>h_first_backward</a:t>
            </a:r>
            <a:r>
              <a:rPr lang="en-US" altLang="ja-JP" dirty="0"/>
              <a:t>.</a:t>
            </a:r>
          </a:p>
          <a:p>
            <a:pPr lvl="1"/>
            <a:r>
              <a:rPr lang="en-US" altLang="ja-JP" dirty="0"/>
              <a:t>Used in many NLP tasks → POS tagging, NER, sentence classification.</a:t>
            </a:r>
          </a:p>
          <a:p>
            <a:endParaRPr kumimoji="1" lang="ja-JP" altLang="en-US" dirty="0"/>
          </a:p>
        </p:txBody>
      </p:sp>
    </p:spTree>
    <p:extLst>
      <p:ext uri="{BB962C8B-B14F-4D97-AF65-F5344CB8AC3E}">
        <p14:creationId xmlns:p14="http://schemas.microsoft.com/office/powerpoint/2010/main" val="1721783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B455C-E731-4BC8-638A-041B81510DFF}"/>
              </a:ext>
            </a:extLst>
          </p:cNvPr>
          <p:cNvSpPr>
            <a:spLocks noGrp="1"/>
          </p:cNvSpPr>
          <p:nvPr>
            <p:ph type="title"/>
          </p:nvPr>
        </p:nvSpPr>
        <p:spPr/>
        <p:txBody>
          <a:bodyPr/>
          <a:lstStyle/>
          <a:p>
            <a:r>
              <a:rPr kumimoji="1" lang="en-US" altLang="ja-JP" dirty="0"/>
              <a:t>Implementing </a:t>
            </a:r>
            <a:r>
              <a:rPr kumimoji="1" lang="en-US" altLang="ja-JP" dirty="0" err="1"/>
              <a:t>BiLSTM</a:t>
            </a:r>
            <a:r>
              <a:rPr lang="en-US" altLang="ja-JP" dirty="0"/>
              <a:t> in </a:t>
            </a:r>
            <a:r>
              <a:rPr lang="en-US" altLang="ja-JP" dirty="0" err="1"/>
              <a:t>PyTorch</a:t>
            </a:r>
            <a:endParaRPr kumimoji="1" lang="ja-JP" altLang="en-US" dirty="0"/>
          </a:p>
        </p:txBody>
      </p:sp>
      <p:sp>
        <p:nvSpPr>
          <p:cNvPr id="3" name="コンテンツ プレースホルダー 2">
            <a:extLst>
              <a:ext uri="{FF2B5EF4-FFF2-40B4-BE49-F238E27FC236}">
                <a16:creationId xmlns:a16="http://schemas.microsoft.com/office/drawing/2014/main" id="{9CD11CE6-66DE-3C0D-8CCE-AD9A24C45D5E}"/>
              </a:ext>
            </a:extLst>
          </p:cNvPr>
          <p:cNvSpPr>
            <a:spLocks noGrp="1"/>
          </p:cNvSpPr>
          <p:nvPr>
            <p:ph idx="1"/>
          </p:nvPr>
        </p:nvSpPr>
        <p:spPr/>
        <p:txBody>
          <a:bodyPr>
            <a:normAutofit lnSpcReduction="10000"/>
          </a:bodyPr>
          <a:lstStyle/>
          <a:p>
            <a:r>
              <a:rPr kumimoji="1" lang="en-US" altLang="ja-JP" dirty="0"/>
              <a:t>Minimum working example</a:t>
            </a:r>
          </a:p>
          <a:p>
            <a:endParaRPr kumimoji="1" lang="en-US" altLang="ja-JP" dirty="0"/>
          </a:p>
          <a:p>
            <a:endParaRPr kumimoji="1" lang="en-US" altLang="ja-JP" dirty="0"/>
          </a:p>
          <a:p>
            <a:endParaRPr lang="en-US" altLang="ja-JP" dirty="0"/>
          </a:p>
          <a:p>
            <a:pPr marL="0" indent="0">
              <a:buNone/>
            </a:pPr>
            <a:endParaRPr lang="en-US" altLang="ja-JP" dirty="0"/>
          </a:p>
          <a:p>
            <a:pPr lvl="1"/>
            <a:r>
              <a:rPr lang="en-US" altLang="ja-JP" dirty="0"/>
              <a:t>bidirectional=True activates the backward layer.</a:t>
            </a:r>
          </a:p>
          <a:p>
            <a:pPr lvl="1"/>
            <a:r>
              <a:rPr lang="en-US" altLang="ja-JP" dirty="0"/>
              <a:t>Hidden dim is doubled (2 × hidden).</a:t>
            </a:r>
          </a:p>
          <a:p>
            <a:pPr lvl="1"/>
            <a:r>
              <a:rPr lang="en-US" altLang="ja-JP" dirty="0"/>
              <a:t>Forward/backward outputs are concatenated along feature dimension.</a:t>
            </a:r>
          </a:p>
          <a:p>
            <a:pPr lvl="1"/>
            <a:r>
              <a:rPr lang="en-US" altLang="ja-JP" dirty="0"/>
              <a:t>Works identically to standard LSTM in training loop.</a:t>
            </a:r>
          </a:p>
        </p:txBody>
      </p:sp>
      <p:sp>
        <p:nvSpPr>
          <p:cNvPr id="4" name="テキスト ボックス 3">
            <a:extLst>
              <a:ext uri="{FF2B5EF4-FFF2-40B4-BE49-F238E27FC236}">
                <a16:creationId xmlns:a16="http://schemas.microsoft.com/office/drawing/2014/main" id="{C8E053D8-FF5A-82AB-B9F6-9CB1AE7B18AC}"/>
              </a:ext>
            </a:extLst>
          </p:cNvPr>
          <p:cNvSpPr txBox="1"/>
          <p:nvPr/>
        </p:nvSpPr>
        <p:spPr>
          <a:xfrm>
            <a:off x="1060416" y="2306384"/>
            <a:ext cx="9712118" cy="1477328"/>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dirty="0" err="1">
                <a:latin typeface="Consolas" panose="020B0609020204030204" pitchFamily="49" charset="0"/>
              </a:rPr>
              <a:t>lstm</a:t>
            </a:r>
            <a:r>
              <a:rPr lang="en-US" altLang="ja-JP" dirty="0">
                <a:latin typeface="Consolas" panose="020B0609020204030204" pitchFamily="49" charset="0"/>
              </a:rPr>
              <a:t> = </a:t>
            </a:r>
            <a:r>
              <a:rPr lang="en-US" altLang="ja-JP" dirty="0" err="1">
                <a:latin typeface="Consolas" panose="020B0609020204030204" pitchFamily="49" charset="0"/>
              </a:rPr>
              <a:t>nn.LSTM</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err="1">
                <a:latin typeface="Consolas" panose="020B0609020204030204" pitchFamily="49" charset="0"/>
              </a:rPr>
              <a:t>input_size</a:t>
            </a:r>
            <a:r>
              <a:rPr lang="en-US" altLang="ja-JP" dirty="0">
                <a:latin typeface="Consolas" panose="020B0609020204030204" pitchFamily="49" charset="0"/>
              </a:rPr>
              <a:t>=128, </a:t>
            </a:r>
            <a:r>
              <a:rPr lang="en-US" altLang="ja-JP" dirty="0" err="1">
                <a:latin typeface="Consolas" panose="020B0609020204030204" pitchFamily="49" charset="0"/>
              </a:rPr>
              <a:t>hidden_size</a:t>
            </a:r>
            <a:r>
              <a:rPr lang="en-US" altLang="ja-JP" dirty="0">
                <a:latin typeface="Consolas" panose="020B0609020204030204" pitchFamily="49" charset="0"/>
              </a:rPr>
              <a:t>=256,</a:t>
            </a:r>
          </a:p>
          <a:p>
            <a:r>
              <a:rPr lang="en-US" altLang="ja-JP" dirty="0">
                <a:latin typeface="Consolas" panose="020B0609020204030204" pitchFamily="49" charset="0"/>
              </a:rPr>
              <a:t>    bidirectional=True, </a:t>
            </a:r>
            <a:r>
              <a:rPr lang="en-US" altLang="ja-JP" dirty="0" err="1">
                <a:latin typeface="Consolas" panose="020B0609020204030204" pitchFamily="49" charset="0"/>
              </a:rPr>
              <a:t>batch_first</a:t>
            </a:r>
            <a:r>
              <a:rPr lang="en-US" altLang="ja-JP" dirty="0">
                <a:latin typeface="Consolas" panose="020B0609020204030204" pitchFamily="49" charset="0"/>
              </a:rPr>
              <a:t>=True)</a:t>
            </a:r>
          </a:p>
          <a:p>
            <a:r>
              <a:rPr lang="en-US" altLang="ja-JP" dirty="0">
                <a:latin typeface="Consolas" panose="020B0609020204030204" pitchFamily="49" charset="0"/>
              </a:rPr>
              <a:t>out, _ = </a:t>
            </a:r>
            <a:r>
              <a:rPr lang="en-US" altLang="ja-JP" dirty="0" err="1">
                <a:latin typeface="Consolas" panose="020B0609020204030204" pitchFamily="49" charset="0"/>
              </a:rPr>
              <a:t>lstm</a:t>
            </a:r>
            <a:r>
              <a:rPr lang="en-US" altLang="ja-JP" dirty="0">
                <a:latin typeface="Consolas" panose="020B0609020204030204" pitchFamily="49" charset="0"/>
              </a:rPr>
              <a:t>(x)</a:t>
            </a:r>
          </a:p>
          <a:p>
            <a:r>
              <a:rPr lang="en-US" altLang="ja-JP" dirty="0">
                <a:latin typeface="Consolas" panose="020B0609020204030204" pitchFamily="49" charset="0"/>
              </a:rPr>
              <a:t>print(</a:t>
            </a:r>
            <a:r>
              <a:rPr lang="en-US" altLang="ja-JP" dirty="0" err="1">
                <a:latin typeface="Consolas" panose="020B0609020204030204" pitchFamily="49" charset="0"/>
              </a:rPr>
              <a:t>out.shape</a:t>
            </a:r>
            <a:r>
              <a:rPr lang="en-US" altLang="ja-JP" dirty="0">
                <a:latin typeface="Consolas" panose="020B0609020204030204" pitchFamily="49" charset="0"/>
              </a:rPr>
              <a:t>)  # [B, T, 512]</a:t>
            </a:r>
            <a:endParaRPr lang="pt-BR" altLang="ja-JP" dirty="0">
              <a:latin typeface="Consolas" panose="020B0609020204030204" pitchFamily="49" charset="0"/>
            </a:endParaRPr>
          </a:p>
        </p:txBody>
      </p:sp>
    </p:spTree>
    <p:extLst>
      <p:ext uri="{BB962C8B-B14F-4D97-AF65-F5344CB8AC3E}">
        <p14:creationId xmlns:p14="http://schemas.microsoft.com/office/powerpoint/2010/main" val="2716558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0548"/>
            <a:ext cx="10515600" cy="1325563"/>
          </a:xfrm>
        </p:spPr>
        <p:txBody>
          <a:bodyPr vert="horz" wrap="square" lIns="0" tIns="163194" rIns="0" bIns="0" rtlCol="0">
            <a:spAutoFit/>
          </a:bodyPr>
          <a:lstStyle/>
          <a:p>
            <a:r>
              <a:rPr lang="en-US" dirty="0"/>
              <a:t>Neural Machine Translation (NMT)</a:t>
            </a:r>
          </a:p>
        </p:txBody>
      </p:sp>
      <p:sp>
        <p:nvSpPr>
          <p:cNvPr id="11" name="object 11"/>
          <p:cNvSpPr txBox="1">
            <a:spLocks noGrp="1"/>
          </p:cNvSpPr>
          <p:nvPr>
            <p:ph type="sldNum" sz="quarter" idx="4294967295"/>
          </p:nvPr>
        </p:nvSpPr>
        <p:spPr>
          <a:xfrm>
            <a:off x="0" y="6465888"/>
            <a:ext cx="428625" cy="284162"/>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5</a:t>
            </a:fld>
            <a:endParaRPr spc="-25" dirty="0"/>
          </a:p>
        </p:txBody>
      </p:sp>
      <p:sp>
        <p:nvSpPr>
          <p:cNvPr id="3" name="object 3"/>
          <p:cNvSpPr txBox="1"/>
          <p:nvPr/>
        </p:nvSpPr>
        <p:spPr>
          <a:xfrm>
            <a:off x="485457" y="1068943"/>
            <a:ext cx="10367010" cy="1203960"/>
          </a:xfrm>
          <a:prstGeom prst="rect">
            <a:avLst/>
          </a:prstGeom>
        </p:spPr>
        <p:txBody>
          <a:bodyPr vert="horz" wrap="square" lIns="0" tIns="105410" rIns="0" bIns="0" rtlCol="0">
            <a:spAutoFit/>
          </a:bodyPr>
          <a:lstStyle/>
          <a:p>
            <a:pPr marL="348615" indent="-335915">
              <a:lnSpc>
                <a:spcPct val="100000"/>
              </a:lnSpc>
              <a:spcBef>
                <a:spcPts val="830"/>
              </a:spcBef>
              <a:buClr>
                <a:srgbClr val="8B1515"/>
              </a:buClr>
              <a:buFont typeface="Times New Roman"/>
              <a:buChar char="•"/>
              <a:tabLst>
                <a:tab pos="348615" algn="l"/>
              </a:tabLst>
            </a:pPr>
            <a:r>
              <a:rPr sz="2300" dirty="0">
                <a:latin typeface="Calibri"/>
                <a:cs typeface="Calibri"/>
              </a:rPr>
              <a:t>The</a:t>
            </a:r>
            <a:r>
              <a:rPr sz="2300" spc="125" dirty="0">
                <a:latin typeface="Calibri"/>
                <a:cs typeface="Calibri"/>
              </a:rPr>
              <a:t> </a:t>
            </a:r>
            <a:r>
              <a:rPr sz="2300" dirty="0">
                <a:solidFill>
                  <a:srgbClr val="FF2FED"/>
                </a:solidFill>
                <a:latin typeface="Calibri"/>
                <a:cs typeface="Calibri"/>
              </a:rPr>
              <a:t>sequence-to-sequence</a:t>
            </a:r>
            <a:r>
              <a:rPr sz="2300" spc="95" dirty="0">
                <a:solidFill>
                  <a:srgbClr val="FF2FED"/>
                </a:solidFill>
                <a:latin typeface="Calibri"/>
                <a:cs typeface="Calibri"/>
              </a:rPr>
              <a:t> </a:t>
            </a:r>
            <a:r>
              <a:rPr sz="2300" dirty="0">
                <a:latin typeface="Calibri"/>
                <a:cs typeface="Calibri"/>
              </a:rPr>
              <a:t>model</a:t>
            </a:r>
            <a:r>
              <a:rPr sz="2300" spc="95" dirty="0">
                <a:latin typeface="Calibri"/>
                <a:cs typeface="Calibri"/>
              </a:rPr>
              <a:t> </a:t>
            </a:r>
            <a:r>
              <a:rPr sz="2300" dirty="0">
                <a:latin typeface="Calibri"/>
                <a:cs typeface="Calibri"/>
              </a:rPr>
              <a:t>is</a:t>
            </a:r>
            <a:r>
              <a:rPr sz="2300" spc="180" dirty="0">
                <a:latin typeface="Calibri"/>
                <a:cs typeface="Calibri"/>
              </a:rPr>
              <a:t> </a:t>
            </a:r>
            <a:r>
              <a:rPr sz="2300" dirty="0">
                <a:latin typeface="Calibri"/>
                <a:cs typeface="Calibri"/>
              </a:rPr>
              <a:t>an</a:t>
            </a:r>
            <a:r>
              <a:rPr sz="2300" spc="80" dirty="0">
                <a:latin typeface="Calibri"/>
                <a:cs typeface="Calibri"/>
              </a:rPr>
              <a:t> </a:t>
            </a:r>
            <a:r>
              <a:rPr sz="2300" dirty="0">
                <a:latin typeface="Calibri"/>
                <a:cs typeface="Calibri"/>
              </a:rPr>
              <a:t>example</a:t>
            </a:r>
            <a:r>
              <a:rPr sz="2300" spc="155" dirty="0">
                <a:latin typeface="Calibri"/>
                <a:cs typeface="Calibri"/>
              </a:rPr>
              <a:t> </a:t>
            </a:r>
            <a:r>
              <a:rPr sz="2300" dirty="0">
                <a:latin typeface="Calibri"/>
                <a:cs typeface="Calibri"/>
              </a:rPr>
              <a:t>of</a:t>
            </a:r>
            <a:r>
              <a:rPr sz="2300" spc="65" dirty="0">
                <a:latin typeface="Calibri"/>
                <a:cs typeface="Calibri"/>
              </a:rPr>
              <a:t> </a:t>
            </a:r>
            <a:r>
              <a:rPr sz="2300" dirty="0">
                <a:latin typeface="Calibri"/>
                <a:cs typeface="Calibri"/>
              </a:rPr>
              <a:t>a</a:t>
            </a:r>
            <a:r>
              <a:rPr sz="2300" spc="155" dirty="0">
                <a:latin typeface="Calibri"/>
                <a:cs typeface="Calibri"/>
              </a:rPr>
              <a:t> </a:t>
            </a:r>
            <a:r>
              <a:rPr sz="2300" b="1" dirty="0">
                <a:solidFill>
                  <a:srgbClr val="FF2FED"/>
                </a:solidFill>
                <a:latin typeface="Calibri"/>
                <a:cs typeface="Calibri"/>
              </a:rPr>
              <a:t>Conditional</a:t>
            </a:r>
            <a:r>
              <a:rPr sz="2300" b="1" spc="55" dirty="0">
                <a:solidFill>
                  <a:srgbClr val="FF2FED"/>
                </a:solidFill>
                <a:latin typeface="Calibri"/>
                <a:cs typeface="Calibri"/>
              </a:rPr>
              <a:t> </a:t>
            </a:r>
            <a:r>
              <a:rPr sz="2300" b="1" dirty="0">
                <a:solidFill>
                  <a:srgbClr val="FF2FED"/>
                </a:solidFill>
                <a:latin typeface="Calibri"/>
                <a:cs typeface="Calibri"/>
              </a:rPr>
              <a:t>Language</a:t>
            </a:r>
            <a:r>
              <a:rPr sz="2300" b="1" spc="140" dirty="0">
                <a:solidFill>
                  <a:srgbClr val="FF2FED"/>
                </a:solidFill>
                <a:latin typeface="Calibri"/>
                <a:cs typeface="Calibri"/>
              </a:rPr>
              <a:t> </a:t>
            </a:r>
            <a:r>
              <a:rPr sz="2300" b="1" spc="-10" dirty="0">
                <a:solidFill>
                  <a:srgbClr val="FF2FED"/>
                </a:solidFill>
                <a:latin typeface="Calibri"/>
                <a:cs typeface="Calibri"/>
              </a:rPr>
              <a:t>Model</a:t>
            </a:r>
            <a:endParaRPr sz="2300" dirty="0">
              <a:latin typeface="Calibri"/>
              <a:cs typeface="Calibri"/>
            </a:endParaRPr>
          </a:p>
          <a:p>
            <a:pPr marL="685165" lvl="1" indent="-223520">
              <a:lnSpc>
                <a:spcPct val="100000"/>
              </a:lnSpc>
              <a:spcBef>
                <a:spcPts val="595"/>
              </a:spcBef>
              <a:buClr>
                <a:srgbClr val="3986FF"/>
              </a:buClr>
              <a:buFont typeface="Times New Roman"/>
              <a:buChar char="•"/>
              <a:tabLst>
                <a:tab pos="685165" algn="l"/>
              </a:tabLst>
            </a:pPr>
            <a:r>
              <a:rPr sz="1950" b="1" dirty="0">
                <a:latin typeface="Calibri"/>
                <a:cs typeface="Calibri"/>
              </a:rPr>
              <a:t>Language</a:t>
            </a:r>
            <a:r>
              <a:rPr sz="1950" b="1" spc="-25" dirty="0">
                <a:latin typeface="Calibri"/>
                <a:cs typeface="Calibri"/>
              </a:rPr>
              <a:t> </a:t>
            </a:r>
            <a:r>
              <a:rPr sz="1950" b="1" dirty="0">
                <a:latin typeface="Calibri"/>
                <a:cs typeface="Calibri"/>
              </a:rPr>
              <a:t>Model</a:t>
            </a:r>
            <a:r>
              <a:rPr sz="1950" b="1" spc="-15" dirty="0">
                <a:latin typeface="Calibri"/>
                <a:cs typeface="Calibri"/>
              </a:rPr>
              <a:t> </a:t>
            </a:r>
            <a:r>
              <a:rPr sz="1950" dirty="0">
                <a:latin typeface="Calibri"/>
                <a:cs typeface="Calibri"/>
              </a:rPr>
              <a:t>because</a:t>
            </a:r>
            <a:r>
              <a:rPr sz="1950" spc="-20" dirty="0">
                <a:latin typeface="Calibri"/>
                <a:cs typeface="Calibri"/>
              </a:rPr>
              <a:t> </a:t>
            </a:r>
            <a:r>
              <a:rPr sz="1950" dirty="0">
                <a:latin typeface="Calibri"/>
                <a:cs typeface="Calibri"/>
              </a:rPr>
              <a:t>the</a:t>
            </a:r>
            <a:r>
              <a:rPr sz="1950" spc="-20" dirty="0">
                <a:latin typeface="Calibri"/>
                <a:cs typeface="Calibri"/>
              </a:rPr>
              <a:t> </a:t>
            </a:r>
            <a:r>
              <a:rPr sz="1950" dirty="0">
                <a:latin typeface="Calibri"/>
                <a:cs typeface="Calibri"/>
              </a:rPr>
              <a:t>decoder</a:t>
            </a:r>
            <a:r>
              <a:rPr sz="1950" spc="-30" dirty="0">
                <a:latin typeface="Calibri"/>
                <a:cs typeface="Calibri"/>
              </a:rPr>
              <a:t> </a:t>
            </a:r>
            <a:r>
              <a:rPr sz="1950" dirty="0">
                <a:latin typeface="Calibri"/>
                <a:cs typeface="Calibri"/>
              </a:rPr>
              <a:t>is</a:t>
            </a:r>
            <a:r>
              <a:rPr sz="1950" spc="-35" dirty="0">
                <a:latin typeface="Calibri"/>
                <a:cs typeface="Calibri"/>
              </a:rPr>
              <a:t> </a:t>
            </a:r>
            <a:r>
              <a:rPr sz="1950" dirty="0">
                <a:latin typeface="Calibri"/>
                <a:cs typeface="Calibri"/>
              </a:rPr>
              <a:t>predicting</a:t>
            </a:r>
            <a:r>
              <a:rPr sz="1950" spc="25" dirty="0">
                <a:latin typeface="Calibri"/>
                <a:cs typeface="Calibri"/>
              </a:rPr>
              <a:t> </a:t>
            </a:r>
            <a:r>
              <a:rPr sz="1950" dirty="0">
                <a:latin typeface="Calibri"/>
                <a:cs typeface="Calibri"/>
              </a:rPr>
              <a:t>the</a:t>
            </a:r>
            <a:r>
              <a:rPr sz="1950" spc="-20" dirty="0">
                <a:latin typeface="Calibri"/>
                <a:cs typeface="Calibri"/>
              </a:rPr>
              <a:t> </a:t>
            </a:r>
            <a:r>
              <a:rPr sz="1950" dirty="0">
                <a:latin typeface="Calibri"/>
                <a:cs typeface="Calibri"/>
              </a:rPr>
              <a:t>next</a:t>
            </a:r>
            <a:r>
              <a:rPr sz="1950" spc="-5" dirty="0">
                <a:latin typeface="Calibri"/>
                <a:cs typeface="Calibri"/>
              </a:rPr>
              <a:t> </a:t>
            </a:r>
            <a:r>
              <a:rPr sz="1950" dirty="0">
                <a:latin typeface="Calibri"/>
                <a:cs typeface="Calibri"/>
              </a:rPr>
              <a:t>word</a:t>
            </a:r>
            <a:r>
              <a:rPr sz="1950" spc="-5" dirty="0">
                <a:latin typeface="Calibri"/>
                <a:cs typeface="Calibri"/>
              </a:rPr>
              <a:t> </a:t>
            </a:r>
            <a:r>
              <a:rPr sz="1950" dirty="0">
                <a:latin typeface="Calibri"/>
                <a:cs typeface="Calibri"/>
              </a:rPr>
              <a:t>of</a:t>
            </a:r>
            <a:r>
              <a:rPr sz="1950" spc="-90" dirty="0">
                <a:latin typeface="Calibri"/>
                <a:cs typeface="Calibri"/>
              </a:rPr>
              <a:t> </a:t>
            </a:r>
            <a:r>
              <a:rPr sz="1950" dirty="0">
                <a:latin typeface="Calibri"/>
                <a:cs typeface="Calibri"/>
              </a:rPr>
              <a:t>the</a:t>
            </a:r>
            <a:r>
              <a:rPr sz="1950" spc="-20" dirty="0">
                <a:latin typeface="Calibri"/>
                <a:cs typeface="Calibri"/>
              </a:rPr>
              <a:t> </a:t>
            </a:r>
            <a:r>
              <a:rPr sz="1950" dirty="0">
                <a:latin typeface="Calibri"/>
                <a:cs typeface="Calibri"/>
              </a:rPr>
              <a:t>target</a:t>
            </a:r>
            <a:r>
              <a:rPr sz="1950" spc="-75" dirty="0">
                <a:latin typeface="Calibri"/>
                <a:cs typeface="Calibri"/>
              </a:rPr>
              <a:t> </a:t>
            </a:r>
            <a:r>
              <a:rPr sz="1950" dirty="0">
                <a:latin typeface="Calibri"/>
                <a:cs typeface="Calibri"/>
              </a:rPr>
              <a:t>sentence</a:t>
            </a:r>
            <a:r>
              <a:rPr sz="1950" spc="5" dirty="0">
                <a:latin typeface="Calibri"/>
                <a:cs typeface="Calibri"/>
              </a:rPr>
              <a:t> </a:t>
            </a:r>
            <a:r>
              <a:rPr sz="1950" i="1" spc="-50" dirty="0">
                <a:latin typeface="Calibri"/>
                <a:cs typeface="Calibri"/>
              </a:rPr>
              <a:t>y</a:t>
            </a:r>
            <a:endParaRPr sz="1950" dirty="0">
              <a:latin typeface="Calibri"/>
              <a:cs typeface="Calibri"/>
            </a:endParaRPr>
          </a:p>
          <a:p>
            <a:pPr marL="685165" lvl="1" indent="-223520">
              <a:lnSpc>
                <a:spcPct val="100000"/>
              </a:lnSpc>
              <a:spcBef>
                <a:spcPts val="509"/>
              </a:spcBef>
              <a:buClr>
                <a:srgbClr val="3986FF"/>
              </a:buClr>
              <a:buFont typeface="Times New Roman"/>
              <a:buChar char="•"/>
              <a:tabLst>
                <a:tab pos="685165" algn="l"/>
              </a:tabLst>
            </a:pPr>
            <a:r>
              <a:rPr sz="1950" b="1" dirty="0">
                <a:latin typeface="Calibri"/>
                <a:cs typeface="Calibri"/>
              </a:rPr>
              <a:t>Conditional</a:t>
            </a:r>
            <a:r>
              <a:rPr sz="1950" b="1" spc="-35" dirty="0">
                <a:latin typeface="Calibri"/>
                <a:cs typeface="Calibri"/>
              </a:rPr>
              <a:t> </a:t>
            </a:r>
            <a:r>
              <a:rPr sz="1950" dirty="0">
                <a:latin typeface="Calibri"/>
                <a:cs typeface="Calibri"/>
              </a:rPr>
              <a:t>because</a:t>
            </a:r>
            <a:r>
              <a:rPr sz="1950" spc="-5" dirty="0">
                <a:latin typeface="Calibri"/>
                <a:cs typeface="Calibri"/>
              </a:rPr>
              <a:t> </a:t>
            </a:r>
            <a:r>
              <a:rPr sz="1950" dirty="0">
                <a:latin typeface="Calibri"/>
                <a:cs typeface="Calibri"/>
              </a:rPr>
              <a:t>its</a:t>
            </a:r>
            <a:r>
              <a:rPr sz="1950" spc="-20" dirty="0">
                <a:latin typeface="Calibri"/>
                <a:cs typeface="Calibri"/>
              </a:rPr>
              <a:t> </a:t>
            </a:r>
            <a:r>
              <a:rPr sz="1950" dirty="0">
                <a:latin typeface="Calibri"/>
                <a:cs typeface="Calibri"/>
              </a:rPr>
              <a:t>predictions</a:t>
            </a:r>
            <a:r>
              <a:rPr sz="1950" spc="-20" dirty="0">
                <a:latin typeface="Calibri"/>
                <a:cs typeface="Calibri"/>
              </a:rPr>
              <a:t> </a:t>
            </a:r>
            <a:r>
              <a:rPr sz="1950" dirty="0">
                <a:latin typeface="Calibri"/>
                <a:cs typeface="Calibri"/>
              </a:rPr>
              <a:t>are</a:t>
            </a:r>
            <a:r>
              <a:rPr sz="1950" spc="45" dirty="0">
                <a:latin typeface="Calibri"/>
                <a:cs typeface="Calibri"/>
              </a:rPr>
              <a:t> </a:t>
            </a:r>
            <a:r>
              <a:rPr sz="1950" i="1" dirty="0">
                <a:latin typeface="Calibri"/>
                <a:cs typeface="Calibri"/>
              </a:rPr>
              <a:t>also</a:t>
            </a:r>
            <a:r>
              <a:rPr sz="1950" i="1" spc="-45" dirty="0">
                <a:latin typeface="Calibri"/>
                <a:cs typeface="Calibri"/>
              </a:rPr>
              <a:t> </a:t>
            </a:r>
            <a:r>
              <a:rPr sz="1950" dirty="0">
                <a:latin typeface="Calibri"/>
                <a:cs typeface="Calibri"/>
              </a:rPr>
              <a:t>conditioned</a:t>
            </a:r>
            <a:r>
              <a:rPr sz="1950" spc="-55" dirty="0">
                <a:latin typeface="Calibri"/>
                <a:cs typeface="Calibri"/>
              </a:rPr>
              <a:t> </a:t>
            </a:r>
            <a:r>
              <a:rPr sz="1950" dirty="0">
                <a:latin typeface="Calibri"/>
                <a:cs typeface="Calibri"/>
              </a:rPr>
              <a:t>on</a:t>
            </a:r>
            <a:r>
              <a:rPr sz="1950" spc="-55" dirty="0">
                <a:latin typeface="Calibri"/>
                <a:cs typeface="Calibri"/>
              </a:rPr>
              <a:t> </a:t>
            </a:r>
            <a:r>
              <a:rPr sz="1950" dirty="0">
                <a:latin typeface="Calibri"/>
                <a:cs typeface="Calibri"/>
              </a:rPr>
              <a:t>the source</a:t>
            </a:r>
            <a:r>
              <a:rPr sz="1950" spc="-75" dirty="0">
                <a:latin typeface="Calibri"/>
                <a:cs typeface="Calibri"/>
              </a:rPr>
              <a:t> </a:t>
            </a:r>
            <a:r>
              <a:rPr sz="1950" dirty="0">
                <a:latin typeface="Calibri"/>
                <a:cs typeface="Calibri"/>
              </a:rPr>
              <a:t>sentence</a:t>
            </a:r>
            <a:r>
              <a:rPr sz="1950" spc="30" dirty="0">
                <a:latin typeface="Calibri"/>
                <a:cs typeface="Calibri"/>
              </a:rPr>
              <a:t> </a:t>
            </a:r>
            <a:r>
              <a:rPr sz="1950" i="1" spc="-50" dirty="0">
                <a:latin typeface="Calibri"/>
                <a:cs typeface="Calibri"/>
              </a:rPr>
              <a:t>x</a:t>
            </a:r>
            <a:endParaRPr sz="1950" dirty="0">
              <a:latin typeface="Calibri"/>
              <a:cs typeface="Calibri"/>
            </a:endParaRPr>
          </a:p>
        </p:txBody>
      </p:sp>
      <p:sp>
        <p:nvSpPr>
          <p:cNvPr id="4" name="object 4"/>
          <p:cNvSpPr txBox="1"/>
          <p:nvPr/>
        </p:nvSpPr>
        <p:spPr>
          <a:xfrm>
            <a:off x="485457" y="2922206"/>
            <a:ext cx="3206115" cy="380365"/>
          </a:xfrm>
          <a:prstGeom prst="rect">
            <a:avLst/>
          </a:prstGeom>
        </p:spPr>
        <p:txBody>
          <a:bodyPr vert="horz" wrap="square" lIns="0" tIns="15875" rIns="0" bIns="0" rtlCol="0">
            <a:spAutoFit/>
          </a:bodyPr>
          <a:lstStyle/>
          <a:p>
            <a:pPr marL="348615" indent="-335915">
              <a:lnSpc>
                <a:spcPct val="100000"/>
              </a:lnSpc>
              <a:spcBef>
                <a:spcPts val="125"/>
              </a:spcBef>
              <a:buClr>
                <a:srgbClr val="8B1515"/>
              </a:buClr>
              <a:buFont typeface="Times New Roman"/>
              <a:buChar char="•"/>
              <a:tabLst>
                <a:tab pos="348615" algn="l"/>
              </a:tabLst>
            </a:pPr>
            <a:r>
              <a:rPr sz="2300" dirty="0">
                <a:latin typeface="Calibri"/>
                <a:cs typeface="Calibri"/>
              </a:rPr>
              <a:t>NMT</a:t>
            </a:r>
            <a:r>
              <a:rPr sz="2300" spc="145" dirty="0">
                <a:latin typeface="Calibri"/>
                <a:cs typeface="Calibri"/>
              </a:rPr>
              <a:t> </a:t>
            </a:r>
            <a:r>
              <a:rPr sz="2300" dirty="0">
                <a:latin typeface="Calibri"/>
                <a:cs typeface="Calibri"/>
              </a:rPr>
              <a:t>directly</a:t>
            </a:r>
            <a:r>
              <a:rPr sz="2300" spc="70" dirty="0">
                <a:latin typeface="Calibri"/>
                <a:cs typeface="Calibri"/>
              </a:rPr>
              <a:t> </a:t>
            </a:r>
            <a:r>
              <a:rPr sz="2300" spc="-10" dirty="0">
                <a:latin typeface="Calibri"/>
                <a:cs typeface="Calibri"/>
              </a:rPr>
              <a:t>calculates</a:t>
            </a:r>
            <a:endParaRPr sz="2300">
              <a:latin typeface="Calibri"/>
              <a:cs typeface="Calibri"/>
            </a:endParaRPr>
          </a:p>
        </p:txBody>
      </p:sp>
      <p:sp>
        <p:nvSpPr>
          <p:cNvPr id="5" name="object 5"/>
          <p:cNvSpPr txBox="1"/>
          <p:nvPr/>
        </p:nvSpPr>
        <p:spPr>
          <a:xfrm>
            <a:off x="4486306" y="2922206"/>
            <a:ext cx="104775" cy="380365"/>
          </a:xfrm>
          <a:prstGeom prst="rect">
            <a:avLst/>
          </a:prstGeom>
        </p:spPr>
        <p:txBody>
          <a:bodyPr vert="horz" wrap="square" lIns="0" tIns="15875" rIns="0" bIns="0" rtlCol="0">
            <a:spAutoFit/>
          </a:bodyPr>
          <a:lstStyle/>
          <a:p>
            <a:pPr marL="12700">
              <a:lnSpc>
                <a:spcPct val="100000"/>
              </a:lnSpc>
              <a:spcBef>
                <a:spcPts val="125"/>
              </a:spcBef>
            </a:pPr>
            <a:r>
              <a:rPr sz="2300" spc="-50" dirty="0">
                <a:latin typeface="Calibri"/>
                <a:cs typeface="Calibri"/>
              </a:rPr>
              <a:t>:</a:t>
            </a:r>
            <a:endParaRPr sz="2300">
              <a:latin typeface="Calibri"/>
              <a:cs typeface="Calibri"/>
            </a:endParaRPr>
          </a:p>
        </p:txBody>
      </p:sp>
      <p:sp>
        <p:nvSpPr>
          <p:cNvPr id="6" name="object 6"/>
          <p:cNvSpPr txBox="1"/>
          <p:nvPr/>
        </p:nvSpPr>
        <p:spPr>
          <a:xfrm>
            <a:off x="485457" y="4141406"/>
            <a:ext cx="10437495" cy="1993264"/>
          </a:xfrm>
          <a:prstGeom prst="rect">
            <a:avLst/>
          </a:prstGeom>
        </p:spPr>
        <p:txBody>
          <a:bodyPr vert="horz" wrap="square" lIns="0" tIns="15875" rIns="0" bIns="0" rtlCol="0">
            <a:spAutoFit/>
          </a:bodyPr>
          <a:lstStyle/>
          <a:p>
            <a:pPr marL="3717290" marR="2416810" indent="461645">
              <a:lnSpc>
                <a:spcPct val="100000"/>
              </a:lnSpc>
              <a:spcBef>
                <a:spcPts val="125"/>
              </a:spcBef>
            </a:pPr>
            <a:r>
              <a:rPr sz="2000" spc="-10" dirty="0">
                <a:solidFill>
                  <a:srgbClr val="FF2FED"/>
                </a:solidFill>
                <a:latin typeface="Calibri"/>
                <a:cs typeface="Calibri"/>
              </a:rPr>
              <a:t>Probability</a:t>
            </a:r>
            <a:r>
              <a:rPr sz="2000" spc="-55" dirty="0">
                <a:solidFill>
                  <a:srgbClr val="FF2FED"/>
                </a:solidFill>
                <a:latin typeface="Calibri"/>
                <a:cs typeface="Calibri"/>
              </a:rPr>
              <a:t> </a:t>
            </a:r>
            <a:r>
              <a:rPr sz="2000" dirty="0">
                <a:solidFill>
                  <a:srgbClr val="FF2FED"/>
                </a:solidFill>
                <a:latin typeface="Calibri"/>
                <a:cs typeface="Calibri"/>
              </a:rPr>
              <a:t>of</a:t>
            </a:r>
            <a:r>
              <a:rPr sz="2000" spc="-50" dirty="0">
                <a:solidFill>
                  <a:srgbClr val="FF2FED"/>
                </a:solidFill>
                <a:latin typeface="Calibri"/>
                <a:cs typeface="Calibri"/>
              </a:rPr>
              <a:t> </a:t>
            </a:r>
            <a:r>
              <a:rPr sz="2000" dirty="0">
                <a:solidFill>
                  <a:srgbClr val="FF2FED"/>
                </a:solidFill>
                <a:latin typeface="Calibri"/>
                <a:cs typeface="Calibri"/>
              </a:rPr>
              <a:t>next</a:t>
            </a:r>
            <a:r>
              <a:rPr sz="2000" spc="-35" dirty="0">
                <a:solidFill>
                  <a:srgbClr val="FF2FED"/>
                </a:solidFill>
                <a:latin typeface="Calibri"/>
                <a:cs typeface="Calibri"/>
              </a:rPr>
              <a:t> </a:t>
            </a:r>
            <a:r>
              <a:rPr sz="2000" spc="-10" dirty="0">
                <a:solidFill>
                  <a:srgbClr val="FF2FED"/>
                </a:solidFill>
                <a:latin typeface="Calibri"/>
                <a:cs typeface="Calibri"/>
              </a:rPr>
              <a:t>target</a:t>
            </a:r>
            <a:r>
              <a:rPr sz="2000" spc="-35" dirty="0">
                <a:solidFill>
                  <a:srgbClr val="FF2FED"/>
                </a:solidFill>
                <a:latin typeface="Calibri"/>
                <a:cs typeface="Calibri"/>
              </a:rPr>
              <a:t> </a:t>
            </a:r>
            <a:r>
              <a:rPr sz="2000" spc="-10" dirty="0">
                <a:solidFill>
                  <a:srgbClr val="FF2FED"/>
                </a:solidFill>
                <a:latin typeface="Calibri"/>
                <a:cs typeface="Calibri"/>
              </a:rPr>
              <a:t>word,</a:t>
            </a:r>
            <a:r>
              <a:rPr sz="2000" spc="-15" dirty="0">
                <a:solidFill>
                  <a:srgbClr val="FF2FED"/>
                </a:solidFill>
                <a:latin typeface="Calibri"/>
                <a:cs typeface="Calibri"/>
              </a:rPr>
              <a:t> </a:t>
            </a:r>
            <a:r>
              <a:rPr sz="2000" spc="-10" dirty="0">
                <a:solidFill>
                  <a:srgbClr val="FF2FED"/>
                </a:solidFill>
                <a:latin typeface="Calibri"/>
                <a:cs typeface="Calibri"/>
              </a:rPr>
              <a:t>given target</a:t>
            </a:r>
            <a:r>
              <a:rPr sz="2000" spc="-65" dirty="0">
                <a:solidFill>
                  <a:srgbClr val="FF2FED"/>
                </a:solidFill>
                <a:latin typeface="Calibri"/>
                <a:cs typeface="Calibri"/>
              </a:rPr>
              <a:t> </a:t>
            </a:r>
            <a:r>
              <a:rPr sz="2000" dirty="0">
                <a:solidFill>
                  <a:srgbClr val="FF2FED"/>
                </a:solidFill>
                <a:latin typeface="Calibri"/>
                <a:cs typeface="Calibri"/>
              </a:rPr>
              <a:t>words</a:t>
            </a:r>
            <a:r>
              <a:rPr sz="2000" spc="-90" dirty="0">
                <a:solidFill>
                  <a:srgbClr val="FF2FED"/>
                </a:solidFill>
                <a:latin typeface="Calibri"/>
                <a:cs typeface="Calibri"/>
              </a:rPr>
              <a:t> </a:t>
            </a:r>
            <a:r>
              <a:rPr sz="2000" dirty="0">
                <a:solidFill>
                  <a:srgbClr val="FF2FED"/>
                </a:solidFill>
                <a:latin typeface="Calibri"/>
                <a:cs typeface="Calibri"/>
              </a:rPr>
              <a:t>so</a:t>
            </a:r>
            <a:r>
              <a:rPr sz="2000" spc="-80" dirty="0">
                <a:solidFill>
                  <a:srgbClr val="FF2FED"/>
                </a:solidFill>
                <a:latin typeface="Calibri"/>
                <a:cs typeface="Calibri"/>
              </a:rPr>
              <a:t> </a:t>
            </a:r>
            <a:r>
              <a:rPr sz="2000" dirty="0">
                <a:solidFill>
                  <a:srgbClr val="FF2FED"/>
                </a:solidFill>
                <a:latin typeface="Calibri"/>
                <a:cs typeface="Calibri"/>
              </a:rPr>
              <a:t>far</a:t>
            </a:r>
            <a:r>
              <a:rPr sz="2000" spc="-15" dirty="0">
                <a:solidFill>
                  <a:srgbClr val="FF2FED"/>
                </a:solidFill>
                <a:latin typeface="Calibri"/>
                <a:cs typeface="Calibri"/>
              </a:rPr>
              <a:t> </a:t>
            </a:r>
            <a:r>
              <a:rPr sz="2000" dirty="0">
                <a:solidFill>
                  <a:srgbClr val="FF2FED"/>
                </a:solidFill>
                <a:latin typeface="Calibri"/>
                <a:cs typeface="Calibri"/>
              </a:rPr>
              <a:t>and</a:t>
            </a:r>
            <a:r>
              <a:rPr sz="2000" spc="-70" dirty="0">
                <a:solidFill>
                  <a:srgbClr val="FF2FED"/>
                </a:solidFill>
                <a:latin typeface="Calibri"/>
                <a:cs typeface="Calibri"/>
              </a:rPr>
              <a:t> </a:t>
            </a:r>
            <a:r>
              <a:rPr sz="2000" dirty="0">
                <a:solidFill>
                  <a:srgbClr val="FF2FED"/>
                </a:solidFill>
                <a:latin typeface="Calibri"/>
                <a:cs typeface="Calibri"/>
              </a:rPr>
              <a:t>source</a:t>
            </a:r>
            <a:r>
              <a:rPr sz="2000" spc="-25" dirty="0">
                <a:solidFill>
                  <a:srgbClr val="FF2FED"/>
                </a:solidFill>
                <a:latin typeface="Calibri"/>
                <a:cs typeface="Calibri"/>
              </a:rPr>
              <a:t> </a:t>
            </a:r>
            <a:r>
              <a:rPr sz="2000" spc="-10" dirty="0">
                <a:solidFill>
                  <a:srgbClr val="FF2FED"/>
                </a:solidFill>
                <a:latin typeface="Calibri"/>
                <a:cs typeface="Calibri"/>
              </a:rPr>
              <a:t>sentence </a:t>
            </a:r>
            <a:r>
              <a:rPr sz="2000" i="1" spc="-50" dirty="0">
                <a:solidFill>
                  <a:srgbClr val="FF2FED"/>
                </a:solidFill>
                <a:latin typeface="Calibri"/>
                <a:cs typeface="Calibri"/>
              </a:rPr>
              <a:t>x</a:t>
            </a:r>
            <a:endParaRPr sz="2000" dirty="0">
              <a:latin typeface="Calibri"/>
              <a:cs typeface="Calibri"/>
            </a:endParaRPr>
          </a:p>
          <a:p>
            <a:pPr marL="348615" indent="-335915">
              <a:lnSpc>
                <a:spcPct val="100000"/>
              </a:lnSpc>
              <a:spcBef>
                <a:spcPts val="1220"/>
              </a:spcBef>
              <a:buClr>
                <a:srgbClr val="8B1515"/>
              </a:buClr>
              <a:buFont typeface="Times New Roman"/>
              <a:buChar char="•"/>
              <a:tabLst>
                <a:tab pos="348615" algn="l"/>
              </a:tabLst>
            </a:pPr>
            <a:r>
              <a:rPr sz="2300" b="1" dirty="0">
                <a:latin typeface="Calibri"/>
                <a:cs typeface="Calibri"/>
              </a:rPr>
              <a:t>Question:</a:t>
            </a:r>
            <a:r>
              <a:rPr sz="2300" b="1" spc="55" dirty="0">
                <a:latin typeface="Calibri"/>
                <a:cs typeface="Calibri"/>
              </a:rPr>
              <a:t> </a:t>
            </a:r>
            <a:r>
              <a:rPr sz="2300" dirty="0">
                <a:latin typeface="Calibri"/>
                <a:cs typeface="Calibri"/>
              </a:rPr>
              <a:t>How</a:t>
            </a:r>
            <a:r>
              <a:rPr sz="2300" spc="110" dirty="0">
                <a:latin typeface="Calibri"/>
                <a:cs typeface="Calibri"/>
              </a:rPr>
              <a:t> </a:t>
            </a:r>
            <a:r>
              <a:rPr sz="2300" dirty="0">
                <a:latin typeface="Calibri"/>
                <a:cs typeface="Calibri"/>
              </a:rPr>
              <a:t>to</a:t>
            </a:r>
            <a:r>
              <a:rPr sz="2300" spc="95" dirty="0">
                <a:latin typeface="Calibri"/>
                <a:cs typeface="Calibri"/>
              </a:rPr>
              <a:t> </a:t>
            </a:r>
            <a:r>
              <a:rPr sz="2300" dirty="0">
                <a:latin typeface="Calibri"/>
                <a:cs typeface="Calibri"/>
              </a:rPr>
              <a:t>train</a:t>
            </a:r>
            <a:r>
              <a:rPr sz="2300" spc="25" dirty="0">
                <a:latin typeface="Calibri"/>
                <a:cs typeface="Calibri"/>
              </a:rPr>
              <a:t> </a:t>
            </a:r>
            <a:r>
              <a:rPr sz="2300" dirty="0">
                <a:latin typeface="Calibri"/>
                <a:cs typeface="Calibri"/>
              </a:rPr>
              <a:t>an</a:t>
            </a:r>
            <a:r>
              <a:rPr sz="2300" spc="100" dirty="0">
                <a:latin typeface="Calibri"/>
                <a:cs typeface="Calibri"/>
              </a:rPr>
              <a:t> </a:t>
            </a:r>
            <a:r>
              <a:rPr sz="2300" dirty="0">
                <a:latin typeface="Calibri"/>
                <a:cs typeface="Calibri"/>
              </a:rPr>
              <a:t>NMT</a:t>
            </a:r>
            <a:r>
              <a:rPr sz="2300" spc="40" dirty="0">
                <a:latin typeface="Calibri"/>
                <a:cs typeface="Calibri"/>
              </a:rPr>
              <a:t> </a:t>
            </a:r>
            <a:r>
              <a:rPr sz="2300" spc="-10" dirty="0">
                <a:latin typeface="Calibri"/>
                <a:cs typeface="Calibri"/>
              </a:rPr>
              <a:t>system?</a:t>
            </a:r>
            <a:endParaRPr sz="2300" dirty="0">
              <a:latin typeface="Calibri"/>
              <a:cs typeface="Calibri"/>
            </a:endParaRPr>
          </a:p>
          <a:p>
            <a:pPr marL="348615" indent="-335915">
              <a:lnSpc>
                <a:spcPct val="100000"/>
              </a:lnSpc>
              <a:spcBef>
                <a:spcPts val="545"/>
              </a:spcBef>
              <a:buClr>
                <a:srgbClr val="8B1515"/>
              </a:buClr>
              <a:buFont typeface="Times New Roman"/>
              <a:buChar char="•"/>
              <a:tabLst>
                <a:tab pos="348615" algn="l"/>
              </a:tabLst>
            </a:pPr>
            <a:r>
              <a:rPr sz="2300" b="1" dirty="0">
                <a:latin typeface="Calibri"/>
                <a:cs typeface="Calibri"/>
              </a:rPr>
              <a:t>(Easy)</a:t>
            </a:r>
            <a:r>
              <a:rPr sz="2300" b="1" spc="114" dirty="0">
                <a:latin typeface="Calibri"/>
                <a:cs typeface="Calibri"/>
              </a:rPr>
              <a:t> </a:t>
            </a:r>
            <a:r>
              <a:rPr sz="2300" b="1" dirty="0">
                <a:latin typeface="Calibri"/>
                <a:cs typeface="Calibri"/>
              </a:rPr>
              <a:t>Answer:</a:t>
            </a:r>
            <a:r>
              <a:rPr sz="2300" b="1" spc="90" dirty="0">
                <a:latin typeface="Calibri"/>
                <a:cs typeface="Calibri"/>
              </a:rPr>
              <a:t> </a:t>
            </a:r>
            <a:r>
              <a:rPr sz="2300" dirty="0">
                <a:latin typeface="Calibri"/>
                <a:cs typeface="Calibri"/>
              </a:rPr>
              <a:t>Get</a:t>
            </a:r>
            <a:r>
              <a:rPr sz="2300" spc="55" dirty="0">
                <a:latin typeface="Calibri"/>
                <a:cs typeface="Calibri"/>
              </a:rPr>
              <a:t> </a:t>
            </a:r>
            <a:r>
              <a:rPr sz="2300" dirty="0">
                <a:latin typeface="Calibri"/>
                <a:cs typeface="Calibri"/>
              </a:rPr>
              <a:t>a</a:t>
            </a:r>
            <a:r>
              <a:rPr sz="2300" spc="95" dirty="0">
                <a:latin typeface="Calibri"/>
                <a:cs typeface="Calibri"/>
              </a:rPr>
              <a:t> </a:t>
            </a:r>
            <a:r>
              <a:rPr sz="2300" dirty="0">
                <a:latin typeface="Calibri"/>
                <a:cs typeface="Calibri"/>
              </a:rPr>
              <a:t>big</a:t>
            </a:r>
            <a:r>
              <a:rPr sz="2300" spc="114" dirty="0">
                <a:latin typeface="Calibri"/>
                <a:cs typeface="Calibri"/>
              </a:rPr>
              <a:t> </a:t>
            </a:r>
            <a:r>
              <a:rPr sz="2300" dirty="0">
                <a:latin typeface="Calibri"/>
                <a:cs typeface="Calibri"/>
              </a:rPr>
              <a:t>parallel</a:t>
            </a:r>
            <a:r>
              <a:rPr sz="2300" spc="80" dirty="0">
                <a:latin typeface="Calibri"/>
                <a:cs typeface="Calibri"/>
              </a:rPr>
              <a:t> </a:t>
            </a:r>
            <a:r>
              <a:rPr sz="2300" spc="-10" dirty="0">
                <a:latin typeface="Calibri"/>
                <a:cs typeface="Calibri"/>
              </a:rPr>
              <a:t>corpus…</a:t>
            </a:r>
            <a:endParaRPr sz="2300" dirty="0">
              <a:latin typeface="Calibri"/>
              <a:cs typeface="Calibri"/>
            </a:endParaRPr>
          </a:p>
          <a:p>
            <a:pPr marL="692150" lvl="1" indent="-336550">
              <a:lnSpc>
                <a:spcPct val="100000"/>
              </a:lnSpc>
              <a:spcBef>
                <a:spcPts val="615"/>
              </a:spcBef>
              <a:buClr>
                <a:srgbClr val="007B92"/>
              </a:buClr>
              <a:buFont typeface="Times New Roman"/>
              <a:buChar char="•"/>
              <a:tabLst>
                <a:tab pos="692150" algn="l"/>
              </a:tabLst>
            </a:pPr>
            <a:r>
              <a:rPr sz="2300" dirty="0">
                <a:latin typeface="Calibri"/>
                <a:cs typeface="Calibri"/>
              </a:rPr>
              <a:t>But</a:t>
            </a:r>
            <a:r>
              <a:rPr sz="2300" spc="30" dirty="0">
                <a:latin typeface="Calibri"/>
                <a:cs typeface="Calibri"/>
              </a:rPr>
              <a:t> </a:t>
            </a:r>
            <a:r>
              <a:rPr sz="2300" dirty="0">
                <a:latin typeface="Calibri"/>
                <a:cs typeface="Calibri"/>
              </a:rPr>
              <a:t>there</a:t>
            </a:r>
            <a:r>
              <a:rPr sz="2300" spc="110" dirty="0">
                <a:latin typeface="Calibri"/>
                <a:cs typeface="Calibri"/>
              </a:rPr>
              <a:t> </a:t>
            </a:r>
            <a:r>
              <a:rPr sz="2300" dirty="0">
                <a:latin typeface="Calibri"/>
                <a:cs typeface="Calibri"/>
              </a:rPr>
              <a:t>is</a:t>
            </a:r>
            <a:r>
              <a:rPr sz="2300" spc="60" dirty="0">
                <a:latin typeface="Calibri"/>
                <a:cs typeface="Calibri"/>
              </a:rPr>
              <a:t> </a:t>
            </a:r>
            <a:r>
              <a:rPr sz="2300" dirty="0">
                <a:latin typeface="Calibri"/>
                <a:cs typeface="Calibri"/>
              </a:rPr>
              <a:t>now</a:t>
            </a:r>
            <a:r>
              <a:rPr sz="2300" spc="125" dirty="0">
                <a:latin typeface="Calibri"/>
                <a:cs typeface="Calibri"/>
              </a:rPr>
              <a:t> </a:t>
            </a:r>
            <a:r>
              <a:rPr sz="2300" dirty="0">
                <a:latin typeface="Calibri"/>
                <a:cs typeface="Calibri"/>
              </a:rPr>
              <a:t>exciting</a:t>
            </a:r>
            <a:r>
              <a:rPr sz="2300" spc="95" dirty="0">
                <a:latin typeface="Calibri"/>
                <a:cs typeface="Calibri"/>
              </a:rPr>
              <a:t> </a:t>
            </a:r>
            <a:r>
              <a:rPr sz="2300" dirty="0">
                <a:latin typeface="Calibri"/>
                <a:cs typeface="Calibri"/>
              </a:rPr>
              <a:t>work</a:t>
            </a:r>
            <a:r>
              <a:rPr sz="2300" spc="55" dirty="0">
                <a:latin typeface="Calibri"/>
                <a:cs typeface="Calibri"/>
              </a:rPr>
              <a:t> </a:t>
            </a:r>
            <a:r>
              <a:rPr sz="2300" dirty="0">
                <a:latin typeface="Calibri"/>
                <a:cs typeface="Calibri"/>
              </a:rPr>
              <a:t>on</a:t>
            </a:r>
            <a:r>
              <a:rPr sz="2300" spc="125" dirty="0">
                <a:latin typeface="Calibri"/>
                <a:cs typeface="Calibri"/>
              </a:rPr>
              <a:t> </a:t>
            </a:r>
            <a:r>
              <a:rPr sz="2300" dirty="0">
                <a:latin typeface="Calibri"/>
                <a:cs typeface="Calibri"/>
              </a:rPr>
              <a:t>“unsupervised</a:t>
            </a:r>
            <a:r>
              <a:rPr sz="2300" spc="120" dirty="0">
                <a:latin typeface="Calibri"/>
                <a:cs typeface="Calibri"/>
              </a:rPr>
              <a:t> </a:t>
            </a:r>
            <a:r>
              <a:rPr sz="2300" dirty="0">
                <a:latin typeface="Calibri"/>
                <a:cs typeface="Calibri"/>
              </a:rPr>
              <a:t>NMT”,</a:t>
            </a:r>
            <a:r>
              <a:rPr sz="2300" spc="90" dirty="0">
                <a:latin typeface="Calibri"/>
                <a:cs typeface="Calibri"/>
              </a:rPr>
              <a:t> </a:t>
            </a:r>
            <a:r>
              <a:rPr sz="2300" dirty="0">
                <a:latin typeface="Calibri"/>
                <a:cs typeface="Calibri"/>
              </a:rPr>
              <a:t>data</a:t>
            </a:r>
            <a:r>
              <a:rPr sz="2300" spc="155" dirty="0">
                <a:latin typeface="Calibri"/>
                <a:cs typeface="Calibri"/>
              </a:rPr>
              <a:t> </a:t>
            </a:r>
            <a:r>
              <a:rPr sz="2300" dirty="0">
                <a:latin typeface="Calibri"/>
                <a:cs typeface="Calibri"/>
              </a:rPr>
              <a:t>augmentation,</a:t>
            </a:r>
            <a:r>
              <a:rPr sz="2300" spc="85" dirty="0">
                <a:latin typeface="Calibri"/>
                <a:cs typeface="Calibri"/>
              </a:rPr>
              <a:t> </a:t>
            </a:r>
            <a:r>
              <a:rPr sz="2300" spc="-20" dirty="0">
                <a:latin typeface="Calibri"/>
                <a:cs typeface="Calibri"/>
              </a:rPr>
              <a:t>etc.</a:t>
            </a:r>
            <a:endParaRPr sz="2300" dirty="0">
              <a:latin typeface="Calibri"/>
              <a:cs typeface="Calibri"/>
            </a:endParaRPr>
          </a:p>
        </p:txBody>
      </p:sp>
      <p:grpSp>
        <p:nvGrpSpPr>
          <p:cNvPr id="7" name="object 7"/>
          <p:cNvGrpSpPr/>
          <p:nvPr/>
        </p:nvGrpSpPr>
        <p:grpSpPr>
          <a:xfrm>
            <a:off x="457200" y="2904350"/>
            <a:ext cx="7534275" cy="1228725"/>
            <a:chOff x="457200" y="2904350"/>
            <a:chExt cx="7534275" cy="1228725"/>
          </a:xfrm>
        </p:grpSpPr>
        <p:sp>
          <p:nvSpPr>
            <p:cNvPr id="8" name="object 8"/>
            <p:cNvSpPr/>
            <p:nvPr/>
          </p:nvSpPr>
          <p:spPr>
            <a:xfrm>
              <a:off x="5514975" y="3856608"/>
              <a:ext cx="2438400" cy="266700"/>
            </a:xfrm>
            <a:custGeom>
              <a:avLst/>
              <a:gdLst/>
              <a:ahLst/>
              <a:cxnLst/>
              <a:rect l="l" t="t" r="r" b="b"/>
              <a:pathLst>
                <a:path w="2438400" h="266700">
                  <a:moveTo>
                    <a:pt x="2438400" y="0"/>
                  </a:moveTo>
                  <a:lnTo>
                    <a:pt x="2430061" y="51911"/>
                  </a:lnTo>
                  <a:lnTo>
                    <a:pt x="2407316" y="94297"/>
                  </a:lnTo>
                  <a:lnTo>
                    <a:pt x="2373570" y="122872"/>
                  </a:lnTo>
                  <a:lnTo>
                    <a:pt x="2332228" y="133350"/>
                  </a:lnTo>
                  <a:lnTo>
                    <a:pt x="1325372" y="133350"/>
                  </a:lnTo>
                  <a:lnTo>
                    <a:pt x="1284029" y="143827"/>
                  </a:lnTo>
                  <a:lnTo>
                    <a:pt x="1250283" y="172402"/>
                  </a:lnTo>
                  <a:lnTo>
                    <a:pt x="1227538" y="214788"/>
                  </a:lnTo>
                  <a:lnTo>
                    <a:pt x="1219200" y="266700"/>
                  </a:lnTo>
                  <a:lnTo>
                    <a:pt x="1210861" y="214788"/>
                  </a:lnTo>
                  <a:lnTo>
                    <a:pt x="1188116" y="172402"/>
                  </a:lnTo>
                  <a:lnTo>
                    <a:pt x="1154370" y="143827"/>
                  </a:lnTo>
                  <a:lnTo>
                    <a:pt x="1113027" y="133350"/>
                  </a:lnTo>
                  <a:lnTo>
                    <a:pt x="106172" y="133350"/>
                  </a:lnTo>
                  <a:lnTo>
                    <a:pt x="64829" y="122872"/>
                  </a:lnTo>
                  <a:lnTo>
                    <a:pt x="31083" y="94297"/>
                  </a:lnTo>
                  <a:lnTo>
                    <a:pt x="8338" y="51911"/>
                  </a:lnTo>
                  <a:lnTo>
                    <a:pt x="0" y="0"/>
                  </a:lnTo>
                </a:path>
              </a:pathLst>
            </a:custGeom>
            <a:ln w="19055">
              <a:solidFill>
                <a:srgbClr val="FF2FED"/>
              </a:solidFill>
            </a:ln>
          </p:spPr>
          <p:txBody>
            <a:bodyPr wrap="square" lIns="0" tIns="0" rIns="0" bIns="0" rtlCol="0"/>
            <a:lstStyle/>
            <a:p>
              <a:endParaRPr/>
            </a:p>
          </p:txBody>
        </p:sp>
        <p:pic>
          <p:nvPicPr>
            <p:cNvPr id="9" name="object 9"/>
            <p:cNvPicPr/>
            <p:nvPr/>
          </p:nvPicPr>
          <p:blipFill>
            <a:blip r:embed="rId3" cstate="print"/>
            <a:stretch>
              <a:fillRect/>
            </a:stretch>
          </p:blipFill>
          <p:spPr>
            <a:xfrm>
              <a:off x="457200" y="3399523"/>
              <a:ext cx="7534275" cy="457085"/>
            </a:xfrm>
            <a:prstGeom prst="rect">
              <a:avLst/>
            </a:prstGeom>
          </p:spPr>
        </p:pic>
        <p:pic>
          <p:nvPicPr>
            <p:cNvPr id="10" name="object 10"/>
            <p:cNvPicPr/>
            <p:nvPr/>
          </p:nvPicPr>
          <p:blipFill>
            <a:blip r:embed="rId4" cstate="print"/>
            <a:stretch>
              <a:fillRect/>
            </a:stretch>
          </p:blipFill>
          <p:spPr>
            <a:xfrm>
              <a:off x="3676650" y="2904350"/>
              <a:ext cx="838200" cy="457085"/>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59942-A99F-8319-8951-8ABB5603465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E24C745-04A3-333E-C725-0206D366F0D5}"/>
              </a:ext>
            </a:extLst>
          </p:cNvPr>
          <p:cNvSpPr>
            <a:spLocks noGrp="1"/>
          </p:cNvSpPr>
          <p:nvPr>
            <p:ph idx="1"/>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E0EEF204-1578-B85A-9C60-5E4BD23CC349}"/>
              </a:ext>
            </a:extLst>
          </p:cNvPr>
          <p:cNvSpPr txBox="1"/>
          <p:nvPr/>
        </p:nvSpPr>
        <p:spPr>
          <a:xfrm>
            <a:off x="1096992" y="237109"/>
            <a:ext cx="9712118" cy="6463308"/>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pt-BR" altLang="ja-JP" dirty="0">
                <a:latin typeface="Consolas" panose="020B0609020204030204" pitchFamily="49" charset="0"/>
              </a:rPr>
              <a:t>class BiLSTMClassifier(nn.Module):</a:t>
            </a:r>
          </a:p>
          <a:p>
            <a:r>
              <a:rPr lang="pt-BR" altLang="ja-JP" dirty="0">
                <a:latin typeface="Consolas" panose="020B0609020204030204" pitchFamily="49" charset="0"/>
              </a:rPr>
              <a:t>    def __init__(self, vocab_size, embed_dim, hidden_dim, num_classes, dropout=0.3):</a:t>
            </a:r>
          </a:p>
          <a:p>
            <a:r>
              <a:rPr lang="pt-BR" altLang="ja-JP" dirty="0">
                <a:latin typeface="Consolas" panose="020B0609020204030204" pitchFamily="49" charset="0"/>
              </a:rPr>
              <a:t>        super(BiLSTMClassifier, self).__init__()</a:t>
            </a:r>
          </a:p>
          <a:p>
            <a:r>
              <a:rPr lang="pt-BR" altLang="ja-JP" dirty="0">
                <a:latin typeface="Consolas" panose="020B0609020204030204" pitchFamily="49" charset="0"/>
              </a:rPr>
              <a:t>        self.embedding = nn.Embedding(vocab_size, embed_dim)</a:t>
            </a:r>
          </a:p>
          <a:p>
            <a:r>
              <a:rPr lang="pt-BR" altLang="ja-JP" dirty="0">
                <a:latin typeface="Consolas" panose="020B0609020204030204" pitchFamily="49" charset="0"/>
              </a:rPr>
              <a:t>        # bidirectional=True → Two passes through sequence (forward &amp; backward)</a:t>
            </a:r>
          </a:p>
          <a:p>
            <a:r>
              <a:rPr lang="pt-BR" altLang="ja-JP" dirty="0">
                <a:latin typeface="Consolas" panose="020B0609020204030204" pitchFamily="49" charset="0"/>
              </a:rPr>
              <a:t>        </a:t>
            </a:r>
            <a:r>
              <a:rPr lang="pt-BR" altLang="ja-JP" dirty="0">
                <a:solidFill>
                  <a:srgbClr val="FF0000"/>
                </a:solidFill>
                <a:latin typeface="Consolas" panose="020B0609020204030204" pitchFamily="49" charset="0"/>
              </a:rPr>
              <a:t>self.lstm = nn.LSTM(embed_dim, hidden_dim, batch_first=True,</a:t>
            </a:r>
          </a:p>
          <a:p>
            <a:r>
              <a:rPr lang="pt-BR" altLang="ja-JP" dirty="0">
                <a:solidFill>
                  <a:srgbClr val="FF0000"/>
                </a:solidFill>
                <a:latin typeface="Consolas" panose="020B0609020204030204" pitchFamily="49" charset="0"/>
              </a:rPr>
              <a:t>                            bidirectional=True, dropout=dropout)</a:t>
            </a:r>
          </a:p>
          <a:p>
            <a:r>
              <a:rPr lang="pt-BR" altLang="ja-JP" dirty="0">
                <a:latin typeface="Consolas" panose="020B0609020204030204" pitchFamily="49" charset="0"/>
              </a:rPr>
              <a:t>        self.fc = nn.Linear(hidden_dim * 2, num_classes)</a:t>
            </a:r>
          </a:p>
          <a:p>
            <a:r>
              <a:rPr lang="pt-BR" altLang="ja-JP" dirty="0">
                <a:latin typeface="Consolas" panose="020B0609020204030204" pitchFamily="49" charset="0"/>
              </a:rPr>
              <a:t>        self.dropout = nn.Dropout(dropout)</a:t>
            </a:r>
          </a:p>
          <a:p>
            <a:endParaRPr lang="pt-BR" altLang="ja-JP" dirty="0">
              <a:latin typeface="Consolas" panose="020B0609020204030204" pitchFamily="49" charset="0"/>
            </a:endParaRPr>
          </a:p>
          <a:p>
            <a:r>
              <a:rPr lang="pt-BR" altLang="ja-JP" dirty="0">
                <a:latin typeface="Consolas" panose="020B0609020204030204" pitchFamily="49" charset="0"/>
              </a:rPr>
              <a:t>    def forward(self, x):</a:t>
            </a:r>
          </a:p>
          <a:p>
            <a:r>
              <a:rPr lang="pt-BR" altLang="ja-JP" dirty="0">
                <a:latin typeface="Consolas" panose="020B0609020204030204" pitchFamily="49" charset="0"/>
              </a:rPr>
              <a:t>        x = self.embedding(x)</a:t>
            </a:r>
          </a:p>
          <a:p>
            <a:r>
              <a:rPr lang="pt-BR" altLang="ja-JP" dirty="0">
                <a:latin typeface="Consolas" panose="020B0609020204030204" pitchFamily="49" charset="0"/>
              </a:rPr>
              <a:t>        # h_n has shape [num_layers*2, batch, hidden_dim]</a:t>
            </a:r>
          </a:p>
          <a:p>
            <a:r>
              <a:rPr lang="pt-BR" altLang="ja-JP" dirty="0">
                <a:latin typeface="Consolas" panose="020B0609020204030204" pitchFamily="49" charset="0"/>
              </a:rPr>
              <a:t>        output, (h_n, c_n) = self.lstm(x)</a:t>
            </a:r>
          </a:p>
          <a:p>
            <a:r>
              <a:rPr lang="pt-BR" altLang="ja-JP" dirty="0">
                <a:latin typeface="Consolas" panose="020B0609020204030204" pitchFamily="49" charset="0"/>
              </a:rPr>
              <a:t>        # Combine last forward and backward hidden states</a:t>
            </a:r>
          </a:p>
          <a:p>
            <a:r>
              <a:rPr lang="pt-BR" altLang="ja-JP" dirty="0">
                <a:latin typeface="Consolas" panose="020B0609020204030204" pitchFamily="49" charset="0"/>
              </a:rPr>
              <a:t>        h_forward = h_n[-2,:,:]  # last layer, forward</a:t>
            </a:r>
          </a:p>
          <a:p>
            <a:r>
              <a:rPr lang="pt-BR" altLang="ja-JP" dirty="0">
                <a:latin typeface="Consolas" panose="020B0609020204030204" pitchFamily="49" charset="0"/>
              </a:rPr>
              <a:t>        h_backward = h_n[-1,:,:] # last layer, backward</a:t>
            </a:r>
          </a:p>
          <a:p>
            <a:r>
              <a:rPr lang="pt-BR" altLang="ja-JP" dirty="0">
                <a:latin typeface="Consolas" panose="020B0609020204030204" pitchFamily="49" charset="0"/>
              </a:rPr>
              <a:t>        h_combined = torch.cat((h_forward, h_backward), dim=1)</a:t>
            </a:r>
          </a:p>
          <a:p>
            <a:r>
              <a:rPr lang="pt-BR" altLang="ja-JP" dirty="0">
                <a:latin typeface="Consolas" panose="020B0609020204030204" pitchFamily="49" charset="0"/>
              </a:rPr>
              <a:t>        h_combined = self.dropout(h_combined)</a:t>
            </a:r>
          </a:p>
          <a:p>
            <a:r>
              <a:rPr lang="pt-BR" altLang="ja-JP" dirty="0">
                <a:latin typeface="Consolas" panose="020B0609020204030204" pitchFamily="49" charset="0"/>
              </a:rPr>
              <a:t>        logits = self.fc(h_combined)</a:t>
            </a:r>
          </a:p>
          <a:p>
            <a:r>
              <a:rPr lang="pt-BR" altLang="ja-JP" dirty="0">
                <a:latin typeface="Consolas" panose="020B0609020204030204" pitchFamily="49" charset="0"/>
              </a:rPr>
              <a:t>        return logits</a:t>
            </a:r>
          </a:p>
        </p:txBody>
      </p:sp>
    </p:spTree>
    <p:extLst>
      <p:ext uri="{BB962C8B-B14F-4D97-AF65-F5344CB8AC3E}">
        <p14:creationId xmlns:p14="http://schemas.microsoft.com/office/powerpoint/2010/main" val="582815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A49F9-0960-4AA1-4276-E84B5711FE7F}"/>
              </a:ext>
            </a:extLst>
          </p:cNvPr>
          <p:cNvSpPr>
            <a:spLocks noGrp="1"/>
          </p:cNvSpPr>
          <p:nvPr>
            <p:ph type="title"/>
          </p:nvPr>
        </p:nvSpPr>
        <p:spPr/>
        <p:txBody>
          <a:bodyPr/>
          <a:lstStyle/>
          <a:p>
            <a:r>
              <a:rPr lang="en-US" altLang="ja-JP" dirty="0"/>
              <a:t>Stacked (Layered) RNNs</a:t>
            </a:r>
            <a:endParaRPr kumimoji="1" lang="ja-JP" altLang="en-US" dirty="0"/>
          </a:p>
        </p:txBody>
      </p:sp>
      <p:sp>
        <p:nvSpPr>
          <p:cNvPr id="3" name="コンテンツ プレースホルダー 2">
            <a:extLst>
              <a:ext uri="{FF2B5EF4-FFF2-40B4-BE49-F238E27FC236}">
                <a16:creationId xmlns:a16="http://schemas.microsoft.com/office/drawing/2014/main" id="{2B1AF789-A644-CAE0-7F69-01B9AA2BDF74}"/>
              </a:ext>
            </a:extLst>
          </p:cNvPr>
          <p:cNvSpPr>
            <a:spLocks noGrp="1"/>
          </p:cNvSpPr>
          <p:nvPr>
            <p:ph idx="1"/>
          </p:nvPr>
        </p:nvSpPr>
        <p:spPr>
          <a:xfrm>
            <a:off x="838200" y="1825625"/>
            <a:ext cx="5965696" cy="4351338"/>
          </a:xfrm>
        </p:spPr>
        <p:txBody>
          <a:bodyPr>
            <a:normAutofit fontScale="92500" lnSpcReduction="10000"/>
          </a:bodyPr>
          <a:lstStyle/>
          <a:p>
            <a:r>
              <a:rPr lang="en-US" altLang="ja-JP" b="1" dirty="0"/>
              <a:t>Deepening the Temporal Hierarchy</a:t>
            </a:r>
            <a:endParaRPr lang="en-US" altLang="ja-JP" dirty="0"/>
          </a:p>
          <a:p>
            <a:pPr lvl="1"/>
            <a:r>
              <a:rPr lang="en-US" altLang="ja-JP" dirty="0" err="1"/>
              <a:t>num_layers</a:t>
            </a:r>
            <a:r>
              <a:rPr lang="en-US" altLang="ja-JP" dirty="0"/>
              <a:t> &gt; 1 creates a stack of RNN/LSTM layers.</a:t>
            </a:r>
          </a:p>
          <a:p>
            <a:pPr lvl="1"/>
            <a:r>
              <a:rPr lang="en-US" altLang="ja-JP" dirty="0"/>
              <a:t>Each upper layer takes the hidden sequence of the previous layer as input.</a:t>
            </a:r>
          </a:p>
          <a:p>
            <a:pPr lvl="1"/>
            <a:r>
              <a:rPr lang="en-US" altLang="ja-JP" dirty="0"/>
              <a:t>Lower layers capture syntax or local patterns.</a:t>
            </a:r>
          </a:p>
          <a:p>
            <a:pPr lvl="1"/>
            <a:r>
              <a:rPr lang="en-US" altLang="ja-JP" dirty="0"/>
              <a:t>Upper layers capture semantics and long-range relations.</a:t>
            </a:r>
          </a:p>
          <a:p>
            <a:pPr lvl="1"/>
            <a:r>
              <a:rPr lang="en-US" altLang="ja-JP" dirty="0"/>
              <a:t>More layers = richer features but higher memory cost.</a:t>
            </a:r>
          </a:p>
          <a:p>
            <a:pPr lvl="1"/>
            <a:r>
              <a:rPr lang="en-US" altLang="ja-JP" dirty="0"/>
              <a:t>Use dropout between layers to prevent overfitting.</a:t>
            </a:r>
          </a:p>
          <a:p>
            <a:endParaRPr kumimoji="1" lang="ja-JP" altLang="en-US" dirty="0"/>
          </a:p>
        </p:txBody>
      </p:sp>
      <p:pic>
        <p:nvPicPr>
          <p:cNvPr id="4" name="図 3">
            <a:extLst>
              <a:ext uri="{FF2B5EF4-FFF2-40B4-BE49-F238E27FC236}">
                <a16:creationId xmlns:a16="http://schemas.microsoft.com/office/drawing/2014/main" id="{520F8365-29BB-1155-326E-68AF7AF95AF4}"/>
              </a:ext>
            </a:extLst>
          </p:cNvPr>
          <p:cNvPicPr>
            <a:picLocks noChangeAspect="1"/>
          </p:cNvPicPr>
          <p:nvPr/>
        </p:nvPicPr>
        <p:blipFill>
          <a:blip r:embed="rId2"/>
          <a:stretch>
            <a:fillRect/>
          </a:stretch>
        </p:blipFill>
        <p:spPr>
          <a:xfrm>
            <a:off x="6803896" y="2671762"/>
            <a:ext cx="4933047" cy="3422374"/>
          </a:xfrm>
          <a:prstGeom prst="rect">
            <a:avLst/>
          </a:prstGeom>
        </p:spPr>
      </p:pic>
    </p:spTree>
    <p:extLst>
      <p:ext uri="{BB962C8B-B14F-4D97-AF65-F5344CB8AC3E}">
        <p14:creationId xmlns:p14="http://schemas.microsoft.com/office/powerpoint/2010/main" val="127764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ECDD60-CB77-D632-4816-2985EE1C906F}"/>
              </a:ext>
            </a:extLst>
          </p:cNvPr>
          <p:cNvSpPr>
            <a:spLocks noGrp="1"/>
          </p:cNvSpPr>
          <p:nvPr>
            <p:ph type="title"/>
          </p:nvPr>
        </p:nvSpPr>
        <p:spPr/>
        <p:txBody>
          <a:bodyPr/>
          <a:lstStyle/>
          <a:p>
            <a:r>
              <a:rPr kumimoji="1" lang="en-US" altLang="ja-JP" dirty="0"/>
              <a:t>Pooling strategies for sentence vectors</a:t>
            </a:r>
            <a:endParaRPr kumimoji="1" lang="ja-JP" altLang="en-US" dirty="0"/>
          </a:p>
        </p:txBody>
      </p:sp>
      <p:sp>
        <p:nvSpPr>
          <p:cNvPr id="3" name="コンテンツ プレースホルダー 2">
            <a:extLst>
              <a:ext uri="{FF2B5EF4-FFF2-40B4-BE49-F238E27FC236}">
                <a16:creationId xmlns:a16="http://schemas.microsoft.com/office/drawing/2014/main" id="{1D1D60D2-256E-F60E-A471-232E7573038C}"/>
              </a:ext>
            </a:extLst>
          </p:cNvPr>
          <p:cNvSpPr>
            <a:spLocks noGrp="1"/>
          </p:cNvSpPr>
          <p:nvPr>
            <p:ph idx="1"/>
          </p:nvPr>
        </p:nvSpPr>
        <p:spPr/>
        <p:txBody>
          <a:bodyPr/>
          <a:lstStyle/>
          <a:p>
            <a:r>
              <a:rPr lang="en-US" altLang="ja-JP" b="1" dirty="0"/>
              <a:t>Converting Variable Length to Fixed Length</a:t>
            </a:r>
            <a:endParaRPr lang="en-US" altLang="ja-JP" dirty="0"/>
          </a:p>
          <a:p>
            <a:pPr lvl="1"/>
            <a:r>
              <a:rPr lang="en-US" altLang="ja-JP" dirty="0"/>
              <a:t>Tasks like classification require a single vector per sentence.</a:t>
            </a:r>
          </a:p>
          <a:p>
            <a:pPr lvl="1"/>
            <a:r>
              <a:rPr lang="en-US" altLang="ja-JP" dirty="0"/>
              <a:t>Common approaches:</a:t>
            </a:r>
            <a:br>
              <a:rPr lang="en-US" altLang="ja-JP" dirty="0"/>
            </a:br>
            <a:r>
              <a:rPr lang="en-US" altLang="ja-JP" dirty="0"/>
              <a:t> 1. Last hidden state (hₙ).</a:t>
            </a:r>
            <a:br>
              <a:rPr lang="en-US" altLang="ja-JP" dirty="0"/>
            </a:br>
            <a:r>
              <a:rPr lang="en-US" altLang="ja-JP" dirty="0"/>
              <a:t> 2. Mean pooling (average over time).</a:t>
            </a:r>
            <a:br>
              <a:rPr lang="en-US" altLang="ja-JP" dirty="0"/>
            </a:br>
            <a:r>
              <a:rPr lang="en-US" altLang="ja-JP" dirty="0"/>
              <a:t> 3. Max pooling (highest activation).</a:t>
            </a:r>
            <a:br>
              <a:rPr lang="en-US" altLang="ja-JP" dirty="0"/>
            </a:br>
            <a:r>
              <a:rPr lang="en-US" altLang="ja-JP" dirty="0"/>
              <a:t> 4. Attention pooling (weighted average).</a:t>
            </a:r>
          </a:p>
          <a:p>
            <a:pPr lvl="1"/>
            <a:r>
              <a:rPr lang="en-US" altLang="ja-JP" dirty="0"/>
              <a:t>Mean and max are parameter-free and simple.</a:t>
            </a:r>
          </a:p>
          <a:p>
            <a:pPr lvl="1"/>
            <a:r>
              <a:rPr lang="en-US" altLang="ja-JP" dirty="0"/>
              <a:t>Attention adds trainable weights for interpretability.</a:t>
            </a:r>
          </a:p>
          <a:p>
            <a:endParaRPr kumimoji="1" lang="ja-JP" altLang="en-US" dirty="0"/>
          </a:p>
        </p:txBody>
      </p:sp>
    </p:spTree>
    <p:extLst>
      <p:ext uri="{BB962C8B-B14F-4D97-AF65-F5344CB8AC3E}">
        <p14:creationId xmlns:p14="http://schemas.microsoft.com/office/powerpoint/2010/main" val="3764477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51D70D-6EBA-702B-9C1C-8DADA27006EB}"/>
              </a:ext>
            </a:extLst>
          </p:cNvPr>
          <p:cNvSpPr>
            <a:spLocks noGrp="1"/>
          </p:cNvSpPr>
          <p:nvPr>
            <p:ph type="title"/>
          </p:nvPr>
        </p:nvSpPr>
        <p:spPr/>
        <p:txBody>
          <a:bodyPr/>
          <a:lstStyle/>
          <a:p>
            <a:r>
              <a:rPr lang="en-US" altLang="ja-JP" dirty="0"/>
              <a:t>Handling Variable Sequence Lengths</a:t>
            </a:r>
            <a:endParaRPr kumimoji="1" lang="ja-JP" altLang="en-US" dirty="0"/>
          </a:p>
        </p:txBody>
      </p:sp>
      <p:sp>
        <p:nvSpPr>
          <p:cNvPr id="3" name="コンテンツ プレースホルダー 2">
            <a:extLst>
              <a:ext uri="{FF2B5EF4-FFF2-40B4-BE49-F238E27FC236}">
                <a16:creationId xmlns:a16="http://schemas.microsoft.com/office/drawing/2014/main" id="{E1F4FBA8-754E-49FC-0017-83397CE0CB7A}"/>
              </a:ext>
            </a:extLst>
          </p:cNvPr>
          <p:cNvSpPr>
            <a:spLocks noGrp="1"/>
          </p:cNvSpPr>
          <p:nvPr>
            <p:ph idx="1"/>
          </p:nvPr>
        </p:nvSpPr>
        <p:spPr/>
        <p:txBody>
          <a:bodyPr/>
          <a:lstStyle/>
          <a:p>
            <a:r>
              <a:rPr lang="en-US" altLang="ja-JP" b="1" dirty="0"/>
              <a:t>Making Batches Efficient and Consistent</a:t>
            </a:r>
            <a:endParaRPr lang="en-US" altLang="ja-JP" dirty="0"/>
          </a:p>
          <a:p>
            <a:pPr lvl="1"/>
            <a:r>
              <a:rPr lang="en-US" altLang="ja-JP" dirty="0"/>
              <a:t>Sentences vary in length → padding needed.</a:t>
            </a:r>
          </a:p>
          <a:p>
            <a:pPr lvl="1"/>
            <a:r>
              <a:rPr lang="en-US" altLang="ja-JP" dirty="0"/>
              <a:t>Use </a:t>
            </a:r>
            <a:r>
              <a:rPr lang="en-US" altLang="ja-JP" dirty="0" err="1"/>
              <a:t>pack_padded_sequence</a:t>
            </a:r>
            <a:r>
              <a:rPr lang="en-US" altLang="ja-JP" dirty="0"/>
              <a:t> to ignore padding in computation.</a:t>
            </a:r>
          </a:p>
          <a:p>
            <a:pPr lvl="1"/>
            <a:r>
              <a:rPr lang="en-US" altLang="ja-JP" dirty="0"/>
              <a:t>Then </a:t>
            </a:r>
            <a:r>
              <a:rPr lang="en-US" altLang="ja-JP" dirty="0" err="1"/>
              <a:t>pad_packed_sequence</a:t>
            </a:r>
            <a:r>
              <a:rPr lang="en-US" altLang="ja-JP" dirty="0"/>
              <a:t> to restore output lengths.</a:t>
            </a:r>
          </a:p>
          <a:p>
            <a:pPr lvl="1"/>
            <a:r>
              <a:rPr lang="en-US" altLang="ja-JP" dirty="0"/>
              <a:t>Must provide lengths tensor (sorted descending).</a:t>
            </a:r>
          </a:p>
          <a:p>
            <a:pPr lvl="1"/>
            <a:r>
              <a:rPr lang="en-US" altLang="ja-JP" dirty="0"/>
              <a:t>Increases efficiency and accuracy for batches.</a:t>
            </a:r>
          </a:p>
          <a:p>
            <a:endParaRPr kumimoji="1" lang="ja-JP" altLang="en-US" dirty="0"/>
          </a:p>
        </p:txBody>
      </p:sp>
      <p:sp>
        <p:nvSpPr>
          <p:cNvPr id="4" name="テキスト ボックス 3">
            <a:extLst>
              <a:ext uri="{FF2B5EF4-FFF2-40B4-BE49-F238E27FC236}">
                <a16:creationId xmlns:a16="http://schemas.microsoft.com/office/drawing/2014/main" id="{CDED83E7-7812-0BE1-936F-6D9533EF8CCA}"/>
              </a:ext>
            </a:extLst>
          </p:cNvPr>
          <p:cNvSpPr txBox="1"/>
          <p:nvPr/>
        </p:nvSpPr>
        <p:spPr>
          <a:xfrm>
            <a:off x="1239941" y="4781360"/>
            <a:ext cx="9712118" cy="1200329"/>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dirty="0">
                <a:latin typeface="Consolas" panose="020B0609020204030204" pitchFamily="49" charset="0"/>
              </a:rPr>
              <a:t>packed = </a:t>
            </a:r>
            <a:r>
              <a:rPr lang="en-US" altLang="ja-JP" dirty="0" err="1">
                <a:latin typeface="Consolas" panose="020B0609020204030204" pitchFamily="49" charset="0"/>
              </a:rPr>
              <a:t>nn.utils.rnn.pack_padded_sequence</a:t>
            </a:r>
            <a:r>
              <a:rPr lang="en-US" altLang="ja-JP" dirty="0">
                <a:latin typeface="Consolas" panose="020B0609020204030204" pitchFamily="49" charset="0"/>
              </a:rPr>
              <a:t>(</a:t>
            </a:r>
          </a:p>
          <a:p>
            <a:r>
              <a:rPr lang="en-US" altLang="ja-JP" dirty="0">
                <a:latin typeface="Consolas" panose="020B0609020204030204" pitchFamily="49" charset="0"/>
              </a:rPr>
              <a:t>    x, lengths, </a:t>
            </a:r>
            <a:r>
              <a:rPr lang="en-US" altLang="ja-JP" dirty="0" err="1">
                <a:latin typeface="Consolas" panose="020B0609020204030204" pitchFamily="49" charset="0"/>
              </a:rPr>
              <a:t>batch_first</a:t>
            </a:r>
            <a:r>
              <a:rPr lang="en-US" altLang="ja-JP" dirty="0">
                <a:latin typeface="Consolas" panose="020B0609020204030204" pitchFamily="49" charset="0"/>
              </a:rPr>
              <a:t>=True, </a:t>
            </a:r>
            <a:r>
              <a:rPr lang="en-US" altLang="ja-JP" dirty="0" err="1">
                <a:latin typeface="Consolas" panose="020B0609020204030204" pitchFamily="49" charset="0"/>
              </a:rPr>
              <a:t>enforce_sorted</a:t>
            </a:r>
            <a:r>
              <a:rPr lang="en-US" altLang="ja-JP" dirty="0">
                <a:latin typeface="Consolas" panose="020B0609020204030204" pitchFamily="49" charset="0"/>
              </a:rPr>
              <a:t>=False)</a:t>
            </a:r>
          </a:p>
          <a:p>
            <a:r>
              <a:rPr lang="en-US" altLang="ja-JP" dirty="0">
                <a:latin typeface="Consolas" panose="020B0609020204030204" pitchFamily="49" charset="0"/>
              </a:rPr>
              <a:t>out, _ = </a:t>
            </a:r>
            <a:r>
              <a:rPr lang="en-US" altLang="ja-JP" dirty="0" err="1">
                <a:latin typeface="Consolas" panose="020B0609020204030204" pitchFamily="49" charset="0"/>
              </a:rPr>
              <a:t>lstm</a:t>
            </a:r>
            <a:r>
              <a:rPr lang="en-US" altLang="ja-JP" dirty="0">
                <a:latin typeface="Consolas" panose="020B0609020204030204" pitchFamily="49" charset="0"/>
              </a:rPr>
              <a:t>(packed)</a:t>
            </a:r>
          </a:p>
          <a:p>
            <a:r>
              <a:rPr lang="en-US" altLang="ja-JP" dirty="0">
                <a:latin typeface="Consolas" panose="020B0609020204030204" pitchFamily="49" charset="0"/>
              </a:rPr>
              <a:t>out, _ = </a:t>
            </a:r>
            <a:r>
              <a:rPr lang="en-US" altLang="ja-JP" dirty="0" err="1">
                <a:latin typeface="Consolas" panose="020B0609020204030204" pitchFamily="49" charset="0"/>
              </a:rPr>
              <a:t>nn.utils.rnn.pad_packed_sequence</a:t>
            </a:r>
            <a:r>
              <a:rPr lang="en-US" altLang="ja-JP" dirty="0">
                <a:latin typeface="Consolas" panose="020B0609020204030204" pitchFamily="49" charset="0"/>
              </a:rPr>
              <a:t>(out, </a:t>
            </a:r>
            <a:r>
              <a:rPr lang="en-US" altLang="ja-JP" dirty="0" err="1">
                <a:latin typeface="Consolas" panose="020B0609020204030204" pitchFamily="49" charset="0"/>
              </a:rPr>
              <a:t>batch_first</a:t>
            </a:r>
            <a:r>
              <a:rPr lang="en-US" altLang="ja-JP" dirty="0">
                <a:latin typeface="Consolas" panose="020B0609020204030204" pitchFamily="49" charset="0"/>
              </a:rPr>
              <a:t>=True)</a:t>
            </a:r>
            <a:endParaRPr lang="pt-BR" altLang="ja-JP" dirty="0">
              <a:latin typeface="Consolas" panose="020B0609020204030204" pitchFamily="49" charset="0"/>
            </a:endParaRPr>
          </a:p>
        </p:txBody>
      </p:sp>
    </p:spTree>
    <p:extLst>
      <p:ext uri="{BB962C8B-B14F-4D97-AF65-F5344CB8AC3E}">
        <p14:creationId xmlns:p14="http://schemas.microsoft.com/office/powerpoint/2010/main" val="96595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6AB817-9E1F-8815-D9FD-5411A23E3ABC}"/>
              </a:ext>
            </a:extLst>
          </p:cNvPr>
          <p:cNvSpPr>
            <a:spLocks noGrp="1"/>
          </p:cNvSpPr>
          <p:nvPr>
            <p:ph type="title"/>
          </p:nvPr>
        </p:nvSpPr>
        <p:spPr/>
        <p:txBody>
          <a:bodyPr/>
          <a:lstStyle/>
          <a:p>
            <a:r>
              <a:rPr lang="en-US" altLang="ja-JP" dirty="0"/>
              <a:t>Advantages and Limitations of </a:t>
            </a:r>
            <a:r>
              <a:rPr lang="en-US" altLang="ja-JP" dirty="0" err="1"/>
              <a:t>BiLSTM</a:t>
            </a:r>
            <a:endParaRPr kumimoji="1" lang="ja-JP" altLang="en-US" dirty="0"/>
          </a:p>
        </p:txBody>
      </p:sp>
      <p:sp>
        <p:nvSpPr>
          <p:cNvPr id="3" name="コンテンツ プレースホルダー 2">
            <a:extLst>
              <a:ext uri="{FF2B5EF4-FFF2-40B4-BE49-F238E27FC236}">
                <a16:creationId xmlns:a16="http://schemas.microsoft.com/office/drawing/2014/main" id="{2ECFA2CF-6B5F-2C68-664C-8948A95A8446}"/>
              </a:ext>
            </a:extLst>
          </p:cNvPr>
          <p:cNvSpPr>
            <a:spLocks noGrp="1"/>
          </p:cNvSpPr>
          <p:nvPr>
            <p:ph idx="1"/>
          </p:nvPr>
        </p:nvSpPr>
        <p:spPr/>
        <p:txBody>
          <a:bodyPr>
            <a:normAutofit/>
          </a:bodyPr>
          <a:lstStyle/>
          <a:p>
            <a:pPr marL="0" indent="0">
              <a:buNone/>
            </a:pPr>
            <a:r>
              <a:rPr lang="en-US" altLang="ja-JP" b="1" dirty="0"/>
              <a:t>Balanced Perspective</a:t>
            </a:r>
            <a:endParaRPr lang="en-US" altLang="ja-JP" dirty="0"/>
          </a:p>
          <a:p>
            <a:r>
              <a:rPr lang="en-US" altLang="ja-JP" b="1" dirty="0"/>
              <a:t>Pros</a:t>
            </a:r>
            <a:endParaRPr lang="en-US" altLang="ja-JP" dirty="0"/>
          </a:p>
          <a:p>
            <a:pPr lvl="1"/>
            <a:r>
              <a:rPr lang="en-US" altLang="ja-JP" dirty="0"/>
              <a:t>Utilizes full context (both directions).</a:t>
            </a:r>
          </a:p>
          <a:p>
            <a:pPr lvl="1"/>
            <a:r>
              <a:rPr lang="en-US" altLang="ja-JP" dirty="0"/>
              <a:t>Boosts accuracy in semantic and sequence labeling tasks.</a:t>
            </a:r>
          </a:p>
          <a:p>
            <a:pPr lvl="1"/>
            <a:r>
              <a:rPr lang="en-US" altLang="ja-JP" dirty="0"/>
              <a:t>Smooth gradient flow due to bidirectional feedback.</a:t>
            </a:r>
          </a:p>
          <a:p>
            <a:r>
              <a:rPr lang="en-US" altLang="ja-JP" dirty="0"/>
              <a:t> </a:t>
            </a:r>
            <a:r>
              <a:rPr lang="en-US" altLang="ja-JP" b="1" dirty="0"/>
              <a:t>Cons</a:t>
            </a:r>
            <a:endParaRPr lang="en-US" altLang="ja-JP" dirty="0"/>
          </a:p>
          <a:p>
            <a:pPr lvl="1"/>
            <a:r>
              <a:rPr lang="en-US" altLang="ja-JP" dirty="0"/>
              <a:t>Cannot run online/real-time (prediction needs future tokens).</a:t>
            </a:r>
          </a:p>
          <a:p>
            <a:pPr lvl="1"/>
            <a:r>
              <a:rPr lang="en-US" altLang="ja-JP" dirty="0"/>
              <a:t>Double parameters → higher memory use.</a:t>
            </a:r>
          </a:p>
          <a:p>
            <a:pPr lvl="1"/>
            <a:r>
              <a:rPr lang="en-US" altLang="ja-JP" dirty="0"/>
              <a:t>Slower inference on long documents.</a:t>
            </a:r>
          </a:p>
          <a:p>
            <a:endParaRPr kumimoji="1" lang="ja-JP" altLang="en-US" dirty="0"/>
          </a:p>
        </p:txBody>
      </p:sp>
    </p:spTree>
    <p:extLst>
      <p:ext uri="{BB962C8B-B14F-4D97-AF65-F5344CB8AC3E}">
        <p14:creationId xmlns:p14="http://schemas.microsoft.com/office/powerpoint/2010/main" val="1880491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BE0AD-4A42-27D0-A155-7D703A755C46}"/>
              </a:ext>
            </a:extLst>
          </p:cNvPr>
          <p:cNvSpPr>
            <a:spLocks noGrp="1"/>
          </p:cNvSpPr>
          <p:nvPr>
            <p:ph type="title"/>
          </p:nvPr>
        </p:nvSpPr>
        <p:spPr/>
        <p:txBody>
          <a:bodyPr/>
          <a:lstStyle/>
          <a:p>
            <a:r>
              <a:rPr lang="en-US" altLang="ja-JP" dirty="0"/>
              <a:t>Training </a:t>
            </a:r>
            <a:r>
              <a:rPr lang="en-US" altLang="ja-JP" dirty="0" err="1"/>
              <a:t>BiLSTM</a:t>
            </a:r>
            <a:r>
              <a:rPr lang="en-US" altLang="ja-JP" dirty="0"/>
              <a:t> Efficiently on GPU</a:t>
            </a:r>
            <a:endParaRPr kumimoji="1" lang="ja-JP" altLang="en-US" dirty="0"/>
          </a:p>
        </p:txBody>
      </p:sp>
      <p:sp>
        <p:nvSpPr>
          <p:cNvPr id="3" name="コンテンツ プレースホルダー 2">
            <a:extLst>
              <a:ext uri="{FF2B5EF4-FFF2-40B4-BE49-F238E27FC236}">
                <a16:creationId xmlns:a16="http://schemas.microsoft.com/office/drawing/2014/main" id="{E0BFA699-4B3E-F0C3-ACAC-F6E9FE26D975}"/>
              </a:ext>
            </a:extLst>
          </p:cNvPr>
          <p:cNvSpPr>
            <a:spLocks noGrp="1"/>
          </p:cNvSpPr>
          <p:nvPr>
            <p:ph idx="1"/>
          </p:nvPr>
        </p:nvSpPr>
        <p:spPr/>
        <p:txBody>
          <a:bodyPr/>
          <a:lstStyle/>
          <a:p>
            <a:r>
              <a:rPr lang="en-US" altLang="ja-JP" b="1" dirty="0"/>
              <a:t>Practical Guidelines</a:t>
            </a:r>
            <a:endParaRPr lang="en-US" altLang="ja-JP" dirty="0"/>
          </a:p>
          <a:p>
            <a:pPr lvl="1"/>
            <a:r>
              <a:rPr lang="en-US" altLang="ja-JP" dirty="0"/>
              <a:t>Move model and batches to device = </a:t>
            </a:r>
            <a:r>
              <a:rPr lang="en-US" altLang="ja-JP" dirty="0" err="1"/>
              <a:t>torch.device</a:t>
            </a:r>
            <a:r>
              <a:rPr lang="en-US" altLang="ja-JP" dirty="0"/>
              <a:t>("</a:t>
            </a:r>
            <a:r>
              <a:rPr lang="en-US" altLang="ja-JP" dirty="0" err="1"/>
              <a:t>cuda</a:t>
            </a:r>
            <a:r>
              <a:rPr lang="en-US" altLang="ja-JP" dirty="0"/>
              <a:t>").</a:t>
            </a:r>
          </a:p>
          <a:p>
            <a:pPr lvl="1"/>
            <a:r>
              <a:rPr lang="en-US" altLang="ja-JP" dirty="0"/>
              <a:t>Adjust batch size to fit GPU memory (16–64 typical).</a:t>
            </a:r>
          </a:p>
          <a:p>
            <a:pPr lvl="1"/>
            <a:r>
              <a:rPr lang="en-US" altLang="ja-JP" dirty="0"/>
              <a:t>Use </a:t>
            </a:r>
            <a:r>
              <a:rPr lang="en-US" altLang="ja-JP" dirty="0" err="1"/>
              <a:t>pin_memory</a:t>
            </a:r>
            <a:r>
              <a:rPr lang="en-US" altLang="ja-JP" dirty="0"/>
              <a:t>=True, </a:t>
            </a:r>
            <a:r>
              <a:rPr lang="en-US" altLang="ja-JP" dirty="0" err="1"/>
              <a:t>num_workers</a:t>
            </a:r>
            <a:r>
              <a:rPr lang="en-US" altLang="ja-JP" dirty="0"/>
              <a:t>&gt;0 in </a:t>
            </a:r>
            <a:r>
              <a:rPr lang="en-US" altLang="ja-JP" dirty="0" err="1"/>
              <a:t>DataLoader</a:t>
            </a:r>
            <a:r>
              <a:rPr lang="en-US" altLang="ja-JP" dirty="0"/>
              <a:t>.</a:t>
            </a:r>
          </a:p>
          <a:p>
            <a:pPr lvl="1"/>
            <a:r>
              <a:rPr lang="en-US" altLang="ja-JP" dirty="0"/>
              <a:t>Monitor GPU utilization via </a:t>
            </a:r>
            <a:r>
              <a:rPr lang="en-US" altLang="ja-JP" dirty="0" err="1"/>
              <a:t>nvidia-smi</a:t>
            </a:r>
            <a:r>
              <a:rPr lang="en-US" altLang="ja-JP" dirty="0"/>
              <a:t>.</a:t>
            </a:r>
          </a:p>
          <a:p>
            <a:pPr lvl="1"/>
            <a:r>
              <a:rPr lang="en-US" altLang="ja-JP" dirty="0"/>
              <a:t>For multi-GPU training → </a:t>
            </a:r>
            <a:r>
              <a:rPr lang="en-US" altLang="ja-JP" dirty="0" err="1"/>
              <a:t>nn.DataParallel</a:t>
            </a:r>
            <a:r>
              <a:rPr lang="en-US" altLang="ja-JP" dirty="0"/>
              <a:t> or DDP.</a:t>
            </a:r>
          </a:p>
          <a:p>
            <a:pPr lvl="1"/>
            <a:r>
              <a:rPr lang="en-US" altLang="ja-JP" dirty="0"/>
              <a:t>Use mixed precision (</a:t>
            </a:r>
            <a:r>
              <a:rPr lang="en-US" altLang="ja-JP" dirty="0" err="1"/>
              <a:t>torch.cuda.amp</a:t>
            </a:r>
            <a:r>
              <a:rPr lang="en-US" altLang="ja-JP" dirty="0"/>
              <a:t>) for speed and less memory.</a:t>
            </a:r>
          </a:p>
          <a:p>
            <a:endParaRPr kumimoji="1" lang="ja-JP" altLang="en-US" dirty="0"/>
          </a:p>
        </p:txBody>
      </p:sp>
    </p:spTree>
    <p:extLst>
      <p:ext uri="{BB962C8B-B14F-4D97-AF65-F5344CB8AC3E}">
        <p14:creationId xmlns:p14="http://schemas.microsoft.com/office/powerpoint/2010/main" val="1043159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91EEEC-BA8E-FF1A-10BF-FC2C0E18149E}"/>
              </a:ext>
            </a:extLst>
          </p:cNvPr>
          <p:cNvSpPr>
            <a:spLocks noGrp="1"/>
          </p:cNvSpPr>
          <p:nvPr>
            <p:ph type="title"/>
          </p:nvPr>
        </p:nvSpPr>
        <p:spPr/>
        <p:txBody>
          <a:bodyPr/>
          <a:lstStyle/>
          <a:p>
            <a:r>
              <a:rPr lang="en-US" altLang="ja-JP" dirty="0"/>
              <a:t>Monitoring Training Progress</a:t>
            </a:r>
            <a:endParaRPr kumimoji="1" lang="ja-JP" altLang="en-US" dirty="0"/>
          </a:p>
        </p:txBody>
      </p:sp>
      <p:sp>
        <p:nvSpPr>
          <p:cNvPr id="3" name="コンテンツ プレースホルダー 2">
            <a:extLst>
              <a:ext uri="{FF2B5EF4-FFF2-40B4-BE49-F238E27FC236}">
                <a16:creationId xmlns:a16="http://schemas.microsoft.com/office/drawing/2014/main" id="{DD1F5E4B-FAF9-2B5D-9D3D-9679CC54F18F}"/>
              </a:ext>
            </a:extLst>
          </p:cNvPr>
          <p:cNvSpPr>
            <a:spLocks noGrp="1"/>
          </p:cNvSpPr>
          <p:nvPr>
            <p:ph idx="1"/>
          </p:nvPr>
        </p:nvSpPr>
        <p:spPr/>
        <p:txBody>
          <a:bodyPr/>
          <a:lstStyle/>
          <a:p>
            <a:r>
              <a:rPr lang="en-US" altLang="ja-JP" b="1" dirty="0"/>
              <a:t>Learning Curves and Diagnostics</a:t>
            </a:r>
            <a:endParaRPr lang="en-US" altLang="ja-JP" dirty="0"/>
          </a:p>
          <a:p>
            <a:pPr lvl="1"/>
            <a:r>
              <a:rPr lang="en-US" altLang="ja-JP" dirty="0"/>
              <a:t>Plot training vs validation loss and accuracy each epoch.</a:t>
            </a:r>
          </a:p>
          <a:p>
            <a:pPr lvl="1"/>
            <a:r>
              <a:rPr lang="en-US" altLang="ja-JP" dirty="0"/>
              <a:t>Divergence → learning rate too high or dropout too low.</a:t>
            </a:r>
          </a:p>
          <a:p>
            <a:pPr lvl="1"/>
            <a:r>
              <a:rPr lang="en-US" altLang="ja-JP" dirty="0"/>
              <a:t>Early stopping when </a:t>
            </a:r>
            <a:r>
              <a:rPr lang="en-US" altLang="ja-JP" dirty="0" err="1"/>
              <a:t>val</a:t>
            </a:r>
            <a:r>
              <a:rPr lang="en-US" altLang="ja-JP" dirty="0"/>
              <a:t> loss plateaus for k epochs.</a:t>
            </a:r>
          </a:p>
          <a:p>
            <a:pPr lvl="1"/>
            <a:r>
              <a:rPr lang="en-US" altLang="ja-JP" dirty="0"/>
              <a:t>Save best checkpoint (</a:t>
            </a:r>
            <a:r>
              <a:rPr lang="en-US" altLang="ja-JP" dirty="0" err="1"/>
              <a:t>torch.save</a:t>
            </a:r>
            <a:r>
              <a:rPr lang="en-US" altLang="ja-JP" dirty="0"/>
              <a:t>(</a:t>
            </a:r>
            <a:r>
              <a:rPr lang="en-US" altLang="ja-JP" dirty="0" err="1"/>
              <a:t>state_dict</a:t>
            </a:r>
            <a:r>
              <a:rPr lang="en-US" altLang="ja-JP" dirty="0"/>
              <a:t>)).</a:t>
            </a:r>
          </a:p>
          <a:p>
            <a:pPr lvl="1"/>
            <a:r>
              <a:rPr lang="en-US" altLang="ja-JP" dirty="0"/>
              <a:t>Log metrics in </a:t>
            </a:r>
            <a:r>
              <a:rPr lang="en-US" altLang="ja-JP" dirty="0" err="1"/>
              <a:t>MLflow</a:t>
            </a:r>
            <a:r>
              <a:rPr lang="en-US" altLang="ja-JP" dirty="0"/>
              <a:t> or </a:t>
            </a:r>
            <a:r>
              <a:rPr lang="en-US" altLang="ja-JP" dirty="0" err="1"/>
              <a:t>TensorBoard</a:t>
            </a:r>
            <a:r>
              <a:rPr lang="en-US" altLang="ja-JP" dirty="0"/>
              <a:t> for tracking.</a:t>
            </a:r>
          </a:p>
          <a:p>
            <a:endParaRPr kumimoji="1" lang="ja-JP" altLang="en-US" dirty="0"/>
          </a:p>
        </p:txBody>
      </p:sp>
    </p:spTree>
    <p:extLst>
      <p:ext uri="{BB962C8B-B14F-4D97-AF65-F5344CB8AC3E}">
        <p14:creationId xmlns:p14="http://schemas.microsoft.com/office/powerpoint/2010/main" val="725382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26F109-4603-0F91-43F4-46A9062A898C}"/>
              </a:ext>
            </a:extLst>
          </p:cNvPr>
          <p:cNvSpPr>
            <a:spLocks noGrp="1"/>
          </p:cNvSpPr>
          <p:nvPr>
            <p:ph type="title"/>
          </p:nvPr>
        </p:nvSpPr>
        <p:spPr/>
        <p:txBody>
          <a:bodyPr/>
          <a:lstStyle/>
          <a:p>
            <a:r>
              <a:rPr lang="en-US" altLang="ja-JP" dirty="0"/>
              <a:t>Visualizing Information Flow in </a:t>
            </a:r>
            <a:r>
              <a:rPr lang="en-US" altLang="ja-JP" dirty="0" err="1"/>
              <a:t>BiLSTM</a:t>
            </a:r>
            <a:endParaRPr kumimoji="1" lang="ja-JP" altLang="en-US" dirty="0"/>
          </a:p>
        </p:txBody>
      </p:sp>
      <p:sp>
        <p:nvSpPr>
          <p:cNvPr id="3" name="コンテンツ プレースホルダー 2">
            <a:extLst>
              <a:ext uri="{FF2B5EF4-FFF2-40B4-BE49-F238E27FC236}">
                <a16:creationId xmlns:a16="http://schemas.microsoft.com/office/drawing/2014/main" id="{1DB358A8-C955-11D4-1379-B9E3062596CD}"/>
              </a:ext>
            </a:extLst>
          </p:cNvPr>
          <p:cNvSpPr>
            <a:spLocks noGrp="1"/>
          </p:cNvSpPr>
          <p:nvPr>
            <p:ph idx="1"/>
          </p:nvPr>
        </p:nvSpPr>
        <p:spPr/>
        <p:txBody>
          <a:bodyPr/>
          <a:lstStyle/>
          <a:p>
            <a:r>
              <a:rPr lang="en-US" altLang="ja-JP" b="1" dirty="0"/>
              <a:t>Understanding How Context Is Integrated</a:t>
            </a:r>
            <a:endParaRPr lang="en-US" altLang="ja-JP" dirty="0"/>
          </a:p>
          <a:p>
            <a:pPr lvl="1"/>
            <a:r>
              <a:rPr lang="en-US" altLang="ja-JP" dirty="0"/>
              <a:t>Forward layer → captures preceding dependencies.</a:t>
            </a:r>
          </a:p>
          <a:p>
            <a:pPr lvl="1"/>
            <a:r>
              <a:rPr lang="en-US" altLang="ja-JP" dirty="0"/>
              <a:t>Backward layer → captures subsequent dependencies.</a:t>
            </a:r>
          </a:p>
          <a:p>
            <a:pPr lvl="1"/>
            <a:r>
              <a:rPr lang="en-US" altLang="ja-JP" dirty="0"/>
              <a:t>Combined hidden state represents entire sentence context.</a:t>
            </a:r>
          </a:p>
          <a:p>
            <a:pPr lvl="1"/>
            <a:r>
              <a:rPr lang="en-US" altLang="ja-JP" dirty="0"/>
              <a:t>Visualization techniques:</a:t>
            </a:r>
            <a:br>
              <a:rPr lang="en-US" altLang="ja-JP" dirty="0"/>
            </a:br>
            <a:r>
              <a:rPr lang="en-US" altLang="ja-JP" dirty="0"/>
              <a:t> – Heatmaps of attention or gate activations.</a:t>
            </a:r>
            <a:br>
              <a:rPr lang="en-US" altLang="ja-JP" dirty="0"/>
            </a:br>
            <a:r>
              <a:rPr lang="en-US" altLang="ja-JP" dirty="0"/>
              <a:t> – Projection of hidden states (t-SNE/UMAP).</a:t>
            </a:r>
          </a:p>
          <a:p>
            <a:pPr lvl="1"/>
            <a:r>
              <a:rPr lang="en-US" altLang="ja-JP" dirty="0"/>
              <a:t>Helps interpret which parts of sentence influence decisions.</a:t>
            </a:r>
          </a:p>
          <a:p>
            <a:endParaRPr kumimoji="1" lang="ja-JP" altLang="en-US" dirty="0"/>
          </a:p>
        </p:txBody>
      </p:sp>
    </p:spTree>
    <p:extLst>
      <p:ext uri="{BB962C8B-B14F-4D97-AF65-F5344CB8AC3E}">
        <p14:creationId xmlns:p14="http://schemas.microsoft.com/office/powerpoint/2010/main" val="1983745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4F2D557-22EA-D430-FAFA-F191EC7E72FA}"/>
              </a:ext>
            </a:extLst>
          </p:cNvPr>
          <p:cNvSpPr>
            <a:spLocks noGrp="1" noChangeArrowheads="1"/>
          </p:cNvSpPr>
          <p:nvPr>
            <p:ph type="title"/>
          </p:nvPr>
        </p:nvSpPr>
        <p:spPr/>
        <p:txBody>
          <a:bodyPr/>
          <a:lstStyle/>
          <a:p>
            <a:r>
              <a:rPr lang="en-US" altLang="ja-JP"/>
              <a:t>Multi-Dimensional Scaling</a:t>
            </a:r>
          </a:p>
        </p:txBody>
      </p:sp>
      <p:sp>
        <p:nvSpPr>
          <p:cNvPr id="7171" name="Rectangle 3">
            <a:extLst>
              <a:ext uri="{FF2B5EF4-FFF2-40B4-BE49-F238E27FC236}">
                <a16:creationId xmlns:a16="http://schemas.microsoft.com/office/drawing/2014/main" id="{4936C95D-C58F-339E-8232-FC0E926ABF6C}"/>
              </a:ext>
            </a:extLst>
          </p:cNvPr>
          <p:cNvSpPr>
            <a:spLocks noGrp="1" noChangeArrowheads="1"/>
          </p:cNvSpPr>
          <p:nvPr>
            <p:ph type="body" idx="1"/>
          </p:nvPr>
        </p:nvSpPr>
        <p:spPr/>
        <p:txBody>
          <a:bodyPr>
            <a:normAutofit lnSpcReduction="10000"/>
          </a:bodyPr>
          <a:lstStyle/>
          <a:p>
            <a:r>
              <a:rPr lang="en-US" altLang="ja-JP"/>
              <a:t>Map the items in a k-dimensional space trying to minimize the stress</a:t>
            </a:r>
          </a:p>
          <a:p>
            <a:endParaRPr lang="en-US" altLang="ja-JP"/>
          </a:p>
          <a:p>
            <a:endParaRPr lang="en-US" altLang="ja-JP"/>
          </a:p>
          <a:p>
            <a:endParaRPr lang="en-US" altLang="ja-JP"/>
          </a:p>
          <a:p>
            <a:endParaRPr lang="en-US" altLang="ja-JP"/>
          </a:p>
          <a:p>
            <a:r>
              <a:rPr lang="en-US" altLang="ja-JP"/>
              <a:t>Steepest Descent algorithm:</a:t>
            </a:r>
          </a:p>
          <a:p>
            <a:pPr lvl="1"/>
            <a:r>
              <a:rPr lang="en-US" altLang="ja-JP"/>
              <a:t>Start with an assignment</a:t>
            </a:r>
          </a:p>
          <a:p>
            <a:pPr lvl="1"/>
            <a:r>
              <a:rPr lang="en-US" altLang="ja-JP"/>
              <a:t>Minimize stress by moving points</a:t>
            </a:r>
          </a:p>
          <a:p>
            <a:r>
              <a:rPr lang="en-US" altLang="ja-JP"/>
              <a:t>But the running time is O(N2) and O(N) to add a new item</a:t>
            </a:r>
          </a:p>
        </p:txBody>
      </p:sp>
      <p:graphicFrame>
        <p:nvGraphicFramePr>
          <p:cNvPr id="7173" name="Object 5">
            <a:hlinkClick r:id="" action="ppaction://ole?verb=0"/>
            <a:extLst>
              <a:ext uri="{FF2B5EF4-FFF2-40B4-BE49-F238E27FC236}">
                <a16:creationId xmlns:a16="http://schemas.microsoft.com/office/drawing/2014/main" id="{B73F4ED5-CB57-7452-BD4E-355386D3871F}"/>
              </a:ext>
            </a:extLst>
          </p:cNvPr>
          <p:cNvGraphicFramePr>
            <a:graphicFrameLocks/>
          </p:cNvGraphicFramePr>
          <p:nvPr/>
        </p:nvGraphicFramePr>
        <p:xfrm>
          <a:off x="2033589" y="2971800"/>
          <a:ext cx="7896225" cy="1219200"/>
        </p:xfrm>
        <a:graphic>
          <a:graphicData uri="http://schemas.openxmlformats.org/presentationml/2006/ole">
            <mc:AlternateContent xmlns:mc="http://schemas.openxmlformats.org/markup-compatibility/2006">
              <mc:Choice xmlns:v="urn:schemas-microsoft-com:vml" Requires="v">
                <p:oleObj name="Equation" r:id="rId3" imgW="3581280" imgH="761760" progId="Equation.3">
                  <p:embed/>
                </p:oleObj>
              </mc:Choice>
              <mc:Fallback>
                <p:oleObj name="Equation" r:id="rId3" imgW="3581280" imgH="761760" progId="Equation.3">
                  <p:embed/>
                  <p:pic>
                    <p:nvPicPr>
                      <p:cNvPr id="7173" name="Object 5">
                        <a:hlinkClick r:id="" action="ppaction://ole?verb=0"/>
                        <a:extLst>
                          <a:ext uri="{FF2B5EF4-FFF2-40B4-BE49-F238E27FC236}">
                            <a16:creationId xmlns:a16="http://schemas.microsoft.com/office/drawing/2014/main" id="{B73F4ED5-CB57-7452-BD4E-355386D3871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589" y="2971800"/>
                        <a:ext cx="7896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85329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a:extLst>
              <a:ext uri="{FF2B5EF4-FFF2-40B4-BE49-F238E27FC236}">
                <a16:creationId xmlns:a16="http://schemas.microsoft.com/office/drawing/2014/main" id="{914667B2-D442-FDC0-9D0C-5E1405496DA3}"/>
              </a:ext>
            </a:extLst>
          </p:cNvPr>
          <p:cNvSpPr>
            <a:spLocks noGrp="1" noChangeArrowheads="1"/>
          </p:cNvSpPr>
          <p:nvPr>
            <p:ph type="title"/>
          </p:nvPr>
        </p:nvSpPr>
        <p:spPr/>
        <p:txBody>
          <a:bodyPr/>
          <a:lstStyle/>
          <a:p>
            <a:r>
              <a:rPr lang="en-US"/>
              <a:t>Multidimensional Scaling (MDS): What Is It?</a:t>
            </a:r>
          </a:p>
        </p:txBody>
      </p:sp>
      <p:sp>
        <p:nvSpPr>
          <p:cNvPr id="5123" name="Rectangle 1027">
            <a:extLst>
              <a:ext uri="{FF2B5EF4-FFF2-40B4-BE49-F238E27FC236}">
                <a16:creationId xmlns:a16="http://schemas.microsoft.com/office/drawing/2014/main" id="{6A52C33A-FCA7-8C2B-7D3E-F74DDEE8F2BD}"/>
              </a:ext>
            </a:extLst>
          </p:cNvPr>
          <p:cNvSpPr>
            <a:spLocks noGrp="1" noChangeArrowheads="1"/>
          </p:cNvSpPr>
          <p:nvPr>
            <p:ph type="body" idx="1"/>
          </p:nvPr>
        </p:nvSpPr>
        <p:spPr/>
        <p:txBody>
          <a:bodyPr>
            <a:normAutofit fontScale="92500"/>
          </a:bodyPr>
          <a:lstStyle/>
          <a:p>
            <a:r>
              <a:rPr lang="en-US" dirty="0"/>
              <a:t>Generally regarded as exploratory data analysis (Ding, 2006).</a:t>
            </a:r>
          </a:p>
          <a:p>
            <a:r>
              <a:rPr lang="en-US" dirty="0"/>
              <a:t>Reduces large amounts of data into easy-to-visualize structures.</a:t>
            </a:r>
          </a:p>
          <a:p>
            <a:r>
              <a:rPr lang="en-US" dirty="0"/>
              <a:t>Attempts to find structure (visual representation) in a set of distance measures, e.g. dis/similarities, between objects/cases. </a:t>
            </a:r>
          </a:p>
          <a:p>
            <a:pPr lvl="2"/>
            <a:r>
              <a:rPr lang="en-US" dirty="0"/>
              <a:t>Shows how variables/objects are related perceptually.</a:t>
            </a:r>
          </a:p>
          <a:p>
            <a:r>
              <a:rPr lang="en-US" dirty="0"/>
              <a:t>How? By assigning cases to specific locations in space.</a:t>
            </a:r>
          </a:p>
          <a:p>
            <a:r>
              <a:rPr lang="en-US" dirty="0"/>
              <a:t>Distances between points in space match dis/similarities as closely as possible: </a:t>
            </a:r>
          </a:p>
          <a:p>
            <a:pPr marL="0" indent="0">
              <a:buNone/>
            </a:pPr>
            <a:r>
              <a:rPr lang="en-US" dirty="0"/>
              <a:t>	Similar objects: Close points 					Dissimilar objects: Far apart points</a:t>
            </a:r>
          </a:p>
          <a:p>
            <a:endParaRPr lang="en-US" dirty="0"/>
          </a:p>
        </p:txBody>
      </p:sp>
      <p:sp>
        <p:nvSpPr>
          <p:cNvPr id="51203" name="AutoShape 1028">
            <a:extLst>
              <a:ext uri="{FF2B5EF4-FFF2-40B4-BE49-F238E27FC236}">
                <a16:creationId xmlns:a16="http://schemas.microsoft.com/office/drawing/2014/main" id="{7A5FCA72-EB2E-9901-C43D-F268250640BB}"/>
              </a:ext>
            </a:extLst>
          </p:cNvPr>
          <p:cNvSpPr>
            <a:spLocks noChangeArrowheads="1"/>
          </p:cNvSpPr>
          <p:nvPr/>
        </p:nvSpPr>
        <p:spPr bwMode="auto">
          <a:xfrm rot="5400000">
            <a:off x="1104900" y="5350329"/>
            <a:ext cx="609600" cy="533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5442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875" y="0"/>
                </a:moveTo>
                <a:lnTo>
                  <a:pt x="10150" y="7200"/>
                </a:lnTo>
                <a:lnTo>
                  <a:pt x="13236" y="7200"/>
                </a:lnTo>
                <a:lnTo>
                  <a:pt x="13236" y="15442"/>
                </a:lnTo>
                <a:lnTo>
                  <a:pt x="0" y="15442"/>
                </a:lnTo>
                <a:lnTo>
                  <a:pt x="0" y="21600"/>
                </a:lnTo>
                <a:lnTo>
                  <a:pt x="18514" y="21600"/>
                </a:lnTo>
                <a:lnTo>
                  <a:pt x="18514" y="7200"/>
                </a:lnTo>
                <a:lnTo>
                  <a:pt x="21600" y="7200"/>
                </a:lnTo>
                <a:lnTo>
                  <a:pt x="15875" y="0"/>
                </a:lnTo>
                <a:close/>
              </a:path>
            </a:pathLst>
          </a:custGeom>
          <a:solidFill>
            <a:schemeClr val="tx2"/>
          </a:solidFill>
          <a:ln w="9525">
            <a:solidFill>
              <a:schemeClr val="tx1"/>
            </a:solidFill>
            <a:miter lim="800000"/>
            <a:headEnd/>
            <a:tailEnd/>
          </a:ln>
        </p:spPr>
        <p:txBody>
          <a:bodyPr wrap="none" anchor="ct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442" y="70961"/>
            <a:ext cx="10515600" cy="1325563"/>
          </a:xfrm>
          <a:prstGeom prst="rect">
            <a:avLst/>
          </a:prstGeom>
        </p:spPr>
        <p:txBody>
          <a:bodyPr vert="horz" wrap="square" lIns="0" tIns="179704" rIns="0" bIns="0" rtlCol="0">
            <a:spAutoFit/>
          </a:bodyPr>
          <a:lstStyle/>
          <a:p>
            <a:pPr marL="12700">
              <a:lnSpc>
                <a:spcPct val="100000"/>
              </a:lnSpc>
              <a:spcBef>
                <a:spcPts val="130"/>
              </a:spcBef>
            </a:pPr>
            <a:r>
              <a:rPr dirty="0"/>
              <a:t>Training</a:t>
            </a:r>
            <a:r>
              <a:rPr spc="-35" dirty="0"/>
              <a:t> </a:t>
            </a:r>
            <a:r>
              <a:rPr dirty="0"/>
              <a:t>a</a:t>
            </a:r>
            <a:r>
              <a:rPr spc="-20" dirty="0"/>
              <a:t> </a:t>
            </a:r>
            <a:r>
              <a:rPr dirty="0"/>
              <a:t>Neural</a:t>
            </a:r>
            <a:r>
              <a:rPr spc="-40" dirty="0"/>
              <a:t> </a:t>
            </a:r>
            <a:r>
              <a:rPr dirty="0"/>
              <a:t>Machine</a:t>
            </a:r>
            <a:r>
              <a:rPr spc="-60" dirty="0"/>
              <a:t> </a:t>
            </a:r>
            <a:r>
              <a:rPr dirty="0"/>
              <a:t>Translation </a:t>
            </a:r>
            <a:r>
              <a:rPr spc="-10" dirty="0"/>
              <a:t>system</a:t>
            </a:r>
          </a:p>
        </p:txBody>
      </p:sp>
      <p:sp>
        <p:nvSpPr>
          <p:cNvPr id="3" name="object 3"/>
          <p:cNvSpPr txBox="1"/>
          <p:nvPr/>
        </p:nvSpPr>
        <p:spPr>
          <a:xfrm>
            <a:off x="1547415" y="3058513"/>
            <a:ext cx="283210" cy="1394460"/>
          </a:xfrm>
          <a:prstGeom prst="rect">
            <a:avLst/>
          </a:prstGeom>
        </p:spPr>
        <p:txBody>
          <a:bodyPr vert="vert270" wrap="square" lIns="0" tIns="0" rIns="0" bIns="0" rtlCol="0">
            <a:spAutoFit/>
          </a:bodyPr>
          <a:lstStyle/>
          <a:p>
            <a:pPr marL="12700">
              <a:lnSpc>
                <a:spcPts val="2020"/>
              </a:lnSpc>
            </a:pPr>
            <a:r>
              <a:rPr sz="2000" dirty="0">
                <a:solidFill>
                  <a:srgbClr val="C00000"/>
                </a:solidFill>
                <a:latin typeface="Calibri"/>
                <a:cs typeface="Calibri"/>
              </a:rPr>
              <a:t>Encoder</a:t>
            </a:r>
            <a:r>
              <a:rPr sz="2000" spc="-50" dirty="0">
                <a:solidFill>
                  <a:srgbClr val="C00000"/>
                </a:solidFill>
                <a:latin typeface="Calibri"/>
                <a:cs typeface="Calibri"/>
              </a:rPr>
              <a:t> </a:t>
            </a:r>
            <a:r>
              <a:rPr sz="2000" spc="-25" dirty="0">
                <a:solidFill>
                  <a:srgbClr val="C00000"/>
                </a:solidFill>
                <a:latin typeface="Calibri"/>
                <a:cs typeface="Calibri"/>
              </a:rPr>
              <a:t>RNN</a:t>
            </a:r>
            <a:endParaRPr sz="2000">
              <a:latin typeface="Calibri"/>
              <a:cs typeface="Calibri"/>
            </a:endParaRPr>
          </a:p>
        </p:txBody>
      </p:sp>
      <p:sp>
        <p:nvSpPr>
          <p:cNvPr id="4" name="object 4"/>
          <p:cNvSpPr/>
          <p:nvPr/>
        </p:nvSpPr>
        <p:spPr>
          <a:xfrm>
            <a:off x="1847850" y="3361435"/>
            <a:ext cx="190500" cy="781050"/>
          </a:xfrm>
          <a:custGeom>
            <a:avLst/>
            <a:gdLst/>
            <a:ahLst/>
            <a:cxnLst/>
            <a:rect l="l" t="t" r="r" b="b"/>
            <a:pathLst>
              <a:path w="190500" h="781050">
                <a:moveTo>
                  <a:pt x="190500" y="780922"/>
                </a:moveTo>
                <a:lnTo>
                  <a:pt x="153435" y="775061"/>
                </a:lnTo>
                <a:lnTo>
                  <a:pt x="123158" y="759079"/>
                </a:lnTo>
                <a:lnTo>
                  <a:pt x="102739" y="735381"/>
                </a:lnTo>
                <a:lnTo>
                  <a:pt x="95250" y="706374"/>
                </a:lnTo>
                <a:lnTo>
                  <a:pt x="95250" y="464946"/>
                </a:lnTo>
                <a:lnTo>
                  <a:pt x="87760" y="435939"/>
                </a:lnTo>
                <a:lnTo>
                  <a:pt x="67341" y="412241"/>
                </a:lnTo>
                <a:lnTo>
                  <a:pt x="37064" y="396259"/>
                </a:lnTo>
                <a:lnTo>
                  <a:pt x="0" y="390397"/>
                </a:lnTo>
                <a:lnTo>
                  <a:pt x="37064" y="384555"/>
                </a:lnTo>
                <a:lnTo>
                  <a:pt x="67341" y="368617"/>
                </a:lnTo>
                <a:lnTo>
                  <a:pt x="87760" y="344963"/>
                </a:lnTo>
                <a:lnTo>
                  <a:pt x="95250" y="315975"/>
                </a:lnTo>
                <a:lnTo>
                  <a:pt x="95250" y="74549"/>
                </a:lnTo>
                <a:lnTo>
                  <a:pt x="102739" y="45541"/>
                </a:lnTo>
                <a:lnTo>
                  <a:pt x="123158" y="21843"/>
                </a:lnTo>
                <a:lnTo>
                  <a:pt x="153435" y="5861"/>
                </a:lnTo>
                <a:lnTo>
                  <a:pt x="190500" y="0"/>
                </a:lnTo>
              </a:path>
            </a:pathLst>
          </a:custGeom>
          <a:ln w="19055">
            <a:solidFill>
              <a:srgbClr val="C00000"/>
            </a:solidFill>
          </a:ln>
        </p:spPr>
        <p:txBody>
          <a:bodyPr wrap="square" lIns="0" tIns="0" rIns="0" bIns="0" rtlCol="0"/>
          <a:lstStyle/>
          <a:p>
            <a:endParaRPr/>
          </a:p>
        </p:txBody>
      </p:sp>
      <p:grpSp>
        <p:nvGrpSpPr>
          <p:cNvPr id="5" name="object 5"/>
          <p:cNvGrpSpPr/>
          <p:nvPr/>
        </p:nvGrpSpPr>
        <p:grpSpPr>
          <a:xfrm>
            <a:off x="2466972" y="2685288"/>
            <a:ext cx="7058025" cy="2066925"/>
            <a:chOff x="2466972" y="2685288"/>
            <a:chExt cx="7058025" cy="2066925"/>
          </a:xfrm>
        </p:grpSpPr>
        <p:pic>
          <p:nvPicPr>
            <p:cNvPr id="6" name="object 6"/>
            <p:cNvPicPr/>
            <p:nvPr/>
          </p:nvPicPr>
          <p:blipFill>
            <a:blip r:embed="rId3" cstate="print"/>
            <a:stretch>
              <a:fillRect/>
            </a:stretch>
          </p:blipFill>
          <p:spPr>
            <a:xfrm>
              <a:off x="2466972" y="3342383"/>
              <a:ext cx="2095505" cy="1409575"/>
            </a:xfrm>
            <a:prstGeom prst="rect">
              <a:avLst/>
            </a:prstGeom>
          </p:spPr>
        </p:pic>
        <p:pic>
          <p:nvPicPr>
            <p:cNvPr id="7" name="object 7"/>
            <p:cNvPicPr/>
            <p:nvPr/>
          </p:nvPicPr>
          <p:blipFill>
            <a:blip r:embed="rId4" cstate="print"/>
            <a:stretch>
              <a:fillRect/>
            </a:stretch>
          </p:blipFill>
          <p:spPr>
            <a:xfrm>
              <a:off x="4552950" y="2685288"/>
              <a:ext cx="4972052" cy="2066670"/>
            </a:xfrm>
            <a:prstGeom prst="rect">
              <a:avLst/>
            </a:prstGeom>
          </p:spPr>
        </p:pic>
      </p:grpSp>
      <p:sp>
        <p:nvSpPr>
          <p:cNvPr id="8" name="object 8"/>
          <p:cNvSpPr/>
          <p:nvPr/>
        </p:nvSpPr>
        <p:spPr>
          <a:xfrm>
            <a:off x="2466975" y="5151628"/>
            <a:ext cx="2428875" cy="276225"/>
          </a:xfrm>
          <a:custGeom>
            <a:avLst/>
            <a:gdLst/>
            <a:ahLst/>
            <a:cxnLst/>
            <a:rect l="l" t="t" r="r" b="b"/>
            <a:pathLst>
              <a:path w="2428875" h="276225">
                <a:moveTo>
                  <a:pt x="2428875" y="0"/>
                </a:moveTo>
                <a:lnTo>
                  <a:pt x="2420381" y="53790"/>
                </a:lnTo>
                <a:lnTo>
                  <a:pt x="2397220" y="97710"/>
                </a:lnTo>
                <a:lnTo>
                  <a:pt x="2362866" y="127319"/>
                </a:lnTo>
                <a:lnTo>
                  <a:pt x="2320798" y="138176"/>
                </a:lnTo>
                <a:lnTo>
                  <a:pt x="1322577" y="138176"/>
                </a:lnTo>
                <a:lnTo>
                  <a:pt x="1280489" y="149012"/>
                </a:lnTo>
                <a:lnTo>
                  <a:pt x="1246092" y="178577"/>
                </a:lnTo>
                <a:lnTo>
                  <a:pt x="1222886" y="222454"/>
                </a:lnTo>
                <a:lnTo>
                  <a:pt x="1214374" y="276225"/>
                </a:lnTo>
                <a:lnTo>
                  <a:pt x="1205880" y="222454"/>
                </a:lnTo>
                <a:lnTo>
                  <a:pt x="1182719" y="178577"/>
                </a:lnTo>
                <a:lnTo>
                  <a:pt x="1148365" y="149012"/>
                </a:lnTo>
                <a:lnTo>
                  <a:pt x="1106297" y="138176"/>
                </a:lnTo>
                <a:lnTo>
                  <a:pt x="108076" y="138176"/>
                </a:lnTo>
                <a:lnTo>
                  <a:pt x="66008" y="127319"/>
                </a:lnTo>
                <a:lnTo>
                  <a:pt x="31654" y="97710"/>
                </a:lnTo>
                <a:lnTo>
                  <a:pt x="8493" y="53790"/>
                </a:lnTo>
                <a:lnTo>
                  <a:pt x="0" y="0"/>
                </a:lnTo>
              </a:path>
            </a:pathLst>
          </a:custGeom>
          <a:ln w="19055">
            <a:solidFill>
              <a:srgbClr val="000000"/>
            </a:solidFill>
          </a:ln>
        </p:spPr>
        <p:txBody>
          <a:bodyPr wrap="square" lIns="0" tIns="0" rIns="0" bIns="0" rtlCol="0"/>
          <a:lstStyle/>
          <a:p>
            <a:endParaRPr/>
          </a:p>
        </p:txBody>
      </p:sp>
      <p:sp>
        <p:nvSpPr>
          <p:cNvPr id="9" name="object 9"/>
          <p:cNvSpPr txBox="1"/>
          <p:nvPr/>
        </p:nvSpPr>
        <p:spPr>
          <a:xfrm>
            <a:off x="2088260" y="4790122"/>
            <a:ext cx="2863850" cy="911860"/>
          </a:xfrm>
          <a:prstGeom prst="rect">
            <a:avLst/>
          </a:prstGeom>
        </p:spPr>
        <p:txBody>
          <a:bodyPr vert="horz" wrap="square" lIns="0" tIns="15875" rIns="0" bIns="0" rtlCol="0">
            <a:spAutoFit/>
          </a:bodyPr>
          <a:lstStyle/>
          <a:p>
            <a:pPr marL="461645">
              <a:lnSpc>
                <a:spcPct val="100000"/>
              </a:lnSpc>
              <a:spcBef>
                <a:spcPts val="125"/>
              </a:spcBef>
              <a:tabLst>
                <a:tab pos="1059815" algn="l"/>
                <a:tab pos="1687830" algn="l"/>
                <a:tab pos="2068195" algn="l"/>
              </a:tabLst>
            </a:pPr>
            <a:r>
              <a:rPr sz="1550" i="1" spc="-25" dirty="0">
                <a:latin typeface="Calibri"/>
                <a:cs typeface="Calibri"/>
              </a:rPr>
              <a:t>il</a:t>
            </a:r>
            <a:r>
              <a:rPr sz="1550" i="1" dirty="0">
                <a:latin typeface="Calibri"/>
                <a:cs typeface="Calibri"/>
              </a:rPr>
              <a:t>	</a:t>
            </a:r>
            <a:r>
              <a:rPr sz="1550" i="1" spc="-25" dirty="0">
                <a:latin typeface="Calibri"/>
                <a:cs typeface="Calibri"/>
              </a:rPr>
              <a:t>m’</a:t>
            </a:r>
            <a:r>
              <a:rPr sz="1550" i="1" dirty="0">
                <a:latin typeface="Calibri"/>
                <a:cs typeface="Calibri"/>
              </a:rPr>
              <a:t>	</a:t>
            </a:r>
            <a:r>
              <a:rPr sz="1550" i="1" spc="-50" dirty="0">
                <a:latin typeface="Calibri"/>
                <a:cs typeface="Calibri"/>
              </a:rPr>
              <a:t>a</a:t>
            </a:r>
            <a:r>
              <a:rPr sz="1550" i="1" dirty="0">
                <a:latin typeface="Calibri"/>
                <a:cs typeface="Calibri"/>
              </a:rPr>
              <a:t>	</a:t>
            </a:r>
            <a:r>
              <a:rPr sz="1550" i="1" spc="-10" dirty="0">
                <a:latin typeface="Calibri"/>
                <a:cs typeface="Calibri"/>
              </a:rPr>
              <a:t>entarté</a:t>
            </a:r>
            <a:endParaRPr sz="1550">
              <a:latin typeface="Calibri"/>
              <a:cs typeface="Calibri"/>
            </a:endParaRPr>
          </a:p>
          <a:p>
            <a:pPr>
              <a:lnSpc>
                <a:spcPct val="100000"/>
              </a:lnSpc>
              <a:spcBef>
                <a:spcPts val="1040"/>
              </a:spcBef>
            </a:pPr>
            <a:endParaRPr sz="1550">
              <a:latin typeface="Calibri"/>
              <a:cs typeface="Calibri"/>
            </a:endParaRPr>
          </a:p>
          <a:p>
            <a:pPr marL="12700">
              <a:lnSpc>
                <a:spcPct val="100000"/>
              </a:lnSpc>
            </a:pPr>
            <a:r>
              <a:rPr sz="1800" dirty="0">
                <a:latin typeface="Calibri"/>
                <a:cs typeface="Calibri"/>
              </a:rPr>
              <a:t>Source</a:t>
            </a:r>
            <a:r>
              <a:rPr sz="1800" spc="-45" dirty="0">
                <a:latin typeface="Calibri"/>
                <a:cs typeface="Calibri"/>
              </a:rPr>
              <a:t> </a:t>
            </a:r>
            <a:r>
              <a:rPr sz="1800" spc="-10" dirty="0">
                <a:latin typeface="Calibri"/>
                <a:cs typeface="Calibri"/>
              </a:rPr>
              <a:t>sentence</a:t>
            </a:r>
            <a:r>
              <a:rPr sz="1800" spc="-45" dirty="0">
                <a:latin typeface="Calibri"/>
                <a:cs typeface="Calibri"/>
              </a:rPr>
              <a:t> </a:t>
            </a:r>
            <a:r>
              <a:rPr sz="1800" dirty="0">
                <a:latin typeface="Calibri"/>
                <a:cs typeface="Calibri"/>
              </a:rPr>
              <a:t>(from</a:t>
            </a:r>
            <a:r>
              <a:rPr sz="1800" spc="-55" dirty="0">
                <a:latin typeface="Calibri"/>
                <a:cs typeface="Calibri"/>
              </a:rPr>
              <a:t> </a:t>
            </a:r>
            <a:r>
              <a:rPr sz="1800" spc="-10" dirty="0">
                <a:latin typeface="Calibri"/>
                <a:cs typeface="Calibri"/>
              </a:rPr>
              <a:t>corpus)</a:t>
            </a:r>
            <a:endParaRPr sz="1800">
              <a:latin typeface="Calibri"/>
              <a:cs typeface="Calibri"/>
            </a:endParaRPr>
          </a:p>
        </p:txBody>
      </p:sp>
      <p:sp>
        <p:nvSpPr>
          <p:cNvPr id="10" name="object 10"/>
          <p:cNvSpPr txBox="1"/>
          <p:nvPr/>
        </p:nvSpPr>
        <p:spPr>
          <a:xfrm>
            <a:off x="8741856" y="4781550"/>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11" name="object 11"/>
          <p:cNvSpPr txBox="1"/>
          <p:nvPr/>
        </p:nvSpPr>
        <p:spPr>
          <a:xfrm>
            <a:off x="5353430" y="4781550"/>
            <a:ext cx="3411854" cy="901065"/>
          </a:xfrm>
          <a:prstGeom prst="rect">
            <a:avLst/>
          </a:prstGeom>
        </p:spPr>
        <p:txBody>
          <a:bodyPr vert="horz" wrap="square" lIns="0" tIns="15875" rIns="0" bIns="0" rtlCol="0">
            <a:spAutoFit/>
          </a:bodyPr>
          <a:lstStyle/>
          <a:p>
            <a:pPr marL="12700">
              <a:lnSpc>
                <a:spcPct val="100000"/>
              </a:lnSpc>
              <a:spcBef>
                <a:spcPts val="125"/>
              </a:spcBef>
              <a:tabLst>
                <a:tab pos="894080" algn="l"/>
                <a:tab pos="1463675" algn="l"/>
                <a:tab pos="2089785" algn="l"/>
                <a:tab pos="2621915"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r>
              <a:rPr sz="1550" i="1" dirty="0">
                <a:latin typeface="Calibri"/>
                <a:cs typeface="Calibri"/>
              </a:rPr>
              <a:t>	</a:t>
            </a:r>
            <a:r>
              <a:rPr sz="1550" i="1" spc="-25" dirty="0">
                <a:latin typeface="Calibri"/>
                <a:cs typeface="Calibri"/>
              </a:rPr>
              <a:t>hit</a:t>
            </a:r>
            <a:r>
              <a:rPr sz="1550" i="1" dirty="0">
                <a:latin typeface="Calibri"/>
                <a:cs typeface="Calibri"/>
              </a:rPr>
              <a:t>	</a:t>
            </a:r>
            <a:r>
              <a:rPr sz="1550" i="1" spc="-25" dirty="0">
                <a:latin typeface="Calibri"/>
                <a:cs typeface="Calibri"/>
              </a:rPr>
              <a:t>me</a:t>
            </a:r>
            <a:r>
              <a:rPr sz="1550" i="1" dirty="0">
                <a:latin typeface="Calibri"/>
                <a:cs typeface="Calibri"/>
              </a:rPr>
              <a:t>	</a:t>
            </a:r>
            <a:r>
              <a:rPr sz="1550" i="1" spc="-20" dirty="0">
                <a:latin typeface="Calibri"/>
                <a:cs typeface="Calibri"/>
              </a:rPr>
              <a:t>with</a:t>
            </a:r>
            <a:endParaRPr sz="1550">
              <a:latin typeface="Calibri"/>
              <a:cs typeface="Calibri"/>
            </a:endParaRPr>
          </a:p>
          <a:p>
            <a:pPr>
              <a:lnSpc>
                <a:spcPct val="100000"/>
              </a:lnSpc>
              <a:spcBef>
                <a:spcPts val="950"/>
              </a:spcBef>
            </a:pPr>
            <a:endParaRPr sz="1550">
              <a:latin typeface="Calibri"/>
              <a:cs typeface="Calibri"/>
            </a:endParaRPr>
          </a:p>
          <a:p>
            <a:pPr marL="617220">
              <a:lnSpc>
                <a:spcPct val="100000"/>
              </a:lnSpc>
            </a:pPr>
            <a:r>
              <a:rPr sz="1800" spc="-25" dirty="0">
                <a:latin typeface="Calibri"/>
                <a:cs typeface="Calibri"/>
              </a:rPr>
              <a:t>Target</a:t>
            </a:r>
            <a:r>
              <a:rPr sz="1800" spc="-35" dirty="0">
                <a:latin typeface="Calibri"/>
                <a:cs typeface="Calibri"/>
              </a:rPr>
              <a:t> </a:t>
            </a:r>
            <a:r>
              <a:rPr sz="1800" spc="-10" dirty="0">
                <a:latin typeface="Calibri"/>
                <a:cs typeface="Calibri"/>
              </a:rPr>
              <a:t>sentence</a:t>
            </a:r>
            <a:r>
              <a:rPr sz="1800" spc="-35" dirty="0">
                <a:latin typeface="Calibri"/>
                <a:cs typeface="Calibri"/>
              </a:rPr>
              <a:t> </a:t>
            </a:r>
            <a:r>
              <a:rPr sz="1800" dirty="0">
                <a:latin typeface="Calibri"/>
                <a:cs typeface="Calibri"/>
              </a:rPr>
              <a:t>(from</a:t>
            </a:r>
            <a:r>
              <a:rPr sz="1800" spc="-45" dirty="0">
                <a:latin typeface="Calibri"/>
                <a:cs typeface="Calibri"/>
              </a:rPr>
              <a:t> </a:t>
            </a:r>
            <a:r>
              <a:rPr sz="1800" spc="-10" dirty="0">
                <a:latin typeface="Calibri"/>
                <a:cs typeface="Calibri"/>
              </a:rPr>
              <a:t>corpus)</a:t>
            </a:r>
            <a:endParaRPr sz="1800">
              <a:latin typeface="Calibri"/>
              <a:cs typeface="Calibri"/>
            </a:endParaRPr>
          </a:p>
        </p:txBody>
      </p:sp>
      <p:sp>
        <p:nvSpPr>
          <p:cNvPr id="12" name="object 12"/>
          <p:cNvSpPr txBox="1"/>
          <p:nvPr/>
        </p:nvSpPr>
        <p:spPr>
          <a:xfrm>
            <a:off x="9263721" y="4781550"/>
            <a:ext cx="273050"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pie</a:t>
            </a:r>
            <a:endParaRPr sz="1550">
              <a:latin typeface="Calibri"/>
              <a:cs typeface="Calibri"/>
            </a:endParaRPr>
          </a:p>
        </p:txBody>
      </p:sp>
      <p:sp>
        <p:nvSpPr>
          <p:cNvPr id="13" name="object 13"/>
          <p:cNvSpPr/>
          <p:nvPr/>
        </p:nvSpPr>
        <p:spPr>
          <a:xfrm>
            <a:off x="5267325" y="5142103"/>
            <a:ext cx="4495800" cy="266700"/>
          </a:xfrm>
          <a:custGeom>
            <a:avLst/>
            <a:gdLst/>
            <a:ahLst/>
            <a:cxnLst/>
            <a:rect l="l" t="t" r="r" b="b"/>
            <a:pathLst>
              <a:path w="4495800" h="266700">
                <a:moveTo>
                  <a:pt x="4495800" y="0"/>
                </a:moveTo>
                <a:lnTo>
                  <a:pt x="4487596" y="51911"/>
                </a:lnTo>
                <a:lnTo>
                  <a:pt x="4465224" y="94297"/>
                </a:lnTo>
                <a:lnTo>
                  <a:pt x="4432042" y="122872"/>
                </a:lnTo>
                <a:lnTo>
                  <a:pt x="4391406" y="133350"/>
                </a:lnTo>
                <a:lnTo>
                  <a:pt x="2352294" y="133350"/>
                </a:lnTo>
                <a:lnTo>
                  <a:pt x="2311657" y="143827"/>
                </a:lnTo>
                <a:lnTo>
                  <a:pt x="2278475" y="172402"/>
                </a:lnTo>
                <a:lnTo>
                  <a:pt x="2256103" y="214788"/>
                </a:lnTo>
                <a:lnTo>
                  <a:pt x="2247900" y="266700"/>
                </a:lnTo>
                <a:lnTo>
                  <a:pt x="2239696" y="214788"/>
                </a:lnTo>
                <a:lnTo>
                  <a:pt x="2217324" y="172402"/>
                </a:lnTo>
                <a:lnTo>
                  <a:pt x="2184142" y="143827"/>
                </a:lnTo>
                <a:lnTo>
                  <a:pt x="2143505" y="133350"/>
                </a:lnTo>
                <a:lnTo>
                  <a:pt x="104394" y="133350"/>
                </a:lnTo>
                <a:lnTo>
                  <a:pt x="63757" y="122872"/>
                </a:lnTo>
                <a:lnTo>
                  <a:pt x="30575" y="94297"/>
                </a:lnTo>
                <a:lnTo>
                  <a:pt x="8203" y="51911"/>
                </a:lnTo>
                <a:lnTo>
                  <a:pt x="0" y="0"/>
                </a:lnTo>
              </a:path>
            </a:pathLst>
          </a:custGeom>
          <a:ln w="19055">
            <a:solidFill>
              <a:srgbClr val="000000"/>
            </a:solidFill>
          </a:ln>
        </p:spPr>
        <p:txBody>
          <a:bodyPr wrap="square" lIns="0" tIns="0" rIns="0" bIns="0" rtlCol="0"/>
          <a:lstStyle/>
          <a:p>
            <a:endParaRPr/>
          </a:p>
        </p:txBody>
      </p:sp>
      <p:sp>
        <p:nvSpPr>
          <p:cNvPr id="14" name="object 14"/>
          <p:cNvSpPr txBox="1"/>
          <p:nvPr/>
        </p:nvSpPr>
        <p:spPr>
          <a:xfrm>
            <a:off x="1466850" y="5970613"/>
            <a:ext cx="9220200" cy="400050"/>
          </a:xfrm>
          <a:prstGeom prst="rect">
            <a:avLst/>
          </a:prstGeom>
          <a:ln w="19055">
            <a:solidFill>
              <a:srgbClr val="3986FF"/>
            </a:solidFill>
          </a:ln>
        </p:spPr>
        <p:txBody>
          <a:bodyPr vert="horz" wrap="square" lIns="0" tIns="37465" rIns="0" bIns="0" rtlCol="0">
            <a:spAutoFit/>
          </a:bodyPr>
          <a:lstStyle/>
          <a:p>
            <a:pPr marL="421640">
              <a:lnSpc>
                <a:spcPct val="100000"/>
              </a:lnSpc>
              <a:spcBef>
                <a:spcPts val="295"/>
              </a:spcBef>
            </a:pPr>
            <a:r>
              <a:rPr sz="2000" dirty="0">
                <a:solidFill>
                  <a:srgbClr val="3986FF"/>
                </a:solidFill>
                <a:latin typeface="Calibri"/>
                <a:cs typeface="Calibri"/>
              </a:rPr>
              <a:t>Seq2seq</a:t>
            </a:r>
            <a:r>
              <a:rPr sz="2000" spc="-75" dirty="0">
                <a:solidFill>
                  <a:srgbClr val="3986FF"/>
                </a:solidFill>
                <a:latin typeface="Calibri"/>
                <a:cs typeface="Calibri"/>
              </a:rPr>
              <a:t> </a:t>
            </a:r>
            <a:r>
              <a:rPr sz="2000" dirty="0">
                <a:solidFill>
                  <a:srgbClr val="3986FF"/>
                </a:solidFill>
                <a:latin typeface="Calibri"/>
                <a:cs typeface="Calibri"/>
              </a:rPr>
              <a:t>is</a:t>
            </a:r>
            <a:r>
              <a:rPr sz="2000" spc="-35" dirty="0">
                <a:solidFill>
                  <a:srgbClr val="3986FF"/>
                </a:solidFill>
                <a:latin typeface="Calibri"/>
                <a:cs typeface="Calibri"/>
              </a:rPr>
              <a:t> </a:t>
            </a:r>
            <a:r>
              <a:rPr sz="2000" dirty="0">
                <a:solidFill>
                  <a:srgbClr val="3986FF"/>
                </a:solidFill>
                <a:latin typeface="Calibri"/>
                <a:cs typeface="Calibri"/>
              </a:rPr>
              <a:t>optimized</a:t>
            </a:r>
            <a:r>
              <a:rPr sz="2000" spc="-75" dirty="0">
                <a:solidFill>
                  <a:srgbClr val="3986FF"/>
                </a:solidFill>
                <a:latin typeface="Calibri"/>
                <a:cs typeface="Calibri"/>
              </a:rPr>
              <a:t> </a:t>
            </a:r>
            <a:r>
              <a:rPr sz="2000" dirty="0">
                <a:solidFill>
                  <a:srgbClr val="3986FF"/>
                </a:solidFill>
                <a:latin typeface="Calibri"/>
                <a:cs typeface="Calibri"/>
              </a:rPr>
              <a:t>as</a:t>
            </a:r>
            <a:r>
              <a:rPr sz="2000" spc="-35" dirty="0">
                <a:solidFill>
                  <a:srgbClr val="3986FF"/>
                </a:solidFill>
                <a:latin typeface="Calibri"/>
                <a:cs typeface="Calibri"/>
              </a:rPr>
              <a:t> </a:t>
            </a:r>
            <a:r>
              <a:rPr sz="2000" dirty="0">
                <a:solidFill>
                  <a:srgbClr val="3986FF"/>
                </a:solidFill>
                <a:latin typeface="Calibri"/>
                <a:cs typeface="Calibri"/>
              </a:rPr>
              <a:t>a</a:t>
            </a:r>
            <a:r>
              <a:rPr sz="2000" spc="-60" dirty="0">
                <a:solidFill>
                  <a:srgbClr val="3986FF"/>
                </a:solidFill>
                <a:latin typeface="Calibri"/>
                <a:cs typeface="Calibri"/>
              </a:rPr>
              <a:t> </a:t>
            </a:r>
            <a:r>
              <a:rPr sz="2000" b="1" dirty="0">
                <a:solidFill>
                  <a:srgbClr val="3986FF"/>
                </a:solidFill>
                <a:latin typeface="Calibri"/>
                <a:cs typeface="Calibri"/>
              </a:rPr>
              <a:t>single</a:t>
            </a:r>
            <a:r>
              <a:rPr sz="2000" b="1" spc="-100" dirty="0">
                <a:solidFill>
                  <a:srgbClr val="3986FF"/>
                </a:solidFill>
                <a:latin typeface="Calibri"/>
                <a:cs typeface="Calibri"/>
              </a:rPr>
              <a:t> </a:t>
            </a:r>
            <a:r>
              <a:rPr sz="2000" b="1" dirty="0">
                <a:solidFill>
                  <a:srgbClr val="3986FF"/>
                </a:solidFill>
                <a:latin typeface="Calibri"/>
                <a:cs typeface="Calibri"/>
              </a:rPr>
              <a:t>system.</a:t>
            </a:r>
            <a:r>
              <a:rPr sz="2000" b="1" spc="-25" dirty="0">
                <a:solidFill>
                  <a:srgbClr val="3986FF"/>
                </a:solidFill>
                <a:latin typeface="Calibri"/>
                <a:cs typeface="Calibri"/>
              </a:rPr>
              <a:t> </a:t>
            </a:r>
            <a:r>
              <a:rPr sz="2000" spc="-10" dirty="0">
                <a:solidFill>
                  <a:srgbClr val="3986FF"/>
                </a:solidFill>
                <a:latin typeface="Calibri"/>
                <a:cs typeface="Calibri"/>
              </a:rPr>
              <a:t>Backpropagation</a:t>
            </a:r>
            <a:r>
              <a:rPr sz="2000" spc="-75" dirty="0">
                <a:solidFill>
                  <a:srgbClr val="3986FF"/>
                </a:solidFill>
                <a:latin typeface="Calibri"/>
                <a:cs typeface="Calibri"/>
              </a:rPr>
              <a:t> </a:t>
            </a:r>
            <a:r>
              <a:rPr sz="2000" dirty="0">
                <a:solidFill>
                  <a:srgbClr val="3986FF"/>
                </a:solidFill>
                <a:latin typeface="Calibri"/>
                <a:cs typeface="Calibri"/>
              </a:rPr>
              <a:t>operates</a:t>
            </a:r>
            <a:r>
              <a:rPr sz="2000" spc="-35" dirty="0">
                <a:solidFill>
                  <a:srgbClr val="3986FF"/>
                </a:solidFill>
                <a:latin typeface="Calibri"/>
                <a:cs typeface="Calibri"/>
              </a:rPr>
              <a:t> </a:t>
            </a:r>
            <a:r>
              <a:rPr sz="2000" spc="-10" dirty="0">
                <a:solidFill>
                  <a:srgbClr val="3986FF"/>
                </a:solidFill>
                <a:latin typeface="Calibri"/>
                <a:cs typeface="Calibri"/>
              </a:rPr>
              <a:t>“</a:t>
            </a:r>
            <a:r>
              <a:rPr sz="2000" i="1" spc="-10" dirty="0">
                <a:solidFill>
                  <a:srgbClr val="3986FF"/>
                </a:solidFill>
                <a:latin typeface="Calibri"/>
                <a:cs typeface="Calibri"/>
              </a:rPr>
              <a:t>end-</a:t>
            </a:r>
            <a:r>
              <a:rPr sz="2000" i="1" spc="-20" dirty="0">
                <a:solidFill>
                  <a:srgbClr val="3986FF"/>
                </a:solidFill>
                <a:latin typeface="Calibri"/>
                <a:cs typeface="Calibri"/>
              </a:rPr>
              <a:t>to-</a:t>
            </a:r>
            <a:r>
              <a:rPr sz="2000" i="1" spc="-10" dirty="0">
                <a:solidFill>
                  <a:srgbClr val="3986FF"/>
                </a:solidFill>
                <a:latin typeface="Calibri"/>
                <a:cs typeface="Calibri"/>
              </a:rPr>
              <a:t>end”</a:t>
            </a:r>
            <a:r>
              <a:rPr sz="2000" spc="-10" dirty="0">
                <a:solidFill>
                  <a:srgbClr val="3986FF"/>
                </a:solidFill>
                <a:latin typeface="Calibri"/>
                <a:cs typeface="Calibri"/>
              </a:rPr>
              <a:t>.</a:t>
            </a:r>
            <a:endParaRPr sz="2000" dirty="0">
              <a:latin typeface="Calibri"/>
              <a:cs typeface="Calibri"/>
            </a:endParaRPr>
          </a:p>
        </p:txBody>
      </p:sp>
      <p:sp>
        <p:nvSpPr>
          <p:cNvPr id="15" name="object 15"/>
          <p:cNvSpPr txBox="1"/>
          <p:nvPr/>
        </p:nvSpPr>
        <p:spPr>
          <a:xfrm>
            <a:off x="10331592" y="3045079"/>
            <a:ext cx="283210" cy="1420495"/>
          </a:xfrm>
          <a:prstGeom prst="rect">
            <a:avLst/>
          </a:prstGeom>
        </p:spPr>
        <p:txBody>
          <a:bodyPr vert="vert" wrap="square" lIns="0" tIns="0" rIns="0" bIns="0" rtlCol="0">
            <a:spAutoFit/>
          </a:bodyPr>
          <a:lstStyle/>
          <a:p>
            <a:pPr marL="12700">
              <a:lnSpc>
                <a:spcPts val="2020"/>
              </a:lnSpc>
            </a:pPr>
            <a:r>
              <a:rPr sz="2000" spc="-10" dirty="0">
                <a:solidFill>
                  <a:srgbClr val="00AF50"/>
                </a:solidFill>
                <a:latin typeface="Calibri"/>
                <a:cs typeface="Calibri"/>
              </a:rPr>
              <a:t>Decoder</a:t>
            </a:r>
            <a:r>
              <a:rPr sz="2000" spc="-55" dirty="0">
                <a:solidFill>
                  <a:srgbClr val="00AF50"/>
                </a:solidFill>
                <a:latin typeface="Calibri"/>
                <a:cs typeface="Calibri"/>
              </a:rPr>
              <a:t> </a:t>
            </a:r>
            <a:r>
              <a:rPr sz="2000" spc="-25" dirty="0">
                <a:solidFill>
                  <a:srgbClr val="00AF50"/>
                </a:solidFill>
                <a:latin typeface="Calibri"/>
                <a:cs typeface="Calibri"/>
              </a:rPr>
              <a:t>RNN</a:t>
            </a:r>
            <a:endParaRPr sz="2000">
              <a:latin typeface="Calibri"/>
              <a:cs typeface="Calibri"/>
            </a:endParaRPr>
          </a:p>
        </p:txBody>
      </p:sp>
      <p:sp>
        <p:nvSpPr>
          <p:cNvPr id="16" name="object 16"/>
          <p:cNvSpPr/>
          <p:nvPr/>
        </p:nvSpPr>
        <p:spPr>
          <a:xfrm>
            <a:off x="10096500" y="3380485"/>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849"/>
                </a:lnTo>
                <a:lnTo>
                  <a:pt x="102739" y="344910"/>
                </a:lnTo>
                <a:lnTo>
                  <a:pt x="123158" y="368601"/>
                </a:lnTo>
                <a:lnTo>
                  <a:pt x="153435" y="384554"/>
                </a:lnTo>
                <a:lnTo>
                  <a:pt x="190500" y="390397"/>
                </a:lnTo>
                <a:lnTo>
                  <a:pt x="153435" y="396259"/>
                </a:lnTo>
                <a:lnTo>
                  <a:pt x="123158" y="412242"/>
                </a:lnTo>
                <a:lnTo>
                  <a:pt x="102739" y="435939"/>
                </a:lnTo>
                <a:lnTo>
                  <a:pt x="95250" y="464946"/>
                </a:lnTo>
                <a:lnTo>
                  <a:pt x="95250" y="706374"/>
                </a:lnTo>
                <a:lnTo>
                  <a:pt x="87760" y="735361"/>
                </a:lnTo>
                <a:lnTo>
                  <a:pt x="67341" y="759015"/>
                </a:lnTo>
                <a:lnTo>
                  <a:pt x="37064" y="774953"/>
                </a:lnTo>
                <a:lnTo>
                  <a:pt x="0" y="780795"/>
                </a:lnTo>
              </a:path>
            </a:pathLst>
          </a:custGeom>
          <a:ln w="19055">
            <a:solidFill>
              <a:srgbClr val="00AF50"/>
            </a:solidFill>
          </a:ln>
        </p:spPr>
        <p:txBody>
          <a:bodyPr wrap="square" lIns="0" tIns="0" rIns="0" bIns="0" rtlCol="0"/>
          <a:lstStyle/>
          <a:p>
            <a:endParaRPr/>
          </a:p>
        </p:txBody>
      </p:sp>
      <p:sp>
        <p:nvSpPr>
          <p:cNvPr id="17" name="object 17"/>
          <p:cNvSpPr txBox="1"/>
          <p:nvPr/>
        </p:nvSpPr>
        <p:spPr>
          <a:xfrm>
            <a:off x="5635625" y="2362898"/>
            <a:ext cx="262890" cy="266065"/>
          </a:xfrm>
          <a:prstGeom prst="rect">
            <a:avLst/>
          </a:prstGeom>
        </p:spPr>
        <p:txBody>
          <a:bodyPr vert="horz" wrap="square" lIns="0" tIns="15875" rIns="0" bIns="0" rtlCol="0">
            <a:spAutoFit/>
          </a:bodyPr>
          <a:lstStyle/>
          <a:p>
            <a:pPr marL="38100">
              <a:lnSpc>
                <a:spcPct val="100000"/>
              </a:lnSpc>
              <a:spcBef>
                <a:spcPts val="125"/>
              </a:spcBef>
            </a:pPr>
            <a:r>
              <a:rPr sz="1550" spc="-445" dirty="0">
                <a:latin typeface="Cambria Math"/>
                <a:cs typeface="Cambria Math"/>
              </a:rPr>
              <a:t>𝑦ො</a:t>
            </a:r>
            <a:r>
              <a:rPr sz="1650" spc="-667" baseline="-17676" dirty="0">
                <a:latin typeface="Cambria Math"/>
                <a:cs typeface="Cambria Math"/>
              </a:rPr>
              <a:t>1</a:t>
            </a:r>
            <a:endParaRPr sz="1650" baseline="-17676">
              <a:latin typeface="Cambria Math"/>
              <a:cs typeface="Cambria Math"/>
            </a:endParaRPr>
          </a:p>
        </p:txBody>
      </p:sp>
      <p:sp>
        <p:nvSpPr>
          <p:cNvPr id="18" name="object 18"/>
          <p:cNvSpPr txBox="1"/>
          <p:nvPr/>
        </p:nvSpPr>
        <p:spPr>
          <a:xfrm>
            <a:off x="6252845" y="2369756"/>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2</a:t>
            </a:r>
            <a:endParaRPr sz="1650" baseline="-17676">
              <a:latin typeface="Cambria Math"/>
              <a:cs typeface="Cambria Math"/>
            </a:endParaRPr>
          </a:p>
        </p:txBody>
      </p:sp>
      <p:sp>
        <p:nvSpPr>
          <p:cNvPr id="19" name="object 19"/>
          <p:cNvSpPr txBox="1"/>
          <p:nvPr/>
        </p:nvSpPr>
        <p:spPr>
          <a:xfrm>
            <a:off x="6864731" y="2360295"/>
            <a:ext cx="267335" cy="265430"/>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3</a:t>
            </a:r>
            <a:endParaRPr sz="1650" baseline="-17676">
              <a:latin typeface="Cambria Math"/>
              <a:cs typeface="Cambria Math"/>
            </a:endParaRPr>
          </a:p>
        </p:txBody>
      </p:sp>
      <p:sp>
        <p:nvSpPr>
          <p:cNvPr id="20" name="object 20"/>
          <p:cNvSpPr txBox="1"/>
          <p:nvPr/>
        </p:nvSpPr>
        <p:spPr>
          <a:xfrm>
            <a:off x="7475855" y="2360612"/>
            <a:ext cx="259079" cy="266065"/>
          </a:xfrm>
          <a:prstGeom prst="rect">
            <a:avLst/>
          </a:prstGeom>
        </p:spPr>
        <p:txBody>
          <a:bodyPr vert="horz" wrap="square" lIns="0" tIns="15875" rIns="0" bIns="0" rtlCol="0">
            <a:spAutoFit/>
          </a:bodyPr>
          <a:lstStyle/>
          <a:p>
            <a:pPr marL="38100">
              <a:lnSpc>
                <a:spcPct val="100000"/>
              </a:lnSpc>
              <a:spcBef>
                <a:spcPts val="125"/>
              </a:spcBef>
            </a:pPr>
            <a:r>
              <a:rPr sz="1550" spc="-455" dirty="0">
                <a:latin typeface="Cambria Math"/>
                <a:cs typeface="Cambria Math"/>
              </a:rPr>
              <a:t>𝑦ො</a:t>
            </a:r>
            <a:r>
              <a:rPr sz="1650" spc="-682" baseline="-17676" dirty="0">
                <a:latin typeface="Cambria Math"/>
                <a:cs typeface="Cambria Math"/>
              </a:rPr>
              <a:t>4</a:t>
            </a:r>
            <a:endParaRPr sz="1650" baseline="-17676">
              <a:latin typeface="Cambria Math"/>
              <a:cs typeface="Cambria Math"/>
            </a:endParaRPr>
          </a:p>
        </p:txBody>
      </p:sp>
      <p:sp>
        <p:nvSpPr>
          <p:cNvPr id="21" name="object 21"/>
          <p:cNvSpPr txBox="1"/>
          <p:nvPr/>
        </p:nvSpPr>
        <p:spPr>
          <a:xfrm>
            <a:off x="8080756" y="2369248"/>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5</a:t>
            </a:r>
            <a:endParaRPr sz="1650" baseline="-17676">
              <a:latin typeface="Cambria Math"/>
              <a:cs typeface="Cambria Math"/>
            </a:endParaRPr>
          </a:p>
        </p:txBody>
      </p:sp>
      <p:sp>
        <p:nvSpPr>
          <p:cNvPr id="22" name="object 22"/>
          <p:cNvSpPr txBox="1"/>
          <p:nvPr/>
        </p:nvSpPr>
        <p:spPr>
          <a:xfrm>
            <a:off x="8698865" y="2369248"/>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6</a:t>
            </a:r>
            <a:endParaRPr sz="1650" baseline="-17676">
              <a:latin typeface="Cambria Math"/>
              <a:cs typeface="Cambria Math"/>
            </a:endParaRPr>
          </a:p>
        </p:txBody>
      </p:sp>
      <p:sp>
        <p:nvSpPr>
          <p:cNvPr id="23" name="object 23"/>
          <p:cNvSpPr txBox="1"/>
          <p:nvPr/>
        </p:nvSpPr>
        <p:spPr>
          <a:xfrm>
            <a:off x="9296018" y="2369756"/>
            <a:ext cx="267335" cy="266065"/>
          </a:xfrm>
          <a:prstGeom prst="rect">
            <a:avLst/>
          </a:prstGeom>
        </p:spPr>
        <p:txBody>
          <a:bodyPr vert="horz" wrap="square" lIns="0" tIns="15875" rIns="0" bIns="0" rtlCol="0">
            <a:spAutoFit/>
          </a:bodyPr>
          <a:lstStyle/>
          <a:p>
            <a:pPr marL="38100">
              <a:lnSpc>
                <a:spcPct val="100000"/>
              </a:lnSpc>
              <a:spcBef>
                <a:spcPts val="125"/>
              </a:spcBef>
            </a:pPr>
            <a:r>
              <a:rPr sz="1550" spc="-430" dirty="0">
                <a:latin typeface="Cambria Math"/>
                <a:cs typeface="Cambria Math"/>
              </a:rPr>
              <a:t>𝑦ො</a:t>
            </a:r>
            <a:r>
              <a:rPr sz="1650" spc="-644" baseline="-17676" dirty="0">
                <a:latin typeface="Cambria Math"/>
                <a:cs typeface="Cambria Math"/>
              </a:rPr>
              <a:t>7</a:t>
            </a:r>
            <a:endParaRPr sz="1650" baseline="-17676">
              <a:latin typeface="Cambria Math"/>
              <a:cs typeface="Cambria Math"/>
            </a:endParaRPr>
          </a:p>
        </p:txBody>
      </p:sp>
      <p:sp>
        <p:nvSpPr>
          <p:cNvPr id="24" name="object 24"/>
          <p:cNvSpPr/>
          <p:nvPr/>
        </p:nvSpPr>
        <p:spPr>
          <a:xfrm>
            <a:off x="5669153" y="1704467"/>
            <a:ext cx="111125" cy="664210"/>
          </a:xfrm>
          <a:custGeom>
            <a:avLst/>
            <a:gdLst/>
            <a:ahLst/>
            <a:cxnLst/>
            <a:rect l="l" t="t" r="r" b="b"/>
            <a:pathLst>
              <a:path w="111125" h="664210">
                <a:moveTo>
                  <a:pt x="55372" y="37900"/>
                </a:moveTo>
                <a:lnTo>
                  <a:pt x="45847" y="54228"/>
                </a:lnTo>
                <a:lnTo>
                  <a:pt x="45847" y="663829"/>
                </a:lnTo>
                <a:lnTo>
                  <a:pt x="64897" y="663829"/>
                </a:lnTo>
                <a:lnTo>
                  <a:pt x="64897" y="54228"/>
                </a:lnTo>
                <a:lnTo>
                  <a:pt x="55372" y="37900"/>
                </a:lnTo>
                <a:close/>
              </a:path>
              <a:path w="111125" h="664210">
                <a:moveTo>
                  <a:pt x="55372" y="0"/>
                </a:moveTo>
                <a:lnTo>
                  <a:pt x="0" y="94869"/>
                </a:lnTo>
                <a:lnTo>
                  <a:pt x="1524" y="100711"/>
                </a:lnTo>
                <a:lnTo>
                  <a:pt x="10668" y="106045"/>
                </a:lnTo>
                <a:lnTo>
                  <a:pt x="16510" y="104521"/>
                </a:lnTo>
                <a:lnTo>
                  <a:pt x="45847" y="54228"/>
                </a:lnTo>
                <a:lnTo>
                  <a:pt x="45847" y="18923"/>
                </a:lnTo>
                <a:lnTo>
                  <a:pt x="66417" y="18923"/>
                </a:lnTo>
                <a:lnTo>
                  <a:pt x="55372" y="0"/>
                </a:lnTo>
                <a:close/>
              </a:path>
              <a:path w="111125" h="664210">
                <a:moveTo>
                  <a:pt x="66417" y="18923"/>
                </a:moveTo>
                <a:lnTo>
                  <a:pt x="64897" y="18923"/>
                </a:lnTo>
                <a:lnTo>
                  <a:pt x="64897" y="54228"/>
                </a:lnTo>
                <a:lnTo>
                  <a:pt x="94234" y="104521"/>
                </a:lnTo>
                <a:lnTo>
                  <a:pt x="100075" y="106045"/>
                </a:lnTo>
                <a:lnTo>
                  <a:pt x="109220" y="100711"/>
                </a:lnTo>
                <a:lnTo>
                  <a:pt x="110744" y="94869"/>
                </a:lnTo>
                <a:lnTo>
                  <a:pt x="66417" y="18923"/>
                </a:lnTo>
                <a:close/>
              </a:path>
              <a:path w="111125" h="664210">
                <a:moveTo>
                  <a:pt x="64897" y="18923"/>
                </a:moveTo>
                <a:lnTo>
                  <a:pt x="45847" y="18923"/>
                </a:lnTo>
                <a:lnTo>
                  <a:pt x="45847" y="54228"/>
                </a:lnTo>
                <a:lnTo>
                  <a:pt x="55372" y="37900"/>
                </a:lnTo>
                <a:lnTo>
                  <a:pt x="47117" y="23749"/>
                </a:lnTo>
                <a:lnTo>
                  <a:pt x="64897" y="23749"/>
                </a:lnTo>
                <a:lnTo>
                  <a:pt x="64897" y="18923"/>
                </a:lnTo>
                <a:close/>
              </a:path>
              <a:path w="111125" h="664210">
                <a:moveTo>
                  <a:pt x="64897" y="23749"/>
                </a:moveTo>
                <a:lnTo>
                  <a:pt x="63626" y="23749"/>
                </a:lnTo>
                <a:lnTo>
                  <a:pt x="55372" y="37900"/>
                </a:lnTo>
                <a:lnTo>
                  <a:pt x="64897" y="54228"/>
                </a:lnTo>
                <a:lnTo>
                  <a:pt x="64897" y="23749"/>
                </a:lnTo>
                <a:close/>
              </a:path>
              <a:path w="111125" h="664210">
                <a:moveTo>
                  <a:pt x="63626" y="23749"/>
                </a:moveTo>
                <a:lnTo>
                  <a:pt x="47117" y="23749"/>
                </a:lnTo>
                <a:lnTo>
                  <a:pt x="55372" y="37900"/>
                </a:lnTo>
                <a:lnTo>
                  <a:pt x="63626" y="23749"/>
                </a:lnTo>
                <a:close/>
              </a:path>
            </a:pathLst>
          </a:custGeom>
          <a:solidFill>
            <a:srgbClr val="7E7E7E"/>
          </a:solidFill>
        </p:spPr>
        <p:txBody>
          <a:bodyPr wrap="square" lIns="0" tIns="0" rIns="0" bIns="0" rtlCol="0"/>
          <a:lstStyle/>
          <a:p>
            <a:endParaRPr/>
          </a:p>
        </p:txBody>
      </p:sp>
      <p:sp>
        <p:nvSpPr>
          <p:cNvPr id="25" name="object 25"/>
          <p:cNvSpPr txBox="1"/>
          <p:nvPr/>
        </p:nvSpPr>
        <p:spPr>
          <a:xfrm>
            <a:off x="5505450" y="1380705"/>
            <a:ext cx="428625" cy="333375"/>
          </a:xfrm>
          <a:prstGeom prst="rect">
            <a:avLst/>
          </a:prstGeom>
          <a:ln w="19055">
            <a:solidFill>
              <a:srgbClr val="FF2FED"/>
            </a:solidFill>
          </a:ln>
        </p:spPr>
        <p:txBody>
          <a:bodyPr vert="horz" wrap="square" lIns="0" tIns="29209" rIns="0" bIns="0" rtlCol="0">
            <a:spAutoFit/>
          </a:bodyPr>
          <a:lstStyle/>
          <a:p>
            <a:pPr marL="162560">
              <a:lnSpc>
                <a:spcPct val="100000"/>
              </a:lnSpc>
              <a:spcBef>
                <a:spcPts val="229"/>
              </a:spcBef>
            </a:pPr>
            <a:r>
              <a:rPr sz="1550" spc="-25" dirty="0">
                <a:latin typeface="Cambria Math"/>
                <a:cs typeface="Cambria Math"/>
              </a:rPr>
              <a:t>𝐽</a:t>
            </a:r>
            <a:r>
              <a:rPr sz="1650" spc="-37" baseline="-17676" dirty="0">
                <a:latin typeface="Cambria Math"/>
                <a:cs typeface="Cambria Math"/>
              </a:rPr>
              <a:t>1</a:t>
            </a:r>
            <a:endParaRPr sz="1650" baseline="-17676">
              <a:latin typeface="Cambria Math"/>
              <a:cs typeface="Cambria Math"/>
            </a:endParaRPr>
          </a:p>
        </p:txBody>
      </p:sp>
      <p:sp>
        <p:nvSpPr>
          <p:cNvPr id="26" name="object 26"/>
          <p:cNvSpPr/>
          <p:nvPr/>
        </p:nvSpPr>
        <p:spPr>
          <a:xfrm>
            <a:off x="6288278" y="1704466"/>
            <a:ext cx="1330325" cy="673735"/>
          </a:xfrm>
          <a:custGeom>
            <a:avLst/>
            <a:gdLst/>
            <a:ahLst/>
            <a:cxnLst/>
            <a:rect l="l" t="t" r="r" b="b"/>
            <a:pathLst>
              <a:path w="1330325" h="673735">
                <a:moveTo>
                  <a:pt x="110744" y="104394"/>
                </a:moveTo>
                <a:lnTo>
                  <a:pt x="66408" y="28448"/>
                </a:lnTo>
                <a:lnTo>
                  <a:pt x="55372" y="9525"/>
                </a:lnTo>
                <a:lnTo>
                  <a:pt x="0" y="104394"/>
                </a:lnTo>
                <a:lnTo>
                  <a:pt x="1524" y="110236"/>
                </a:lnTo>
                <a:lnTo>
                  <a:pt x="10668" y="115570"/>
                </a:lnTo>
                <a:lnTo>
                  <a:pt x="16510" y="114046"/>
                </a:lnTo>
                <a:lnTo>
                  <a:pt x="45847" y="63754"/>
                </a:lnTo>
                <a:lnTo>
                  <a:pt x="45847" y="673354"/>
                </a:lnTo>
                <a:lnTo>
                  <a:pt x="64897" y="673354"/>
                </a:lnTo>
                <a:lnTo>
                  <a:pt x="64897" y="63754"/>
                </a:lnTo>
                <a:lnTo>
                  <a:pt x="94234" y="114046"/>
                </a:lnTo>
                <a:lnTo>
                  <a:pt x="100076" y="115570"/>
                </a:lnTo>
                <a:lnTo>
                  <a:pt x="109220" y="110236"/>
                </a:lnTo>
                <a:lnTo>
                  <a:pt x="110744" y="104394"/>
                </a:lnTo>
                <a:close/>
              </a:path>
              <a:path w="1330325" h="673735">
                <a:moveTo>
                  <a:pt x="729869" y="94869"/>
                </a:moveTo>
                <a:lnTo>
                  <a:pt x="685533" y="18923"/>
                </a:lnTo>
                <a:lnTo>
                  <a:pt x="674497" y="0"/>
                </a:lnTo>
                <a:lnTo>
                  <a:pt x="619125" y="94869"/>
                </a:lnTo>
                <a:lnTo>
                  <a:pt x="620649" y="100711"/>
                </a:lnTo>
                <a:lnTo>
                  <a:pt x="629793" y="106045"/>
                </a:lnTo>
                <a:lnTo>
                  <a:pt x="635635" y="104521"/>
                </a:lnTo>
                <a:lnTo>
                  <a:pt x="664972" y="54229"/>
                </a:lnTo>
                <a:lnTo>
                  <a:pt x="664972" y="663829"/>
                </a:lnTo>
                <a:lnTo>
                  <a:pt x="684022" y="663829"/>
                </a:lnTo>
                <a:lnTo>
                  <a:pt x="684022" y="54229"/>
                </a:lnTo>
                <a:lnTo>
                  <a:pt x="713359" y="104521"/>
                </a:lnTo>
                <a:lnTo>
                  <a:pt x="719201" y="106045"/>
                </a:lnTo>
                <a:lnTo>
                  <a:pt x="728345" y="100711"/>
                </a:lnTo>
                <a:lnTo>
                  <a:pt x="729869" y="94869"/>
                </a:lnTo>
                <a:close/>
              </a:path>
              <a:path w="1330325" h="673735">
                <a:moveTo>
                  <a:pt x="1329944" y="94869"/>
                </a:moveTo>
                <a:lnTo>
                  <a:pt x="1285608" y="18923"/>
                </a:lnTo>
                <a:lnTo>
                  <a:pt x="1274572" y="0"/>
                </a:lnTo>
                <a:lnTo>
                  <a:pt x="1219200" y="94869"/>
                </a:lnTo>
                <a:lnTo>
                  <a:pt x="1220724" y="100711"/>
                </a:lnTo>
                <a:lnTo>
                  <a:pt x="1229868" y="106045"/>
                </a:lnTo>
                <a:lnTo>
                  <a:pt x="1235710" y="104521"/>
                </a:lnTo>
                <a:lnTo>
                  <a:pt x="1265047" y="54229"/>
                </a:lnTo>
                <a:lnTo>
                  <a:pt x="1265047" y="663829"/>
                </a:lnTo>
                <a:lnTo>
                  <a:pt x="1284097" y="663829"/>
                </a:lnTo>
                <a:lnTo>
                  <a:pt x="1284097" y="54229"/>
                </a:lnTo>
                <a:lnTo>
                  <a:pt x="1313434" y="104521"/>
                </a:lnTo>
                <a:lnTo>
                  <a:pt x="1319276" y="106045"/>
                </a:lnTo>
                <a:lnTo>
                  <a:pt x="1328420" y="100711"/>
                </a:lnTo>
                <a:lnTo>
                  <a:pt x="1329944" y="94869"/>
                </a:lnTo>
                <a:close/>
              </a:path>
            </a:pathLst>
          </a:custGeom>
          <a:solidFill>
            <a:srgbClr val="7E7E7E"/>
          </a:solidFill>
        </p:spPr>
        <p:txBody>
          <a:bodyPr wrap="square" lIns="0" tIns="0" rIns="0" bIns="0" rtlCol="0"/>
          <a:lstStyle/>
          <a:p>
            <a:endParaRPr/>
          </a:p>
        </p:txBody>
      </p:sp>
      <p:sp>
        <p:nvSpPr>
          <p:cNvPr id="27" name="object 27"/>
          <p:cNvSpPr txBox="1"/>
          <p:nvPr/>
        </p:nvSpPr>
        <p:spPr>
          <a:xfrm>
            <a:off x="6247384" y="1400873"/>
            <a:ext cx="225425" cy="266065"/>
          </a:xfrm>
          <a:prstGeom prst="rect">
            <a:avLst/>
          </a:prstGeom>
        </p:spPr>
        <p:txBody>
          <a:bodyPr vert="horz" wrap="square" lIns="0" tIns="15875" rIns="0" bIns="0" rtlCol="0">
            <a:spAutoFit/>
          </a:bodyPr>
          <a:lstStyle/>
          <a:p>
            <a:pPr marL="38100">
              <a:lnSpc>
                <a:spcPct val="100000"/>
              </a:lnSpc>
              <a:spcBef>
                <a:spcPts val="125"/>
              </a:spcBef>
            </a:pPr>
            <a:r>
              <a:rPr sz="1550" spc="-25" dirty="0">
                <a:latin typeface="Cambria Math"/>
                <a:cs typeface="Cambria Math"/>
              </a:rPr>
              <a:t>𝐽</a:t>
            </a:r>
            <a:r>
              <a:rPr sz="1650" spc="-37" baseline="-17676" dirty="0">
                <a:latin typeface="Cambria Math"/>
                <a:cs typeface="Cambria Math"/>
              </a:rPr>
              <a:t>2</a:t>
            </a:r>
            <a:endParaRPr sz="1650" baseline="-17676">
              <a:latin typeface="Cambria Math"/>
              <a:cs typeface="Cambria Math"/>
            </a:endParaRPr>
          </a:p>
        </p:txBody>
      </p:sp>
      <p:sp>
        <p:nvSpPr>
          <p:cNvPr id="28" name="object 28"/>
          <p:cNvSpPr txBox="1"/>
          <p:nvPr/>
        </p:nvSpPr>
        <p:spPr>
          <a:xfrm>
            <a:off x="6859269" y="1390967"/>
            <a:ext cx="225425" cy="266065"/>
          </a:xfrm>
          <a:prstGeom prst="rect">
            <a:avLst/>
          </a:prstGeom>
        </p:spPr>
        <p:txBody>
          <a:bodyPr vert="horz" wrap="square" lIns="0" tIns="15875" rIns="0" bIns="0" rtlCol="0">
            <a:spAutoFit/>
          </a:bodyPr>
          <a:lstStyle/>
          <a:p>
            <a:pPr marL="38100">
              <a:lnSpc>
                <a:spcPct val="100000"/>
              </a:lnSpc>
              <a:spcBef>
                <a:spcPts val="125"/>
              </a:spcBef>
            </a:pPr>
            <a:r>
              <a:rPr sz="1550" spc="-25" dirty="0">
                <a:latin typeface="Cambria Math"/>
                <a:cs typeface="Cambria Math"/>
              </a:rPr>
              <a:t>𝐽</a:t>
            </a:r>
            <a:r>
              <a:rPr sz="1650" spc="-37" baseline="-17676" dirty="0">
                <a:latin typeface="Cambria Math"/>
                <a:cs typeface="Cambria Math"/>
              </a:rPr>
              <a:t>3</a:t>
            </a:r>
            <a:endParaRPr sz="1650" baseline="-17676">
              <a:latin typeface="Cambria Math"/>
              <a:cs typeface="Cambria Math"/>
            </a:endParaRPr>
          </a:p>
        </p:txBody>
      </p:sp>
      <p:sp>
        <p:nvSpPr>
          <p:cNvPr id="29" name="object 29"/>
          <p:cNvSpPr txBox="1"/>
          <p:nvPr/>
        </p:nvSpPr>
        <p:spPr>
          <a:xfrm>
            <a:off x="7353300" y="1380832"/>
            <a:ext cx="428625" cy="323850"/>
          </a:xfrm>
          <a:prstGeom prst="rect">
            <a:avLst/>
          </a:prstGeom>
          <a:ln w="19055">
            <a:solidFill>
              <a:srgbClr val="FF2FED"/>
            </a:solidFill>
          </a:ln>
        </p:spPr>
        <p:txBody>
          <a:bodyPr vert="horz" wrap="square" lIns="0" tIns="26670" rIns="0" bIns="0" rtlCol="0">
            <a:spAutoFit/>
          </a:bodyPr>
          <a:lstStyle/>
          <a:p>
            <a:pPr marL="150495">
              <a:lnSpc>
                <a:spcPct val="100000"/>
              </a:lnSpc>
              <a:spcBef>
                <a:spcPts val="210"/>
              </a:spcBef>
            </a:pPr>
            <a:r>
              <a:rPr sz="1550" spc="-25" dirty="0">
                <a:latin typeface="Cambria Math"/>
                <a:cs typeface="Cambria Math"/>
              </a:rPr>
              <a:t>𝐽</a:t>
            </a:r>
            <a:r>
              <a:rPr sz="1650" spc="-37" baseline="-17676" dirty="0">
                <a:latin typeface="Cambria Math"/>
                <a:cs typeface="Cambria Math"/>
              </a:rPr>
              <a:t>4</a:t>
            </a:r>
            <a:endParaRPr sz="1650" baseline="-17676">
              <a:latin typeface="Cambria Math"/>
              <a:cs typeface="Cambria Math"/>
            </a:endParaRPr>
          </a:p>
        </p:txBody>
      </p:sp>
      <p:sp>
        <p:nvSpPr>
          <p:cNvPr id="30" name="object 30"/>
          <p:cNvSpPr/>
          <p:nvPr/>
        </p:nvSpPr>
        <p:spPr>
          <a:xfrm>
            <a:off x="8117078" y="1713991"/>
            <a:ext cx="1311275" cy="664210"/>
          </a:xfrm>
          <a:custGeom>
            <a:avLst/>
            <a:gdLst/>
            <a:ahLst/>
            <a:cxnLst/>
            <a:rect l="l" t="t" r="r" b="b"/>
            <a:pathLst>
              <a:path w="1311275" h="664210">
                <a:moveTo>
                  <a:pt x="110744" y="94869"/>
                </a:moveTo>
                <a:lnTo>
                  <a:pt x="66408" y="18923"/>
                </a:lnTo>
                <a:lnTo>
                  <a:pt x="55372" y="0"/>
                </a:lnTo>
                <a:lnTo>
                  <a:pt x="0" y="94869"/>
                </a:lnTo>
                <a:lnTo>
                  <a:pt x="1524" y="100711"/>
                </a:lnTo>
                <a:lnTo>
                  <a:pt x="10668" y="106045"/>
                </a:lnTo>
                <a:lnTo>
                  <a:pt x="16510" y="104521"/>
                </a:lnTo>
                <a:lnTo>
                  <a:pt x="45847" y="54229"/>
                </a:lnTo>
                <a:lnTo>
                  <a:pt x="45847" y="663829"/>
                </a:lnTo>
                <a:lnTo>
                  <a:pt x="64897" y="663829"/>
                </a:lnTo>
                <a:lnTo>
                  <a:pt x="64897" y="54229"/>
                </a:lnTo>
                <a:lnTo>
                  <a:pt x="94234" y="104521"/>
                </a:lnTo>
                <a:lnTo>
                  <a:pt x="100076" y="106045"/>
                </a:lnTo>
                <a:lnTo>
                  <a:pt x="109220" y="100711"/>
                </a:lnTo>
                <a:lnTo>
                  <a:pt x="110744" y="94869"/>
                </a:lnTo>
                <a:close/>
              </a:path>
              <a:path w="1311275" h="664210">
                <a:moveTo>
                  <a:pt x="729869" y="94869"/>
                </a:moveTo>
                <a:lnTo>
                  <a:pt x="685533" y="18923"/>
                </a:lnTo>
                <a:lnTo>
                  <a:pt x="674497" y="0"/>
                </a:lnTo>
                <a:lnTo>
                  <a:pt x="619125" y="94869"/>
                </a:lnTo>
                <a:lnTo>
                  <a:pt x="620649" y="100711"/>
                </a:lnTo>
                <a:lnTo>
                  <a:pt x="629793" y="106045"/>
                </a:lnTo>
                <a:lnTo>
                  <a:pt x="635635" y="104521"/>
                </a:lnTo>
                <a:lnTo>
                  <a:pt x="664972" y="54229"/>
                </a:lnTo>
                <a:lnTo>
                  <a:pt x="664972" y="663829"/>
                </a:lnTo>
                <a:lnTo>
                  <a:pt x="684022" y="663829"/>
                </a:lnTo>
                <a:lnTo>
                  <a:pt x="684022" y="54229"/>
                </a:lnTo>
                <a:lnTo>
                  <a:pt x="713359" y="104521"/>
                </a:lnTo>
                <a:lnTo>
                  <a:pt x="719201" y="106045"/>
                </a:lnTo>
                <a:lnTo>
                  <a:pt x="728345" y="100711"/>
                </a:lnTo>
                <a:lnTo>
                  <a:pt x="729869" y="94869"/>
                </a:lnTo>
                <a:close/>
              </a:path>
              <a:path w="1311275" h="664210">
                <a:moveTo>
                  <a:pt x="1310894" y="94869"/>
                </a:moveTo>
                <a:lnTo>
                  <a:pt x="1266558" y="18923"/>
                </a:lnTo>
                <a:lnTo>
                  <a:pt x="1255522" y="0"/>
                </a:lnTo>
                <a:lnTo>
                  <a:pt x="1200150" y="94869"/>
                </a:lnTo>
                <a:lnTo>
                  <a:pt x="1201674" y="100711"/>
                </a:lnTo>
                <a:lnTo>
                  <a:pt x="1210818" y="106045"/>
                </a:lnTo>
                <a:lnTo>
                  <a:pt x="1216660" y="104521"/>
                </a:lnTo>
                <a:lnTo>
                  <a:pt x="1245997" y="54229"/>
                </a:lnTo>
                <a:lnTo>
                  <a:pt x="1245997" y="663829"/>
                </a:lnTo>
                <a:lnTo>
                  <a:pt x="1265047" y="663829"/>
                </a:lnTo>
                <a:lnTo>
                  <a:pt x="1265047" y="54229"/>
                </a:lnTo>
                <a:lnTo>
                  <a:pt x="1294384" y="104521"/>
                </a:lnTo>
                <a:lnTo>
                  <a:pt x="1300226" y="106045"/>
                </a:lnTo>
                <a:lnTo>
                  <a:pt x="1309370" y="100711"/>
                </a:lnTo>
                <a:lnTo>
                  <a:pt x="1310894" y="94869"/>
                </a:lnTo>
                <a:close/>
              </a:path>
            </a:pathLst>
          </a:custGeom>
          <a:solidFill>
            <a:srgbClr val="7E7E7E"/>
          </a:solidFill>
        </p:spPr>
        <p:txBody>
          <a:bodyPr wrap="square" lIns="0" tIns="0" rIns="0" bIns="0" rtlCol="0"/>
          <a:lstStyle/>
          <a:p>
            <a:endParaRPr/>
          </a:p>
        </p:txBody>
      </p:sp>
      <p:sp>
        <p:nvSpPr>
          <p:cNvPr id="31" name="object 31"/>
          <p:cNvSpPr txBox="1"/>
          <p:nvPr/>
        </p:nvSpPr>
        <p:spPr>
          <a:xfrm>
            <a:off x="8075294" y="1400111"/>
            <a:ext cx="225425" cy="266065"/>
          </a:xfrm>
          <a:prstGeom prst="rect">
            <a:avLst/>
          </a:prstGeom>
        </p:spPr>
        <p:txBody>
          <a:bodyPr vert="horz" wrap="square" lIns="0" tIns="15875" rIns="0" bIns="0" rtlCol="0">
            <a:spAutoFit/>
          </a:bodyPr>
          <a:lstStyle/>
          <a:p>
            <a:pPr marL="38100">
              <a:lnSpc>
                <a:spcPct val="100000"/>
              </a:lnSpc>
              <a:spcBef>
                <a:spcPts val="125"/>
              </a:spcBef>
            </a:pPr>
            <a:r>
              <a:rPr sz="1550" spc="-25" dirty="0">
                <a:latin typeface="Cambria Math"/>
                <a:cs typeface="Cambria Math"/>
              </a:rPr>
              <a:t>𝐽</a:t>
            </a:r>
            <a:r>
              <a:rPr sz="1650" spc="-37" baseline="-17676" dirty="0">
                <a:latin typeface="Cambria Math"/>
                <a:cs typeface="Cambria Math"/>
              </a:rPr>
              <a:t>5</a:t>
            </a:r>
            <a:endParaRPr sz="1650" baseline="-17676">
              <a:latin typeface="Cambria Math"/>
              <a:cs typeface="Cambria Math"/>
            </a:endParaRPr>
          </a:p>
        </p:txBody>
      </p:sp>
      <p:sp>
        <p:nvSpPr>
          <p:cNvPr id="32" name="object 32"/>
          <p:cNvSpPr txBox="1"/>
          <p:nvPr/>
        </p:nvSpPr>
        <p:spPr>
          <a:xfrm>
            <a:off x="8693150" y="1400111"/>
            <a:ext cx="225425" cy="266065"/>
          </a:xfrm>
          <a:prstGeom prst="rect">
            <a:avLst/>
          </a:prstGeom>
        </p:spPr>
        <p:txBody>
          <a:bodyPr vert="horz" wrap="square" lIns="0" tIns="15875" rIns="0" bIns="0" rtlCol="0">
            <a:spAutoFit/>
          </a:bodyPr>
          <a:lstStyle/>
          <a:p>
            <a:pPr marL="38100">
              <a:lnSpc>
                <a:spcPct val="100000"/>
              </a:lnSpc>
              <a:spcBef>
                <a:spcPts val="125"/>
              </a:spcBef>
            </a:pPr>
            <a:r>
              <a:rPr sz="1550" spc="-25" dirty="0">
                <a:latin typeface="Cambria Math"/>
                <a:cs typeface="Cambria Math"/>
              </a:rPr>
              <a:t>𝐽</a:t>
            </a:r>
            <a:r>
              <a:rPr sz="1650" spc="-37" baseline="-17676" dirty="0">
                <a:latin typeface="Cambria Math"/>
                <a:cs typeface="Cambria Math"/>
              </a:rPr>
              <a:t>6</a:t>
            </a:r>
            <a:endParaRPr sz="1650" baseline="-17676">
              <a:latin typeface="Cambria Math"/>
              <a:cs typeface="Cambria Math"/>
            </a:endParaRPr>
          </a:p>
        </p:txBody>
      </p:sp>
      <p:sp>
        <p:nvSpPr>
          <p:cNvPr id="33" name="object 33"/>
          <p:cNvSpPr txBox="1"/>
          <p:nvPr/>
        </p:nvSpPr>
        <p:spPr>
          <a:xfrm>
            <a:off x="9163050" y="1390230"/>
            <a:ext cx="438150" cy="323850"/>
          </a:xfrm>
          <a:prstGeom prst="rect">
            <a:avLst/>
          </a:prstGeom>
          <a:ln w="19055">
            <a:solidFill>
              <a:srgbClr val="FF2FED"/>
            </a:solidFill>
          </a:ln>
        </p:spPr>
        <p:txBody>
          <a:bodyPr vert="horz" wrap="square" lIns="0" tIns="26670" rIns="0" bIns="0" rtlCol="0">
            <a:spAutoFit/>
          </a:bodyPr>
          <a:lstStyle/>
          <a:p>
            <a:pPr marL="148590">
              <a:lnSpc>
                <a:spcPct val="100000"/>
              </a:lnSpc>
              <a:spcBef>
                <a:spcPts val="210"/>
              </a:spcBef>
            </a:pPr>
            <a:r>
              <a:rPr sz="1550" spc="-25" dirty="0">
                <a:latin typeface="Cambria Math"/>
                <a:cs typeface="Cambria Math"/>
              </a:rPr>
              <a:t>𝐽</a:t>
            </a:r>
            <a:r>
              <a:rPr sz="1650" spc="-37" baseline="-17676" dirty="0">
                <a:latin typeface="Cambria Math"/>
                <a:cs typeface="Cambria Math"/>
              </a:rPr>
              <a:t>7</a:t>
            </a:r>
            <a:endParaRPr sz="1650" baseline="-17676">
              <a:latin typeface="Cambria Math"/>
              <a:cs typeface="Cambria Math"/>
            </a:endParaRPr>
          </a:p>
        </p:txBody>
      </p:sp>
      <p:sp>
        <p:nvSpPr>
          <p:cNvPr id="34" name="object 34"/>
          <p:cNvSpPr/>
          <p:nvPr/>
        </p:nvSpPr>
        <p:spPr>
          <a:xfrm>
            <a:off x="2481199" y="1709292"/>
            <a:ext cx="7144384" cy="2286000"/>
          </a:xfrm>
          <a:custGeom>
            <a:avLst/>
            <a:gdLst/>
            <a:ahLst/>
            <a:cxnLst/>
            <a:rect l="l" t="t" r="r" b="b"/>
            <a:pathLst>
              <a:path w="7144384" h="2286000">
                <a:moveTo>
                  <a:pt x="7143877" y="1570990"/>
                </a:moveTo>
                <a:lnTo>
                  <a:pt x="6978777" y="1570990"/>
                </a:lnTo>
                <a:lnTo>
                  <a:pt x="6978777" y="9525"/>
                </a:lnTo>
                <a:lnTo>
                  <a:pt x="6813550" y="9525"/>
                </a:lnTo>
                <a:lnTo>
                  <a:pt x="6813550" y="1570990"/>
                </a:lnTo>
                <a:lnTo>
                  <a:pt x="6648450" y="1570990"/>
                </a:lnTo>
                <a:lnTo>
                  <a:pt x="6840601" y="1955292"/>
                </a:lnTo>
                <a:lnTo>
                  <a:pt x="6370599" y="1955292"/>
                </a:lnTo>
                <a:lnTo>
                  <a:pt x="6521551" y="1653540"/>
                </a:lnTo>
                <a:lnTo>
                  <a:pt x="6562852" y="1570990"/>
                </a:lnTo>
                <a:lnTo>
                  <a:pt x="6397752" y="1570990"/>
                </a:lnTo>
                <a:lnTo>
                  <a:pt x="6397752" y="9525"/>
                </a:lnTo>
                <a:lnTo>
                  <a:pt x="6232525" y="9525"/>
                </a:lnTo>
                <a:lnTo>
                  <a:pt x="6232525" y="1570990"/>
                </a:lnTo>
                <a:lnTo>
                  <a:pt x="6067425" y="1570990"/>
                </a:lnTo>
                <a:lnTo>
                  <a:pt x="6259576" y="1955292"/>
                </a:lnTo>
                <a:lnTo>
                  <a:pt x="5751474" y="1955292"/>
                </a:lnTo>
                <a:lnTo>
                  <a:pt x="5902426" y="1653540"/>
                </a:lnTo>
                <a:lnTo>
                  <a:pt x="5943727" y="1570990"/>
                </a:lnTo>
                <a:lnTo>
                  <a:pt x="5778627" y="1570990"/>
                </a:lnTo>
                <a:lnTo>
                  <a:pt x="5778627" y="9525"/>
                </a:lnTo>
                <a:lnTo>
                  <a:pt x="5613400" y="9525"/>
                </a:lnTo>
                <a:lnTo>
                  <a:pt x="5613400" y="1570990"/>
                </a:lnTo>
                <a:lnTo>
                  <a:pt x="5448300" y="1570990"/>
                </a:lnTo>
                <a:lnTo>
                  <a:pt x="5640451" y="1955292"/>
                </a:lnTo>
                <a:lnTo>
                  <a:pt x="5137099" y="1955292"/>
                </a:lnTo>
                <a:lnTo>
                  <a:pt x="5292826" y="1644015"/>
                </a:lnTo>
                <a:lnTo>
                  <a:pt x="5334127" y="1561465"/>
                </a:lnTo>
                <a:lnTo>
                  <a:pt x="5169027" y="1561465"/>
                </a:lnTo>
                <a:lnTo>
                  <a:pt x="5169027" y="0"/>
                </a:lnTo>
                <a:lnTo>
                  <a:pt x="5003800" y="0"/>
                </a:lnTo>
                <a:lnTo>
                  <a:pt x="5003800" y="1561465"/>
                </a:lnTo>
                <a:lnTo>
                  <a:pt x="4838700" y="1561465"/>
                </a:lnTo>
                <a:lnTo>
                  <a:pt x="5035613" y="1955292"/>
                </a:lnTo>
                <a:lnTo>
                  <a:pt x="4537024" y="1955292"/>
                </a:lnTo>
                <a:lnTo>
                  <a:pt x="4692751" y="1644015"/>
                </a:lnTo>
                <a:lnTo>
                  <a:pt x="4734052" y="1561465"/>
                </a:lnTo>
                <a:lnTo>
                  <a:pt x="4568952" y="1561465"/>
                </a:lnTo>
                <a:lnTo>
                  <a:pt x="4568952" y="0"/>
                </a:lnTo>
                <a:lnTo>
                  <a:pt x="4403725" y="0"/>
                </a:lnTo>
                <a:lnTo>
                  <a:pt x="4403725" y="1561465"/>
                </a:lnTo>
                <a:lnTo>
                  <a:pt x="4238625" y="1561465"/>
                </a:lnTo>
                <a:lnTo>
                  <a:pt x="4435538" y="1955292"/>
                </a:lnTo>
                <a:lnTo>
                  <a:pt x="3922674" y="1955292"/>
                </a:lnTo>
                <a:lnTo>
                  <a:pt x="4073626" y="1653540"/>
                </a:lnTo>
                <a:lnTo>
                  <a:pt x="4114927" y="1570990"/>
                </a:lnTo>
                <a:lnTo>
                  <a:pt x="3949827" y="1570990"/>
                </a:lnTo>
                <a:lnTo>
                  <a:pt x="3949827" y="9525"/>
                </a:lnTo>
                <a:lnTo>
                  <a:pt x="3784600" y="9525"/>
                </a:lnTo>
                <a:lnTo>
                  <a:pt x="3784600" y="1570990"/>
                </a:lnTo>
                <a:lnTo>
                  <a:pt x="3619500" y="1570990"/>
                </a:lnTo>
                <a:lnTo>
                  <a:pt x="3811651" y="1955292"/>
                </a:lnTo>
                <a:lnTo>
                  <a:pt x="3298774" y="1955292"/>
                </a:lnTo>
                <a:lnTo>
                  <a:pt x="3454501" y="1644015"/>
                </a:lnTo>
                <a:lnTo>
                  <a:pt x="3495802" y="1561465"/>
                </a:lnTo>
                <a:lnTo>
                  <a:pt x="3330702" y="1561465"/>
                </a:lnTo>
                <a:lnTo>
                  <a:pt x="3330702" y="0"/>
                </a:lnTo>
                <a:lnTo>
                  <a:pt x="3165475" y="0"/>
                </a:lnTo>
                <a:lnTo>
                  <a:pt x="3165475" y="1561465"/>
                </a:lnTo>
                <a:lnTo>
                  <a:pt x="3000375" y="1561465"/>
                </a:lnTo>
                <a:lnTo>
                  <a:pt x="3197288" y="1955292"/>
                </a:lnTo>
                <a:lnTo>
                  <a:pt x="495554" y="1955292"/>
                </a:lnTo>
                <a:lnTo>
                  <a:pt x="495554" y="1790192"/>
                </a:lnTo>
                <a:lnTo>
                  <a:pt x="0" y="2037842"/>
                </a:lnTo>
                <a:lnTo>
                  <a:pt x="495554" y="2285492"/>
                </a:lnTo>
                <a:lnTo>
                  <a:pt x="495554" y="2120392"/>
                </a:lnTo>
                <a:lnTo>
                  <a:pt x="6940169" y="2120392"/>
                </a:lnTo>
                <a:lnTo>
                  <a:pt x="6940169" y="1978202"/>
                </a:lnTo>
                <a:lnTo>
                  <a:pt x="7102576" y="1653540"/>
                </a:lnTo>
                <a:lnTo>
                  <a:pt x="7143877" y="1570990"/>
                </a:lnTo>
                <a:close/>
              </a:path>
            </a:pathLst>
          </a:custGeom>
          <a:solidFill>
            <a:srgbClr val="3986FF">
              <a:alpha val="43136"/>
            </a:srgbClr>
          </a:solidFill>
        </p:spPr>
        <p:txBody>
          <a:bodyPr wrap="square" lIns="0" tIns="0" rIns="0" bIns="0" rtlCol="0"/>
          <a:lstStyle/>
          <a:p>
            <a:endParaRPr/>
          </a:p>
        </p:txBody>
      </p:sp>
      <p:sp>
        <p:nvSpPr>
          <p:cNvPr id="35" name="object 35"/>
          <p:cNvSpPr txBox="1"/>
          <p:nvPr/>
        </p:nvSpPr>
        <p:spPr>
          <a:xfrm>
            <a:off x="5227701" y="872807"/>
            <a:ext cx="1034415" cy="462280"/>
          </a:xfrm>
          <a:prstGeom prst="rect">
            <a:avLst/>
          </a:prstGeom>
        </p:spPr>
        <p:txBody>
          <a:bodyPr vert="horz" wrap="square" lIns="0" tIns="15875" rIns="0" bIns="0" rtlCol="0">
            <a:spAutoFit/>
          </a:bodyPr>
          <a:lstStyle/>
          <a:p>
            <a:pPr marL="12700">
              <a:lnSpc>
                <a:spcPct val="100000"/>
              </a:lnSpc>
              <a:spcBef>
                <a:spcPts val="125"/>
              </a:spcBef>
            </a:pPr>
            <a:r>
              <a:rPr sz="1400" dirty="0">
                <a:solidFill>
                  <a:srgbClr val="FF2FED"/>
                </a:solidFill>
                <a:latin typeface="Calibri"/>
                <a:cs typeface="Calibri"/>
              </a:rPr>
              <a:t>=</a:t>
            </a:r>
            <a:r>
              <a:rPr sz="1400" spc="45" dirty="0">
                <a:solidFill>
                  <a:srgbClr val="FF2FED"/>
                </a:solidFill>
                <a:latin typeface="Calibri"/>
                <a:cs typeface="Calibri"/>
              </a:rPr>
              <a:t> </a:t>
            </a:r>
            <a:r>
              <a:rPr sz="1400" spc="-20" dirty="0">
                <a:solidFill>
                  <a:srgbClr val="FF2FED"/>
                </a:solidFill>
                <a:latin typeface="Calibri"/>
                <a:cs typeface="Calibri"/>
              </a:rPr>
              <a:t>negative</a:t>
            </a:r>
            <a:r>
              <a:rPr sz="1400" spc="-35" dirty="0">
                <a:solidFill>
                  <a:srgbClr val="FF2FED"/>
                </a:solidFill>
                <a:latin typeface="Calibri"/>
                <a:cs typeface="Calibri"/>
              </a:rPr>
              <a:t> </a:t>
            </a:r>
            <a:r>
              <a:rPr sz="1400" spc="-25" dirty="0">
                <a:solidFill>
                  <a:srgbClr val="FF2FED"/>
                </a:solidFill>
                <a:latin typeface="Calibri"/>
                <a:cs typeface="Calibri"/>
              </a:rPr>
              <a:t>log</a:t>
            </a:r>
            <a:endParaRPr sz="1400">
              <a:latin typeface="Calibri"/>
              <a:cs typeface="Calibri"/>
            </a:endParaRPr>
          </a:p>
          <a:p>
            <a:pPr marL="64769">
              <a:lnSpc>
                <a:spcPct val="100000"/>
              </a:lnSpc>
              <a:spcBef>
                <a:spcPts val="50"/>
              </a:spcBef>
            </a:pPr>
            <a:r>
              <a:rPr sz="1400" dirty="0">
                <a:solidFill>
                  <a:srgbClr val="FF2FED"/>
                </a:solidFill>
                <a:latin typeface="Calibri"/>
                <a:cs typeface="Calibri"/>
              </a:rPr>
              <a:t>prob</a:t>
            </a:r>
            <a:r>
              <a:rPr sz="1400" spc="-20" dirty="0">
                <a:solidFill>
                  <a:srgbClr val="FF2FED"/>
                </a:solidFill>
                <a:latin typeface="Calibri"/>
                <a:cs typeface="Calibri"/>
              </a:rPr>
              <a:t> </a:t>
            </a:r>
            <a:r>
              <a:rPr sz="1400" dirty="0">
                <a:solidFill>
                  <a:srgbClr val="FF2FED"/>
                </a:solidFill>
                <a:latin typeface="Calibri"/>
                <a:cs typeface="Calibri"/>
              </a:rPr>
              <a:t>of </a:t>
            </a:r>
            <a:r>
              <a:rPr sz="1400" spc="-20" dirty="0">
                <a:solidFill>
                  <a:srgbClr val="FF2FED"/>
                </a:solidFill>
                <a:latin typeface="Calibri"/>
                <a:cs typeface="Calibri"/>
              </a:rPr>
              <a:t>“he”</a:t>
            </a:r>
            <a:endParaRPr sz="1400">
              <a:latin typeface="Calibri"/>
              <a:cs typeface="Calibri"/>
            </a:endParaRPr>
          </a:p>
        </p:txBody>
      </p:sp>
      <p:sp>
        <p:nvSpPr>
          <p:cNvPr id="36" name="object 36"/>
          <p:cNvSpPr/>
          <p:nvPr/>
        </p:nvSpPr>
        <p:spPr>
          <a:xfrm>
            <a:off x="4014215" y="1542417"/>
            <a:ext cx="123825" cy="9525"/>
          </a:xfrm>
          <a:custGeom>
            <a:avLst/>
            <a:gdLst/>
            <a:ahLst/>
            <a:cxnLst/>
            <a:rect l="l" t="t" r="r" b="b"/>
            <a:pathLst>
              <a:path w="123825" h="9525">
                <a:moveTo>
                  <a:pt x="123825" y="0"/>
                </a:moveTo>
                <a:lnTo>
                  <a:pt x="0" y="0"/>
                </a:lnTo>
                <a:lnTo>
                  <a:pt x="0" y="9522"/>
                </a:lnTo>
                <a:lnTo>
                  <a:pt x="123825" y="9522"/>
                </a:lnTo>
                <a:lnTo>
                  <a:pt x="123825" y="0"/>
                </a:lnTo>
                <a:close/>
              </a:path>
            </a:pathLst>
          </a:custGeom>
          <a:solidFill>
            <a:srgbClr val="000000"/>
          </a:solidFill>
        </p:spPr>
        <p:txBody>
          <a:bodyPr wrap="square" lIns="0" tIns="0" rIns="0" bIns="0" rtlCol="0"/>
          <a:lstStyle/>
          <a:p>
            <a:endParaRPr/>
          </a:p>
        </p:txBody>
      </p:sp>
      <p:sp>
        <p:nvSpPr>
          <p:cNvPr id="37" name="object 37"/>
          <p:cNvSpPr txBox="1"/>
          <p:nvPr/>
        </p:nvSpPr>
        <p:spPr>
          <a:xfrm>
            <a:off x="4014215" y="1244282"/>
            <a:ext cx="136525" cy="266065"/>
          </a:xfrm>
          <a:prstGeom prst="rect">
            <a:avLst/>
          </a:prstGeom>
        </p:spPr>
        <p:txBody>
          <a:bodyPr vert="horz" wrap="square" lIns="0" tIns="15875" rIns="0" bIns="0" rtlCol="0">
            <a:spAutoFit/>
          </a:bodyPr>
          <a:lstStyle/>
          <a:p>
            <a:pPr marL="12700">
              <a:lnSpc>
                <a:spcPct val="100000"/>
              </a:lnSpc>
              <a:spcBef>
                <a:spcPts val="125"/>
              </a:spcBef>
            </a:pPr>
            <a:r>
              <a:rPr sz="1550" spc="-50" dirty="0">
                <a:latin typeface="Cambria Math"/>
                <a:cs typeface="Cambria Math"/>
              </a:rPr>
              <a:t>1</a:t>
            </a:r>
            <a:endParaRPr sz="1550">
              <a:latin typeface="Cambria Math"/>
              <a:cs typeface="Cambria Math"/>
            </a:endParaRPr>
          </a:p>
        </p:txBody>
      </p:sp>
      <p:sp>
        <p:nvSpPr>
          <p:cNvPr id="49" name="object 49"/>
          <p:cNvSpPr txBox="1"/>
          <p:nvPr/>
        </p:nvSpPr>
        <p:spPr>
          <a:xfrm>
            <a:off x="485457" y="6543833"/>
            <a:ext cx="216535" cy="206375"/>
          </a:xfrm>
          <a:prstGeom prst="rect">
            <a:avLst/>
          </a:prstGeom>
        </p:spPr>
        <p:txBody>
          <a:bodyPr vert="horz" wrap="square" lIns="0" tIns="0" rIns="0" bIns="0" rtlCol="0">
            <a:spAutoFit/>
          </a:bodyPr>
          <a:lstStyle/>
          <a:p>
            <a:pPr marL="12700">
              <a:lnSpc>
                <a:spcPts val="1450"/>
              </a:lnSpc>
            </a:pPr>
            <a:r>
              <a:rPr sz="1400" spc="-25" dirty="0">
                <a:latin typeface="Calibri"/>
                <a:cs typeface="Calibri"/>
              </a:rPr>
              <a:t>32</a:t>
            </a:r>
            <a:endParaRPr sz="1400">
              <a:latin typeface="Calibri"/>
              <a:cs typeface="Calibri"/>
            </a:endParaRPr>
          </a:p>
        </p:txBody>
      </p:sp>
      <p:sp>
        <p:nvSpPr>
          <p:cNvPr id="38" name="object 38"/>
          <p:cNvSpPr txBox="1"/>
          <p:nvPr/>
        </p:nvSpPr>
        <p:spPr>
          <a:xfrm>
            <a:off x="3590671" y="1398206"/>
            <a:ext cx="1059815" cy="514350"/>
          </a:xfrm>
          <a:prstGeom prst="rect">
            <a:avLst/>
          </a:prstGeom>
        </p:spPr>
        <p:txBody>
          <a:bodyPr vert="horz" wrap="square" lIns="0" tIns="15875" rIns="0" bIns="0" rtlCol="0">
            <a:spAutoFit/>
          </a:bodyPr>
          <a:lstStyle/>
          <a:p>
            <a:pPr algn="ctr">
              <a:lnSpc>
                <a:spcPts val="1465"/>
              </a:lnSpc>
              <a:spcBef>
                <a:spcPts val="125"/>
              </a:spcBef>
              <a:tabLst>
                <a:tab pos="550545" algn="l"/>
              </a:tabLst>
            </a:pPr>
            <a:r>
              <a:rPr sz="1550" dirty="0">
                <a:latin typeface="Cambria Math"/>
                <a:cs typeface="Cambria Math"/>
              </a:rPr>
              <a:t>𝐽</a:t>
            </a:r>
            <a:r>
              <a:rPr sz="1550" spc="155" dirty="0">
                <a:latin typeface="Cambria Math"/>
                <a:cs typeface="Cambria Math"/>
              </a:rPr>
              <a:t> </a:t>
            </a:r>
            <a:r>
              <a:rPr sz="1550" spc="-60" dirty="0">
                <a:latin typeface="Cambria Math"/>
                <a:cs typeface="Cambria Math"/>
              </a:rPr>
              <a:t>=</a:t>
            </a:r>
            <a:r>
              <a:rPr sz="1550" dirty="0">
                <a:latin typeface="Cambria Math"/>
                <a:cs typeface="Cambria Math"/>
              </a:rPr>
              <a:t>	</a:t>
            </a:r>
            <a:r>
              <a:rPr sz="1550" spc="1610" dirty="0">
                <a:latin typeface="Cambria Math"/>
                <a:cs typeface="Cambria Math"/>
              </a:rPr>
              <a:t>෍</a:t>
            </a:r>
            <a:r>
              <a:rPr sz="1550" spc="-45" dirty="0">
                <a:latin typeface="Cambria Math"/>
                <a:cs typeface="Cambria Math"/>
              </a:rPr>
              <a:t> </a:t>
            </a:r>
            <a:r>
              <a:rPr sz="1550" spc="-290" dirty="0">
                <a:latin typeface="Cambria Math"/>
                <a:cs typeface="Cambria Math"/>
              </a:rPr>
              <a:t>𝐽</a:t>
            </a:r>
            <a:r>
              <a:rPr sz="1650" spc="-434" baseline="-17676" dirty="0">
                <a:latin typeface="Cambria Math"/>
                <a:cs typeface="Cambria Math"/>
              </a:rPr>
              <a:t>𝑡</a:t>
            </a:r>
            <a:endParaRPr sz="1650" baseline="-17676">
              <a:latin typeface="Cambria Math"/>
              <a:cs typeface="Cambria Math"/>
            </a:endParaRPr>
          </a:p>
          <a:p>
            <a:pPr marR="72390" algn="ctr">
              <a:lnSpc>
                <a:spcPts val="1245"/>
              </a:lnSpc>
            </a:pPr>
            <a:r>
              <a:rPr sz="1550" spc="-50" dirty="0">
                <a:latin typeface="Cambria Math"/>
                <a:cs typeface="Cambria Math"/>
              </a:rPr>
              <a:t>𝑇</a:t>
            </a:r>
            <a:endParaRPr sz="1550">
              <a:latin typeface="Cambria Math"/>
              <a:cs typeface="Cambria Math"/>
            </a:endParaRPr>
          </a:p>
          <a:p>
            <a:pPr marL="591820">
              <a:lnSpc>
                <a:spcPts val="1100"/>
              </a:lnSpc>
            </a:pPr>
            <a:r>
              <a:rPr sz="1100" spc="25" dirty="0">
                <a:latin typeface="Cambria Math"/>
                <a:cs typeface="Cambria Math"/>
              </a:rPr>
              <a:t>𝑡=1</a:t>
            </a:r>
            <a:endParaRPr sz="1100">
              <a:latin typeface="Cambria Math"/>
              <a:cs typeface="Cambria Math"/>
            </a:endParaRPr>
          </a:p>
        </p:txBody>
      </p:sp>
      <p:sp>
        <p:nvSpPr>
          <p:cNvPr id="39" name="object 39"/>
          <p:cNvSpPr txBox="1"/>
          <p:nvPr/>
        </p:nvSpPr>
        <p:spPr>
          <a:xfrm>
            <a:off x="4254500" y="1153795"/>
            <a:ext cx="113664" cy="196850"/>
          </a:xfrm>
          <a:prstGeom prst="rect">
            <a:avLst/>
          </a:prstGeom>
        </p:spPr>
        <p:txBody>
          <a:bodyPr vert="horz" wrap="square" lIns="0" tIns="15875" rIns="0" bIns="0" rtlCol="0">
            <a:spAutoFit/>
          </a:bodyPr>
          <a:lstStyle/>
          <a:p>
            <a:pPr marL="12700">
              <a:lnSpc>
                <a:spcPct val="100000"/>
              </a:lnSpc>
              <a:spcBef>
                <a:spcPts val="125"/>
              </a:spcBef>
            </a:pPr>
            <a:r>
              <a:rPr sz="1100" spc="-50" dirty="0">
                <a:latin typeface="Cambria Math"/>
                <a:cs typeface="Cambria Math"/>
              </a:rPr>
              <a:t>𝑇</a:t>
            </a:r>
            <a:endParaRPr sz="1100">
              <a:latin typeface="Cambria Math"/>
              <a:cs typeface="Cambria Math"/>
            </a:endParaRPr>
          </a:p>
        </p:txBody>
      </p:sp>
      <p:sp>
        <p:nvSpPr>
          <p:cNvPr id="40" name="object 40"/>
          <p:cNvSpPr txBox="1"/>
          <p:nvPr/>
        </p:nvSpPr>
        <p:spPr>
          <a:xfrm>
            <a:off x="4982845"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1" name="object 41"/>
          <p:cNvSpPr txBox="1"/>
          <p:nvPr/>
        </p:nvSpPr>
        <p:spPr>
          <a:xfrm>
            <a:off x="5995542"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2" name="object 42"/>
          <p:cNvSpPr txBox="1"/>
          <p:nvPr/>
        </p:nvSpPr>
        <p:spPr>
          <a:xfrm>
            <a:off x="6635622"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3" name="object 43"/>
          <p:cNvSpPr txBox="1"/>
          <p:nvPr/>
        </p:nvSpPr>
        <p:spPr>
          <a:xfrm>
            <a:off x="7218553"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4" name="object 44"/>
          <p:cNvSpPr txBox="1"/>
          <p:nvPr/>
        </p:nvSpPr>
        <p:spPr>
          <a:xfrm>
            <a:off x="7810627"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5" name="object 45"/>
          <p:cNvSpPr txBox="1"/>
          <p:nvPr/>
        </p:nvSpPr>
        <p:spPr>
          <a:xfrm>
            <a:off x="8450707"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6" name="object 46"/>
          <p:cNvSpPr txBox="1"/>
          <p:nvPr/>
        </p:nvSpPr>
        <p:spPr>
          <a:xfrm>
            <a:off x="9033636" y="1399159"/>
            <a:ext cx="1397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a:t>
            </a:r>
            <a:endParaRPr sz="1800">
              <a:latin typeface="Calibri"/>
              <a:cs typeface="Calibri"/>
            </a:endParaRPr>
          </a:p>
        </p:txBody>
      </p:sp>
      <p:sp>
        <p:nvSpPr>
          <p:cNvPr id="47" name="object 47"/>
          <p:cNvSpPr txBox="1"/>
          <p:nvPr/>
        </p:nvSpPr>
        <p:spPr>
          <a:xfrm>
            <a:off x="8837676" y="875665"/>
            <a:ext cx="1087120" cy="462280"/>
          </a:xfrm>
          <a:prstGeom prst="rect">
            <a:avLst/>
          </a:prstGeom>
        </p:spPr>
        <p:txBody>
          <a:bodyPr vert="horz" wrap="square" lIns="0" tIns="15875" rIns="0" bIns="0" rtlCol="0">
            <a:spAutoFit/>
          </a:bodyPr>
          <a:lstStyle/>
          <a:p>
            <a:pPr marL="38100">
              <a:lnSpc>
                <a:spcPct val="100000"/>
              </a:lnSpc>
              <a:spcBef>
                <a:spcPts val="125"/>
              </a:spcBef>
            </a:pPr>
            <a:r>
              <a:rPr sz="1400" dirty="0">
                <a:solidFill>
                  <a:srgbClr val="FF2FED"/>
                </a:solidFill>
                <a:latin typeface="Calibri"/>
                <a:cs typeface="Calibri"/>
              </a:rPr>
              <a:t>=</a:t>
            </a:r>
            <a:r>
              <a:rPr sz="1400" spc="45" dirty="0">
                <a:solidFill>
                  <a:srgbClr val="FF2FED"/>
                </a:solidFill>
                <a:latin typeface="Calibri"/>
                <a:cs typeface="Calibri"/>
              </a:rPr>
              <a:t> </a:t>
            </a:r>
            <a:r>
              <a:rPr sz="1400" spc="-20" dirty="0">
                <a:solidFill>
                  <a:srgbClr val="FF2FED"/>
                </a:solidFill>
                <a:latin typeface="Calibri"/>
                <a:cs typeface="Calibri"/>
              </a:rPr>
              <a:t>negative</a:t>
            </a:r>
            <a:r>
              <a:rPr sz="1400" spc="-30" dirty="0">
                <a:solidFill>
                  <a:srgbClr val="FF2FED"/>
                </a:solidFill>
                <a:latin typeface="Calibri"/>
                <a:cs typeface="Calibri"/>
              </a:rPr>
              <a:t> </a:t>
            </a:r>
            <a:r>
              <a:rPr sz="1400" spc="-25" dirty="0">
                <a:solidFill>
                  <a:srgbClr val="FF2FED"/>
                </a:solidFill>
                <a:latin typeface="Calibri"/>
                <a:cs typeface="Calibri"/>
              </a:rPr>
              <a:t>log</a:t>
            </a:r>
            <a:endParaRPr sz="1400">
              <a:latin typeface="Calibri"/>
              <a:cs typeface="Calibri"/>
            </a:endParaRPr>
          </a:p>
          <a:p>
            <a:pPr marL="12700">
              <a:lnSpc>
                <a:spcPct val="100000"/>
              </a:lnSpc>
              <a:spcBef>
                <a:spcPts val="45"/>
              </a:spcBef>
            </a:pPr>
            <a:r>
              <a:rPr sz="1400" dirty="0">
                <a:solidFill>
                  <a:srgbClr val="FF2FED"/>
                </a:solidFill>
                <a:latin typeface="Calibri"/>
                <a:cs typeface="Calibri"/>
              </a:rPr>
              <a:t>prob</a:t>
            </a:r>
            <a:r>
              <a:rPr sz="1400" spc="-25" dirty="0">
                <a:solidFill>
                  <a:srgbClr val="FF2FED"/>
                </a:solidFill>
                <a:latin typeface="Calibri"/>
                <a:cs typeface="Calibri"/>
              </a:rPr>
              <a:t> </a:t>
            </a:r>
            <a:r>
              <a:rPr sz="1400" dirty="0">
                <a:solidFill>
                  <a:srgbClr val="FF2FED"/>
                </a:solidFill>
                <a:latin typeface="Calibri"/>
                <a:cs typeface="Calibri"/>
              </a:rPr>
              <a:t>of</a:t>
            </a:r>
            <a:r>
              <a:rPr sz="1400" spc="-15" dirty="0">
                <a:solidFill>
                  <a:srgbClr val="FF2FED"/>
                </a:solidFill>
                <a:latin typeface="Calibri"/>
                <a:cs typeface="Calibri"/>
              </a:rPr>
              <a:t> </a:t>
            </a:r>
            <a:r>
              <a:rPr sz="1400" spc="-20" dirty="0">
                <a:solidFill>
                  <a:srgbClr val="FF2FED"/>
                </a:solidFill>
                <a:latin typeface="Calibri"/>
                <a:cs typeface="Calibri"/>
              </a:rPr>
              <a:t>&lt;END&gt;</a:t>
            </a:r>
            <a:endParaRPr sz="1400">
              <a:latin typeface="Calibri"/>
              <a:cs typeface="Calibri"/>
            </a:endParaRPr>
          </a:p>
        </p:txBody>
      </p:sp>
      <p:sp>
        <p:nvSpPr>
          <p:cNvPr id="48" name="object 48"/>
          <p:cNvSpPr txBox="1"/>
          <p:nvPr/>
        </p:nvSpPr>
        <p:spPr>
          <a:xfrm>
            <a:off x="7077709" y="864298"/>
            <a:ext cx="1062990" cy="462280"/>
          </a:xfrm>
          <a:prstGeom prst="rect">
            <a:avLst/>
          </a:prstGeom>
        </p:spPr>
        <p:txBody>
          <a:bodyPr vert="horz" wrap="square" lIns="0" tIns="15875" rIns="0" bIns="0" rtlCol="0">
            <a:spAutoFit/>
          </a:bodyPr>
          <a:lstStyle/>
          <a:p>
            <a:pPr marL="29209">
              <a:lnSpc>
                <a:spcPct val="100000"/>
              </a:lnSpc>
              <a:spcBef>
                <a:spcPts val="125"/>
              </a:spcBef>
            </a:pPr>
            <a:r>
              <a:rPr sz="1400" dirty="0">
                <a:solidFill>
                  <a:srgbClr val="FF2FED"/>
                </a:solidFill>
                <a:latin typeface="Calibri"/>
                <a:cs typeface="Calibri"/>
              </a:rPr>
              <a:t>=</a:t>
            </a:r>
            <a:r>
              <a:rPr sz="1400" spc="45" dirty="0">
                <a:solidFill>
                  <a:srgbClr val="FF2FED"/>
                </a:solidFill>
                <a:latin typeface="Calibri"/>
                <a:cs typeface="Calibri"/>
              </a:rPr>
              <a:t> </a:t>
            </a:r>
            <a:r>
              <a:rPr sz="1400" spc="-20" dirty="0">
                <a:solidFill>
                  <a:srgbClr val="FF2FED"/>
                </a:solidFill>
                <a:latin typeface="Calibri"/>
                <a:cs typeface="Calibri"/>
              </a:rPr>
              <a:t>negative</a:t>
            </a:r>
            <a:r>
              <a:rPr sz="1400" spc="-35" dirty="0">
                <a:solidFill>
                  <a:srgbClr val="FF2FED"/>
                </a:solidFill>
                <a:latin typeface="Calibri"/>
                <a:cs typeface="Calibri"/>
              </a:rPr>
              <a:t> </a:t>
            </a:r>
            <a:r>
              <a:rPr sz="1400" spc="-25" dirty="0">
                <a:solidFill>
                  <a:srgbClr val="FF2FED"/>
                </a:solidFill>
                <a:latin typeface="Calibri"/>
                <a:cs typeface="Calibri"/>
              </a:rPr>
              <a:t>log</a:t>
            </a:r>
            <a:endParaRPr sz="1400">
              <a:latin typeface="Calibri"/>
              <a:cs typeface="Calibri"/>
            </a:endParaRPr>
          </a:p>
          <a:p>
            <a:pPr marL="12700">
              <a:lnSpc>
                <a:spcPct val="100000"/>
              </a:lnSpc>
              <a:spcBef>
                <a:spcPts val="50"/>
              </a:spcBef>
            </a:pPr>
            <a:r>
              <a:rPr sz="1400" dirty="0">
                <a:solidFill>
                  <a:srgbClr val="FF2FED"/>
                </a:solidFill>
                <a:latin typeface="Calibri"/>
                <a:cs typeface="Calibri"/>
              </a:rPr>
              <a:t>prob</a:t>
            </a:r>
            <a:r>
              <a:rPr sz="1400" spc="-25" dirty="0">
                <a:solidFill>
                  <a:srgbClr val="FF2FED"/>
                </a:solidFill>
                <a:latin typeface="Calibri"/>
                <a:cs typeface="Calibri"/>
              </a:rPr>
              <a:t> </a:t>
            </a:r>
            <a:r>
              <a:rPr sz="1400" dirty="0">
                <a:solidFill>
                  <a:srgbClr val="FF2FED"/>
                </a:solidFill>
                <a:latin typeface="Calibri"/>
                <a:cs typeface="Calibri"/>
              </a:rPr>
              <a:t>of</a:t>
            </a:r>
            <a:r>
              <a:rPr sz="1400" spc="-10" dirty="0">
                <a:solidFill>
                  <a:srgbClr val="FF2FED"/>
                </a:solidFill>
                <a:latin typeface="Calibri"/>
                <a:cs typeface="Calibri"/>
              </a:rPr>
              <a:t> “with”</a:t>
            </a:r>
            <a:endParaRPr sz="140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8" descr="Untitled1">
            <a:extLst>
              <a:ext uri="{FF2B5EF4-FFF2-40B4-BE49-F238E27FC236}">
                <a16:creationId xmlns:a16="http://schemas.microsoft.com/office/drawing/2014/main" id="{100BD021-B0EA-C125-BC87-A43874F2A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188" y="692150"/>
            <a:ext cx="64008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a:extLst>
              <a:ext uri="{FF2B5EF4-FFF2-40B4-BE49-F238E27FC236}">
                <a16:creationId xmlns:a16="http://schemas.microsoft.com/office/drawing/2014/main" id="{BC53F68E-F3D1-99AC-454F-22155F1A10C1}"/>
              </a:ext>
            </a:extLst>
          </p:cNvPr>
          <p:cNvSpPr>
            <a:spLocks noGrp="1" noChangeArrowheads="1"/>
          </p:cNvSpPr>
          <p:nvPr>
            <p:ph type="title"/>
          </p:nvPr>
        </p:nvSpPr>
        <p:spPr>
          <a:xfrm>
            <a:off x="838200" y="365125"/>
            <a:ext cx="10515600" cy="327025"/>
          </a:xfrm>
        </p:spPr>
        <p:txBody>
          <a:bodyPr>
            <a:normAutofit fontScale="90000"/>
          </a:bodyPr>
          <a:lstStyle/>
          <a:p>
            <a:r>
              <a:rPr lang="en-US" dirty="0"/>
              <a:t>MDS Example: City Distances </a:t>
            </a:r>
          </a:p>
        </p:txBody>
      </p:sp>
      <p:sp>
        <p:nvSpPr>
          <p:cNvPr id="53251" name="Rectangle 10">
            <a:extLst>
              <a:ext uri="{FF2B5EF4-FFF2-40B4-BE49-F238E27FC236}">
                <a16:creationId xmlns:a16="http://schemas.microsoft.com/office/drawing/2014/main" id="{EF559A20-C3EB-1BE5-636C-A70337FB6AC9}"/>
              </a:ext>
            </a:extLst>
          </p:cNvPr>
          <p:cNvSpPr>
            <a:spLocks noChangeArrowheads="1"/>
          </p:cNvSpPr>
          <p:nvPr/>
        </p:nvSpPr>
        <p:spPr bwMode="auto">
          <a:xfrm>
            <a:off x="4953001" y="2571750"/>
            <a:ext cx="1847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CA" altLang="en-US" sz="1800"/>
          </a:p>
        </p:txBody>
      </p:sp>
      <p:graphicFrame>
        <p:nvGraphicFramePr>
          <p:cNvPr id="53252" name="Object 16">
            <a:extLst>
              <a:ext uri="{FF2B5EF4-FFF2-40B4-BE49-F238E27FC236}">
                <a16:creationId xmlns:a16="http://schemas.microsoft.com/office/drawing/2014/main" id="{0DAC58A5-ADBD-75DB-8736-F83717F0B9C7}"/>
              </a:ext>
            </a:extLst>
          </p:cNvPr>
          <p:cNvGraphicFramePr>
            <a:graphicFrameLocks noChangeAspect="1"/>
          </p:cNvGraphicFramePr>
          <p:nvPr/>
        </p:nvGraphicFramePr>
        <p:xfrm>
          <a:off x="1828801" y="3276601"/>
          <a:ext cx="6303963" cy="3571875"/>
        </p:xfrm>
        <a:graphic>
          <a:graphicData uri="http://schemas.openxmlformats.org/presentationml/2006/ole">
            <mc:AlternateContent xmlns:mc="http://schemas.openxmlformats.org/markup-compatibility/2006">
              <mc:Choice xmlns:v="urn:schemas-microsoft-com:vml" Requires="v">
                <p:oleObj name="Document" r:id="rId4" imgW="0" imgH="0" progId="Word.Document.8">
                  <p:embed/>
                </p:oleObj>
              </mc:Choice>
              <mc:Fallback>
                <p:oleObj name="Document" r:id="rId4" imgW="0" imgH="0" progId="Word.Document.8">
                  <p:embed/>
                  <p:pic>
                    <p:nvPicPr>
                      <p:cNvPr id="53252" name="Object 16">
                        <a:extLst>
                          <a:ext uri="{FF2B5EF4-FFF2-40B4-BE49-F238E27FC236}">
                            <a16:creationId xmlns:a16="http://schemas.microsoft.com/office/drawing/2014/main" id="{0DAC58A5-ADBD-75DB-8736-F83717F0B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3276601"/>
                        <a:ext cx="6303963" cy="357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53" name="AutoShape 20">
            <a:extLst>
              <a:ext uri="{FF2B5EF4-FFF2-40B4-BE49-F238E27FC236}">
                <a16:creationId xmlns:a16="http://schemas.microsoft.com/office/drawing/2014/main" id="{DFEEBC05-2930-2479-D561-898BC61391B3}"/>
              </a:ext>
            </a:extLst>
          </p:cNvPr>
          <p:cNvSpPr>
            <a:spLocks/>
          </p:cNvSpPr>
          <p:nvPr/>
        </p:nvSpPr>
        <p:spPr bwMode="auto">
          <a:xfrm>
            <a:off x="2971800" y="914400"/>
            <a:ext cx="381000" cy="2286000"/>
          </a:xfrm>
          <a:prstGeom prst="leftBrace">
            <a:avLst>
              <a:gd name="adj1" fmla="val 50000"/>
              <a:gd name="adj2" fmla="val 50000"/>
            </a:avLst>
          </a:prstGeom>
          <a:noFill/>
          <a:ln w="25400">
            <a:solidFill>
              <a:schemeClr val="accent2"/>
            </a:solidFill>
            <a:round/>
            <a:headEnd/>
            <a:tailEnd/>
          </a:ln>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sp>
        <p:nvSpPr>
          <p:cNvPr id="53254" name="Rectangle 21">
            <a:extLst>
              <a:ext uri="{FF2B5EF4-FFF2-40B4-BE49-F238E27FC236}">
                <a16:creationId xmlns:a16="http://schemas.microsoft.com/office/drawing/2014/main" id="{D1591BE1-33AA-5C9B-1391-46D7BE26E62B}"/>
              </a:ext>
            </a:extLst>
          </p:cNvPr>
          <p:cNvSpPr>
            <a:spLocks noChangeArrowheads="1"/>
          </p:cNvSpPr>
          <p:nvPr/>
        </p:nvSpPr>
        <p:spPr bwMode="auto">
          <a:xfrm>
            <a:off x="1749426" y="1660526"/>
            <a:ext cx="1298575"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r>
              <a:rPr lang="en-US" altLang="en-US" sz="2000" b="1">
                <a:latin typeface="Times New Roman" panose="02020603050405020304" pitchFamily="18" charset="0"/>
              </a:rPr>
              <a:t>Distances </a:t>
            </a:r>
          </a:p>
          <a:p>
            <a:pPr>
              <a:spcBef>
                <a:spcPct val="0"/>
              </a:spcBef>
              <a:buClrTx/>
              <a:buFontTx/>
              <a:buNone/>
            </a:pPr>
            <a:r>
              <a:rPr lang="en-US" altLang="en-US" sz="2000" b="1">
                <a:latin typeface="Times New Roman" panose="02020603050405020304" pitchFamily="18" charset="0"/>
              </a:rPr>
              <a:t>Matrix</a:t>
            </a:r>
            <a:r>
              <a:rPr lang="en-US" altLang="en-US" sz="2000">
                <a:latin typeface="Times New Roman" panose="02020603050405020304" pitchFamily="18" charset="0"/>
              </a:rPr>
              <a:t>:</a:t>
            </a:r>
          </a:p>
          <a:p>
            <a:pPr>
              <a:spcBef>
                <a:spcPct val="0"/>
              </a:spcBef>
              <a:buClrTx/>
              <a:buFontTx/>
              <a:buNone/>
            </a:pPr>
            <a:r>
              <a:rPr lang="en-US" altLang="en-US" sz="2000">
                <a:latin typeface="Times New Roman" panose="02020603050405020304" pitchFamily="18" charset="0"/>
              </a:rPr>
              <a:t>Symmetric</a:t>
            </a:r>
            <a:endParaRPr lang="en-US" altLang="en-US" sz="1800"/>
          </a:p>
        </p:txBody>
      </p:sp>
      <p:sp>
        <p:nvSpPr>
          <p:cNvPr id="53255" name="AutoShape 22">
            <a:extLst>
              <a:ext uri="{FF2B5EF4-FFF2-40B4-BE49-F238E27FC236}">
                <a16:creationId xmlns:a16="http://schemas.microsoft.com/office/drawing/2014/main" id="{C57AFEC9-50BC-4DCD-BD87-95B3DEAE027F}"/>
              </a:ext>
            </a:extLst>
          </p:cNvPr>
          <p:cNvSpPr>
            <a:spLocks/>
          </p:cNvSpPr>
          <p:nvPr/>
        </p:nvSpPr>
        <p:spPr bwMode="auto">
          <a:xfrm rot="10728729">
            <a:off x="8231188" y="3960814"/>
            <a:ext cx="381000" cy="2135187"/>
          </a:xfrm>
          <a:prstGeom prst="leftBrace">
            <a:avLst>
              <a:gd name="adj1" fmla="val 46701"/>
              <a:gd name="adj2" fmla="val 50000"/>
            </a:avLst>
          </a:prstGeom>
          <a:noFill/>
          <a:ln w="25400">
            <a:solidFill>
              <a:schemeClr val="accent2"/>
            </a:solidFill>
            <a:round/>
            <a:headEnd/>
            <a:tailEnd/>
          </a:ln>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sp>
        <p:nvSpPr>
          <p:cNvPr id="53256" name="Rectangle 23">
            <a:extLst>
              <a:ext uri="{FF2B5EF4-FFF2-40B4-BE49-F238E27FC236}">
                <a16:creationId xmlns:a16="http://schemas.microsoft.com/office/drawing/2014/main" id="{4668B1AA-38B1-E52A-3057-09141A99E914}"/>
              </a:ext>
            </a:extLst>
          </p:cNvPr>
          <p:cNvSpPr>
            <a:spLocks noChangeArrowheads="1"/>
          </p:cNvSpPr>
          <p:nvPr/>
        </p:nvSpPr>
        <p:spPr bwMode="auto">
          <a:xfrm>
            <a:off x="8686800" y="4724400"/>
            <a:ext cx="17018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r>
              <a:rPr lang="en-US" altLang="en-US" sz="2000" b="1">
                <a:latin typeface="Times New Roman" panose="02020603050405020304" pitchFamily="18" charset="0"/>
              </a:rPr>
              <a:t>Spatial Map</a:t>
            </a:r>
          </a:p>
          <a:p>
            <a:pPr>
              <a:spcBef>
                <a:spcPct val="0"/>
              </a:spcBef>
              <a:buClrTx/>
              <a:buFontTx/>
              <a:buNone/>
            </a:pPr>
            <a:endParaRPr lang="en-US" altLang="en-US" sz="2000">
              <a:latin typeface="Times New Roman" panose="02020603050405020304" pitchFamily="18" charset="0"/>
            </a:endParaRPr>
          </a:p>
          <a:p>
            <a:pPr>
              <a:spcBef>
                <a:spcPct val="0"/>
              </a:spcBef>
              <a:buClrTx/>
              <a:buFontTx/>
              <a:buNone/>
            </a:pPr>
            <a:r>
              <a:rPr lang="en-US" altLang="en-US" sz="2000" b="1">
                <a:latin typeface="Times New Roman" panose="02020603050405020304" pitchFamily="18" charset="0"/>
              </a:rPr>
              <a:t>Dimensions</a:t>
            </a:r>
            <a:r>
              <a:rPr lang="en-US" altLang="en-US" sz="2000">
                <a:latin typeface="Times New Roman" panose="02020603050405020304" pitchFamily="18" charset="0"/>
              </a:rPr>
              <a:t> </a:t>
            </a:r>
          </a:p>
          <a:p>
            <a:pPr>
              <a:spcBef>
                <a:spcPct val="0"/>
              </a:spcBef>
              <a:buClrTx/>
              <a:buFontTx/>
              <a:buNone/>
            </a:pPr>
            <a:r>
              <a:rPr lang="en-US" altLang="en-US" sz="2000">
                <a:latin typeface="Times New Roman" panose="02020603050405020304" pitchFamily="18" charset="0"/>
              </a:rPr>
              <a:t>1: North/South</a:t>
            </a:r>
          </a:p>
          <a:p>
            <a:pPr>
              <a:spcBef>
                <a:spcPct val="0"/>
              </a:spcBef>
              <a:buClrTx/>
              <a:buFontTx/>
              <a:buNone/>
            </a:pPr>
            <a:r>
              <a:rPr lang="en-US" altLang="en-US" sz="2000">
                <a:latin typeface="Times New Roman" panose="02020603050405020304" pitchFamily="18" charset="0"/>
              </a:rPr>
              <a:t>2: East/West</a:t>
            </a:r>
          </a:p>
          <a:p>
            <a:pPr>
              <a:spcBef>
                <a:spcPct val="0"/>
              </a:spcBef>
              <a:buClrTx/>
              <a:buFontTx/>
              <a:buNone/>
            </a:pPr>
            <a:endParaRPr lang="en-US" altLang="en-US" sz="1800"/>
          </a:p>
        </p:txBody>
      </p:sp>
      <p:sp>
        <p:nvSpPr>
          <p:cNvPr id="53257" name="Oval 24">
            <a:extLst>
              <a:ext uri="{FF2B5EF4-FFF2-40B4-BE49-F238E27FC236}">
                <a16:creationId xmlns:a16="http://schemas.microsoft.com/office/drawing/2014/main" id="{5105B477-BC54-5DFA-5E73-B339183DD2C3}"/>
              </a:ext>
            </a:extLst>
          </p:cNvPr>
          <p:cNvSpPr>
            <a:spLocks noChangeArrowheads="1"/>
          </p:cNvSpPr>
          <p:nvPr/>
        </p:nvSpPr>
        <p:spPr bwMode="auto">
          <a:xfrm>
            <a:off x="7029450" y="3670300"/>
            <a:ext cx="742950" cy="596900"/>
          </a:xfrm>
          <a:prstGeom prst="ellipse">
            <a:avLst/>
          </a:prstGeom>
          <a:noFill/>
          <a:ln w="9525">
            <a:solidFill>
              <a:schemeClr val="accent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sp>
        <p:nvSpPr>
          <p:cNvPr id="53258" name="Line 25">
            <a:extLst>
              <a:ext uri="{FF2B5EF4-FFF2-40B4-BE49-F238E27FC236}">
                <a16:creationId xmlns:a16="http://schemas.microsoft.com/office/drawing/2014/main" id="{66B59239-E493-421A-99FB-0933B76127B4}"/>
              </a:ext>
            </a:extLst>
          </p:cNvPr>
          <p:cNvSpPr>
            <a:spLocks noChangeShapeType="1"/>
          </p:cNvSpPr>
          <p:nvPr/>
        </p:nvSpPr>
        <p:spPr bwMode="auto">
          <a:xfrm flipV="1">
            <a:off x="7696200" y="3581400"/>
            <a:ext cx="914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3259" name="Rectangle 26">
            <a:extLst>
              <a:ext uri="{FF2B5EF4-FFF2-40B4-BE49-F238E27FC236}">
                <a16:creationId xmlns:a16="http://schemas.microsoft.com/office/drawing/2014/main" id="{9E3DF15A-A784-4EFA-B75E-8B7E1CD385F4}"/>
              </a:ext>
            </a:extLst>
          </p:cNvPr>
          <p:cNvSpPr>
            <a:spLocks noChangeArrowheads="1"/>
          </p:cNvSpPr>
          <p:nvPr/>
        </p:nvSpPr>
        <p:spPr bwMode="auto">
          <a:xfrm>
            <a:off x="8534401" y="3352800"/>
            <a:ext cx="989013"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r>
              <a:rPr lang="en-US" altLang="en-US" sz="2000" b="1">
                <a:latin typeface="Times New Roman" panose="02020603050405020304" pitchFamily="18" charset="0"/>
              </a:rPr>
              <a:t>Cluster</a:t>
            </a:r>
            <a:endParaRPr lang="en-US" altLang="en-US" sz="2000">
              <a:latin typeface="Times New Roman" panose="02020603050405020304" pitchFamily="18" charset="0"/>
            </a:endParaRPr>
          </a:p>
          <a:p>
            <a:pPr>
              <a:spcBef>
                <a:spcPct val="0"/>
              </a:spcBef>
              <a:buClrTx/>
              <a:buFontTx/>
              <a:buNone/>
            </a:pPr>
            <a:endParaRPr lang="en-US"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02418C8-DF23-6CF9-B660-DF27B8219A2F}"/>
              </a:ext>
            </a:extLst>
          </p:cNvPr>
          <p:cNvSpPr>
            <a:spLocks noGrp="1" noChangeArrowheads="1"/>
          </p:cNvSpPr>
          <p:nvPr>
            <p:ph type="title"/>
          </p:nvPr>
        </p:nvSpPr>
        <p:spPr/>
        <p:txBody>
          <a:bodyPr/>
          <a:lstStyle/>
          <a:p>
            <a:r>
              <a:rPr lang="en-US"/>
              <a:t>The Process of MDS: The Data</a:t>
            </a:r>
          </a:p>
        </p:txBody>
      </p:sp>
      <p:sp>
        <p:nvSpPr>
          <p:cNvPr id="3082" name="Rectangle 10">
            <a:extLst>
              <a:ext uri="{FF2B5EF4-FFF2-40B4-BE49-F238E27FC236}">
                <a16:creationId xmlns:a16="http://schemas.microsoft.com/office/drawing/2014/main" id="{5D8FBA99-7AF0-1BE1-BD10-6952EB7BB5DA}"/>
              </a:ext>
            </a:extLst>
          </p:cNvPr>
          <p:cNvSpPr>
            <a:spLocks noGrp="1" noChangeArrowheads="1"/>
          </p:cNvSpPr>
          <p:nvPr>
            <p:ph type="body" idx="1"/>
          </p:nvPr>
        </p:nvSpPr>
        <p:spPr/>
        <p:txBody>
          <a:bodyPr/>
          <a:lstStyle/>
          <a:p>
            <a:r>
              <a:rPr lang="en-US" dirty="0"/>
              <a:t>Data of MDS: similarities, dissimilarities, distances, or proximities reflects amount of dis/similarity or distance between pairs of objects. </a:t>
            </a:r>
          </a:p>
          <a:p>
            <a:r>
              <a:rPr lang="en-US" dirty="0"/>
              <a:t>Distinction between similarity and dissimilarity data dependent on type of scale used:</a:t>
            </a:r>
          </a:p>
          <a:p>
            <a:pPr marL="0" indent="0">
              <a:buNone/>
            </a:pPr>
            <a:r>
              <a:rPr lang="en-US" dirty="0">
                <a:sym typeface="Symbol" charset="0"/>
              </a:rPr>
              <a:t>	</a:t>
            </a:r>
            <a:r>
              <a:rPr lang="en-US" dirty="0"/>
              <a:t>Dissimilarity scale: Low #=high similarity &amp;         </a:t>
            </a:r>
          </a:p>
          <a:p>
            <a:pPr marL="0" indent="0">
              <a:buNone/>
            </a:pPr>
            <a:r>
              <a:rPr lang="en-US" dirty="0"/>
              <a:t>				        High #=high dissimilarity. </a:t>
            </a:r>
          </a:p>
          <a:p>
            <a:pPr marL="0" indent="0">
              <a:buNone/>
            </a:pPr>
            <a:r>
              <a:rPr lang="en-US" dirty="0">
                <a:sym typeface="Symbol" charset="0"/>
              </a:rPr>
              <a:t>	</a:t>
            </a:r>
            <a:r>
              <a:rPr lang="en-US" dirty="0"/>
              <a:t>Similarity scale: Opposite of dissimilarity.</a:t>
            </a:r>
          </a:p>
          <a:p>
            <a:pPr lvl="2"/>
            <a:r>
              <a:rPr lang="en-US" dirty="0"/>
              <a:t>E.g. On a scale of 1-9 (1 being the same and 9 completely different) how similar are chocolate bars A and B? Dissimilarity scale.</a:t>
            </a:r>
          </a:p>
        </p:txBody>
      </p:sp>
      <p:sp>
        <p:nvSpPr>
          <p:cNvPr id="55299" name="Rectangle 14">
            <a:extLst>
              <a:ext uri="{FF2B5EF4-FFF2-40B4-BE49-F238E27FC236}">
                <a16:creationId xmlns:a16="http://schemas.microsoft.com/office/drawing/2014/main" id="{00E971F9-3038-C62B-143B-5D031A6EE9E6}"/>
              </a:ext>
            </a:extLst>
          </p:cNvPr>
          <p:cNvSpPr>
            <a:spLocks noChangeArrowheads="1"/>
          </p:cNvSpPr>
          <p:nvPr/>
        </p:nvSpPr>
        <p:spPr bwMode="auto">
          <a:xfrm>
            <a:off x="10209214" y="2263775"/>
            <a:ext cx="1847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CA" altLang="en-US"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63F59F4-6FDF-D665-61AF-1C50324A2C16}"/>
              </a:ext>
            </a:extLst>
          </p:cNvPr>
          <p:cNvSpPr>
            <a:spLocks noGrp="1" noChangeArrowheads="1"/>
          </p:cNvSpPr>
          <p:nvPr>
            <p:ph type="title"/>
          </p:nvPr>
        </p:nvSpPr>
        <p:spPr/>
        <p:txBody>
          <a:bodyPr/>
          <a:lstStyle/>
          <a:p>
            <a:r>
              <a:rPr lang="en-US"/>
              <a:t>Data Collection for MDS (1)</a:t>
            </a:r>
          </a:p>
        </p:txBody>
      </p:sp>
      <p:sp>
        <p:nvSpPr>
          <p:cNvPr id="57346" name="Rectangle 4">
            <a:extLst>
              <a:ext uri="{FF2B5EF4-FFF2-40B4-BE49-F238E27FC236}">
                <a16:creationId xmlns:a16="http://schemas.microsoft.com/office/drawing/2014/main" id="{CD31CE08-5B56-DA8D-7D1B-2FD56E55C5E8}"/>
              </a:ext>
            </a:extLst>
          </p:cNvPr>
          <p:cNvSpPr>
            <a:spLocks noGrp="1" noChangeArrowheads="1"/>
          </p:cNvSpPr>
          <p:nvPr>
            <p:ph type="body" idx="1"/>
          </p:nvPr>
        </p:nvSpPr>
        <p:spPr/>
        <p:txBody>
          <a:bodyPr>
            <a:normAutofit fontScale="85000" lnSpcReduction="20000"/>
          </a:bodyPr>
          <a:lstStyle/>
          <a:p>
            <a:r>
              <a:rPr lang="en-US" altLang="en-US" dirty="0"/>
              <a:t>Direct/raw data: Proximities</a:t>
            </a:r>
            <a:r>
              <a:rPr lang="ja-JP" altLang="en-US" dirty="0"/>
              <a:t>’</a:t>
            </a:r>
            <a:r>
              <a:rPr lang="en-US" altLang="ja-JP" dirty="0"/>
              <a:t> values directly obtained         from empirical, subjective scaling. </a:t>
            </a:r>
          </a:p>
          <a:p>
            <a:pPr lvl="2"/>
            <a:r>
              <a:rPr lang="en-US" altLang="en-US" dirty="0"/>
              <a:t>E.g. Rating or ranking dis/similarities (Likert scales).</a:t>
            </a:r>
          </a:p>
          <a:p>
            <a:r>
              <a:rPr lang="en-US" altLang="en-US" dirty="0"/>
              <a:t>Indirect/derived data: Computed from other measurements: correlations or confusion data (based on mistakes) (Davidson, 1983).</a:t>
            </a:r>
          </a:p>
          <a:p>
            <a:pPr lvl="2"/>
            <a:r>
              <a:rPr lang="en-US" altLang="en-US" dirty="0"/>
              <a:t>E.g. Letters of alphabet presented briefly and must be identified. Rarely confused letters given high dissimilarity values, those that are confused get low values.</a:t>
            </a:r>
          </a:p>
          <a:p>
            <a:r>
              <a:rPr lang="en-US" altLang="en-US" dirty="0"/>
              <a:t>Data collection: Pairwise comparison, grouping/sorting tasks, direct ranking, objective method (e.g. city distances).</a:t>
            </a:r>
          </a:p>
          <a:p>
            <a:r>
              <a:rPr lang="en-US" altLang="en-US" dirty="0"/>
              <a:t>Pairwise comparisons: All object pairs randomly presented:</a:t>
            </a:r>
          </a:p>
          <a:p>
            <a:r>
              <a:rPr lang="en-US" altLang="en-US" dirty="0"/>
              <a:t>		# of pairs = n(n-1)/2,  n = # of objects/cases</a:t>
            </a:r>
          </a:p>
          <a:p>
            <a:r>
              <a:rPr lang="en-US" altLang="en-US" dirty="0"/>
              <a:t>			</a:t>
            </a:r>
          </a:p>
          <a:p>
            <a:r>
              <a:rPr lang="en-US" altLang="en-US" dirty="0"/>
              <a:t>			  Can be tedious and inefficient process. </a:t>
            </a:r>
          </a:p>
        </p:txBody>
      </p:sp>
      <p:sp>
        <p:nvSpPr>
          <p:cNvPr id="57347" name="AutoShape 6">
            <a:extLst>
              <a:ext uri="{FF2B5EF4-FFF2-40B4-BE49-F238E27FC236}">
                <a16:creationId xmlns:a16="http://schemas.microsoft.com/office/drawing/2014/main" id="{F999F7C1-22D2-B132-2484-67099B8B6903}"/>
              </a:ext>
            </a:extLst>
          </p:cNvPr>
          <p:cNvSpPr>
            <a:spLocks noChangeArrowheads="1"/>
          </p:cNvSpPr>
          <p:nvPr/>
        </p:nvSpPr>
        <p:spPr bwMode="auto">
          <a:xfrm rot="5400000">
            <a:off x="2549979" y="5208815"/>
            <a:ext cx="685800" cy="685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tx2"/>
          </a:solidFill>
          <a:ln w="9525">
            <a:solidFill>
              <a:schemeClr val="tx1"/>
            </a:solidFill>
            <a:miter lim="800000"/>
            <a:headEnd/>
            <a:tailEnd/>
          </a:ln>
        </p:spPr>
        <p:txBody>
          <a:bodyPr wrap="none" anchor="ctr"/>
          <a:lstStyle/>
          <a:p>
            <a:endParaRPr lang="ja-JP"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D3D58DA-00D2-6255-BE5D-C2264E00C98E}"/>
              </a:ext>
            </a:extLst>
          </p:cNvPr>
          <p:cNvSpPr>
            <a:spLocks noGrp="1" noChangeArrowheads="1"/>
          </p:cNvSpPr>
          <p:nvPr>
            <p:ph type="title"/>
          </p:nvPr>
        </p:nvSpPr>
        <p:spPr/>
        <p:txBody>
          <a:bodyPr/>
          <a:lstStyle/>
          <a:p>
            <a:r>
              <a:rPr lang="en-US"/>
              <a:t>Data Collection for MDS (2)</a:t>
            </a:r>
          </a:p>
        </p:txBody>
      </p:sp>
      <p:sp>
        <p:nvSpPr>
          <p:cNvPr id="128003" name="Rectangle 3">
            <a:extLst>
              <a:ext uri="{FF2B5EF4-FFF2-40B4-BE49-F238E27FC236}">
                <a16:creationId xmlns:a16="http://schemas.microsoft.com/office/drawing/2014/main" id="{458D1C16-3470-9C60-3C2E-E1DABDC2C810}"/>
              </a:ext>
            </a:extLst>
          </p:cNvPr>
          <p:cNvSpPr>
            <a:spLocks noGrp="1" noChangeArrowheads="1"/>
          </p:cNvSpPr>
          <p:nvPr>
            <p:ph type="body" idx="1"/>
          </p:nvPr>
        </p:nvSpPr>
        <p:spPr/>
        <p:txBody>
          <a:bodyPr/>
          <a:lstStyle/>
          <a:p>
            <a:r>
              <a:rPr lang="en-US"/>
              <a:t>Facilitation of pairwise comparison task:</a:t>
            </a:r>
          </a:p>
          <a:p>
            <a:r>
              <a:rPr lang="en-US"/>
              <a:t>1) Incomplete similarity task: random or cyclic deletion of comparison pairs.</a:t>
            </a:r>
          </a:p>
          <a:p>
            <a:r>
              <a:rPr lang="en-US"/>
              <a:t>2) Simplification of pair comparisons (binary scale).</a:t>
            </a:r>
          </a:p>
          <a:p>
            <a:r>
              <a:rPr lang="en-US"/>
              <a:t>3) Choosing grouping/sorting tasks (Tsogo et al., 2000).</a:t>
            </a:r>
          </a:p>
          <a:p>
            <a:endParaRPr lang="en-US"/>
          </a:p>
        </p:txBody>
      </p:sp>
      <p:pic>
        <p:nvPicPr>
          <p:cNvPr id="59395" name="Picture 4" descr="card sorting">
            <a:extLst>
              <a:ext uri="{FF2B5EF4-FFF2-40B4-BE49-F238E27FC236}">
                <a16:creationId xmlns:a16="http://schemas.microsoft.com/office/drawing/2014/main" id="{82F86C3C-D40B-58D2-65D7-376FC3789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766472">
            <a:off x="1938338" y="4343400"/>
            <a:ext cx="171926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5">
            <a:extLst>
              <a:ext uri="{FF2B5EF4-FFF2-40B4-BE49-F238E27FC236}">
                <a16:creationId xmlns:a16="http://schemas.microsoft.com/office/drawing/2014/main" id="{C509FA1E-C0D7-0C06-F66B-9B578F7EE10A}"/>
              </a:ext>
            </a:extLst>
          </p:cNvPr>
          <p:cNvSpPr>
            <a:spLocks noChangeArrowheads="1"/>
          </p:cNvSpPr>
          <p:nvPr/>
        </p:nvSpPr>
        <p:spPr bwMode="auto">
          <a:xfrm>
            <a:off x="3581400" y="4267201"/>
            <a:ext cx="6858000" cy="187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lr>
                <a:schemeClr val="bg2"/>
              </a:buClr>
              <a:buFont typeface="Wingdings" panose="05000000000000000000" pitchFamily="2" charset="2"/>
              <a:buChar char="n"/>
              <a:tabLst>
                <a:tab pos="684213" algn="l"/>
              </a:tabLst>
              <a:defRPr sz="2800">
                <a:solidFill>
                  <a:schemeClr val="tx1"/>
                </a:solidFill>
                <a:latin typeface="Arial" panose="020B0604020202020204" pitchFamily="34" charset="0"/>
                <a:ea typeface="ＭＳ Ｐゴシック" panose="020B0600070205080204" pitchFamily="50" charset="-128"/>
              </a:defRPr>
            </a:lvl1pPr>
            <a:lvl2pPr>
              <a:spcBef>
                <a:spcPct val="20000"/>
              </a:spcBef>
              <a:buClr>
                <a:schemeClr val="tx2"/>
              </a:buClr>
              <a:buFont typeface="Wingdings" panose="05000000000000000000" pitchFamily="2" charset="2"/>
              <a:buChar char="n"/>
              <a:tabLst>
                <a:tab pos="684213" algn="l"/>
              </a:tabLst>
              <a:defRPr sz="2400">
                <a:solidFill>
                  <a:schemeClr val="tx1"/>
                </a:solidFill>
                <a:latin typeface="Arial" panose="020B0604020202020204" pitchFamily="34" charset="0"/>
                <a:ea typeface="ＭＳ Ｐゴシック" panose="020B0600070205080204" pitchFamily="50" charset="-128"/>
              </a:defRPr>
            </a:lvl2pPr>
            <a:lvl3pPr marL="684213" indent="-112713">
              <a:spcBef>
                <a:spcPct val="20000"/>
              </a:spcBef>
              <a:buClr>
                <a:schemeClr val="accent1"/>
              </a:buClr>
              <a:buFont typeface="Wingdings" panose="05000000000000000000" pitchFamily="2" charset="2"/>
              <a:buChar char="n"/>
              <a:tabLst>
                <a:tab pos="684213" algn="l"/>
              </a:tabLst>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9pPr>
          </a:lstStyle>
          <a:p>
            <a:pPr lvl="2" eaLnBrk="1" hangingPunct="1">
              <a:lnSpc>
                <a:spcPct val="90000"/>
              </a:lnSpc>
              <a:buSzPct val="70000"/>
              <a:buFont typeface="Wingdings" panose="05000000000000000000" pitchFamily="2" charset="2"/>
              <a:buNone/>
            </a:pPr>
            <a:r>
              <a:rPr lang="en-US" altLang="en-US" sz="2300">
                <a:solidFill>
                  <a:schemeClr val="accent2"/>
                </a:solidFill>
                <a:latin typeface="Times New Roman" panose="02020603050405020304" pitchFamily="18" charset="0"/>
                <a:sym typeface="Symbol" panose="05050102010706020507" pitchFamily="18" charset="2"/>
              </a:rPr>
              <a:t></a:t>
            </a:r>
            <a:r>
              <a:rPr lang="en-US" altLang="en-US" sz="2300">
                <a:latin typeface="Times New Roman" panose="02020603050405020304" pitchFamily="18" charset="0"/>
              </a:rPr>
              <a:t>Pre-specified # of groups or not specified. </a:t>
            </a:r>
          </a:p>
          <a:p>
            <a:pPr lvl="1" eaLnBrk="1" hangingPunct="1">
              <a:buSzPct val="70000"/>
              <a:buFont typeface="Wingdings" panose="05000000000000000000" pitchFamily="2" charset="2"/>
              <a:buChar char="l"/>
            </a:pPr>
            <a:r>
              <a:rPr lang="en-US" altLang="en-US" sz="3000">
                <a:latin typeface="Times New Roman" panose="02020603050405020304" pitchFamily="18" charset="0"/>
              </a:rPr>
              <a:t>Appropriateness of a data collection technique is dependent on stimuli and, in some cases, </a:t>
            </a:r>
            <a:r>
              <a:rPr lang="ja-JP" altLang="en-US" sz="3000"/>
              <a:t>“</a:t>
            </a:r>
            <a:r>
              <a:rPr lang="en-US" altLang="ja-JP" sz="3000">
                <a:latin typeface="Times New Roman" panose="02020603050405020304" pitchFamily="18" charset="0"/>
              </a:rPr>
              <a:t>hypothesis</a:t>
            </a:r>
            <a:r>
              <a:rPr lang="ja-JP" altLang="en-US" sz="3000"/>
              <a:t>”</a:t>
            </a:r>
            <a:r>
              <a:rPr lang="en-US" altLang="ja-JP" sz="3000">
                <a:latin typeface="Times New Roman" panose="02020603050405020304" pitchFamily="18" charset="0"/>
              </a:rPr>
              <a:t> and theory.</a:t>
            </a:r>
            <a:endParaRPr lang="en-US" altLang="en-US" sz="3000">
              <a:latin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50FE1240-3C3E-9052-5EA2-EB503320B5DA}"/>
              </a:ext>
            </a:extLst>
          </p:cNvPr>
          <p:cNvSpPr>
            <a:spLocks noGrp="1" noChangeArrowheads="1"/>
          </p:cNvSpPr>
          <p:nvPr>
            <p:ph type="title"/>
          </p:nvPr>
        </p:nvSpPr>
        <p:spPr/>
        <p:txBody>
          <a:bodyPr/>
          <a:lstStyle/>
          <a:p>
            <a:br>
              <a:rPr lang="en-US"/>
            </a:br>
            <a:r>
              <a:rPr lang="en-US"/>
              <a:t> Type of MDS Models (1)</a:t>
            </a:r>
          </a:p>
        </p:txBody>
      </p:sp>
      <p:sp>
        <p:nvSpPr>
          <p:cNvPr id="61442" name="Rectangle 3">
            <a:extLst>
              <a:ext uri="{FF2B5EF4-FFF2-40B4-BE49-F238E27FC236}">
                <a16:creationId xmlns:a16="http://schemas.microsoft.com/office/drawing/2014/main" id="{9037ACA7-D60E-97E7-27BA-A2EC5188F66E}"/>
              </a:ext>
            </a:extLst>
          </p:cNvPr>
          <p:cNvSpPr>
            <a:spLocks noGrp="1" noChangeArrowheads="1"/>
          </p:cNvSpPr>
          <p:nvPr>
            <p:ph type="body" idx="1"/>
          </p:nvPr>
        </p:nvSpPr>
        <p:spPr/>
        <p:txBody>
          <a:bodyPr>
            <a:normAutofit fontScale="92500" lnSpcReduction="20000"/>
          </a:bodyPr>
          <a:lstStyle/>
          <a:p>
            <a:r>
              <a:rPr lang="en-US" altLang="en-US"/>
              <a:t>MDS model classified according to:</a:t>
            </a:r>
          </a:p>
          <a:p>
            <a:r>
              <a:rPr lang="en-US" altLang="en-US"/>
              <a:t>1) Type of proximities:</a:t>
            </a:r>
          </a:p>
          <a:p>
            <a:pPr lvl="2"/>
            <a:r>
              <a:rPr lang="en-US" altLang="en-US"/>
              <a:t>Metric/quantitative: Quantitative information/interval data about objects</a:t>
            </a:r>
            <a:r>
              <a:rPr lang="ja-JP" altLang="en-US"/>
              <a:t>’</a:t>
            </a:r>
            <a:r>
              <a:rPr lang="en-US" altLang="ja-JP"/>
              <a:t> proximities e.g. city distance.</a:t>
            </a:r>
          </a:p>
          <a:p>
            <a:pPr lvl="2"/>
            <a:r>
              <a:rPr lang="en-US" altLang="en-US"/>
              <a:t>Non-metric/qualitative: Qualitative information/nominal data about proximities e.g. rank order.</a:t>
            </a:r>
          </a:p>
          <a:p>
            <a:r>
              <a:rPr lang="en-US" altLang="en-US"/>
              <a:t>2) Number of proximity matrices (distance, dis/similarity matrix).</a:t>
            </a:r>
          </a:p>
          <a:p>
            <a:r>
              <a:rPr lang="en-US" altLang="en-US"/>
              <a:t>Proximity matrix is the input for MDS.</a:t>
            </a:r>
          </a:p>
          <a:p>
            <a:r>
              <a:rPr lang="en-US" altLang="en-US"/>
              <a:t>The above criteria yield:</a:t>
            </a:r>
          </a:p>
          <a:p>
            <a:pPr lvl="2"/>
            <a:r>
              <a:rPr lang="en-US" altLang="en-US"/>
              <a:t>1) Classical MDS: One proximity matrix (metric or non-metric). </a:t>
            </a:r>
          </a:p>
          <a:p>
            <a:pPr lvl="2"/>
            <a:r>
              <a:rPr lang="en-US" altLang="en-US"/>
              <a:t>2) Replicated MDS: Several matrices.</a:t>
            </a:r>
          </a:p>
          <a:p>
            <a:pPr lvl="2"/>
            <a:r>
              <a:rPr lang="en-US" altLang="en-US"/>
              <a:t>3) Weighted MDS/Individual Difference Scaling: Aggregate proximities and individual differences in a common MDS space.</a:t>
            </a:r>
          </a:p>
          <a:p>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6" descr="21_big02">
            <a:extLst>
              <a:ext uri="{FF2B5EF4-FFF2-40B4-BE49-F238E27FC236}">
                <a16:creationId xmlns:a16="http://schemas.microsoft.com/office/drawing/2014/main" id="{80A7C0C9-3164-EE1F-20D0-5E6C31C33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11788">
            <a:off x="8846798" y="4338882"/>
            <a:ext cx="266700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a:extLst>
              <a:ext uri="{FF2B5EF4-FFF2-40B4-BE49-F238E27FC236}">
                <a16:creationId xmlns:a16="http://schemas.microsoft.com/office/drawing/2014/main" id="{F3C4503E-1F92-31A0-A811-59A7673F7FD0}"/>
              </a:ext>
            </a:extLst>
          </p:cNvPr>
          <p:cNvSpPr>
            <a:spLocks noGrp="1" noChangeArrowheads="1"/>
          </p:cNvSpPr>
          <p:nvPr>
            <p:ph type="title"/>
          </p:nvPr>
        </p:nvSpPr>
        <p:spPr/>
        <p:txBody>
          <a:bodyPr/>
          <a:lstStyle/>
          <a:p>
            <a:r>
              <a:rPr lang="en-US"/>
              <a:t>Types of MDS (2)</a:t>
            </a:r>
          </a:p>
        </p:txBody>
      </p:sp>
      <p:sp>
        <p:nvSpPr>
          <p:cNvPr id="63491" name="Rectangle 3">
            <a:extLst>
              <a:ext uri="{FF2B5EF4-FFF2-40B4-BE49-F238E27FC236}">
                <a16:creationId xmlns:a16="http://schemas.microsoft.com/office/drawing/2014/main" id="{2EC351B6-58F7-7765-CEBC-785F3085F259}"/>
              </a:ext>
            </a:extLst>
          </p:cNvPr>
          <p:cNvSpPr>
            <a:spLocks noGrp="1" noChangeArrowheads="1"/>
          </p:cNvSpPr>
          <p:nvPr>
            <p:ph type="body" idx="1"/>
          </p:nvPr>
        </p:nvSpPr>
        <p:spPr/>
        <p:txBody>
          <a:bodyPr>
            <a:normAutofit/>
          </a:bodyPr>
          <a:lstStyle/>
          <a:p>
            <a:r>
              <a:rPr lang="en-US" altLang="en-US" dirty="0"/>
              <a:t>More typical in Social Sciences is the classification of MDS based on nature of responses:</a:t>
            </a:r>
          </a:p>
          <a:p>
            <a:pPr marL="971550" lvl="1" indent="-514350">
              <a:buFont typeface="+mj-lt"/>
              <a:buAutoNum type="arabicPeriod"/>
            </a:pPr>
            <a:r>
              <a:rPr lang="en-US" altLang="en-US" dirty="0" err="1"/>
              <a:t>Decompositional</a:t>
            </a:r>
            <a:r>
              <a:rPr lang="en-US" altLang="en-US" dirty="0"/>
              <a:t> MDS: Subjects rate objects on an overall basis, an </a:t>
            </a:r>
            <a:r>
              <a:rPr lang="ja-JP" altLang="en-US" dirty="0"/>
              <a:t>“</a:t>
            </a:r>
            <a:r>
              <a:rPr lang="en-US" altLang="ja-JP" dirty="0"/>
              <a:t>impression,</a:t>
            </a:r>
            <a:r>
              <a:rPr lang="ja-JP" altLang="en-US" dirty="0"/>
              <a:t>”</a:t>
            </a:r>
            <a:r>
              <a:rPr lang="en-US" altLang="ja-JP" dirty="0"/>
              <a:t> without reference to objective attributes. </a:t>
            </a:r>
          </a:p>
          <a:p>
            <a:r>
              <a:rPr lang="en-US" altLang="en-US" dirty="0"/>
              <a:t>Production of a spatial configuration for an individual and a composite map for group. </a:t>
            </a:r>
          </a:p>
          <a:p>
            <a:pPr marL="971550" lvl="1" indent="-514350">
              <a:buFont typeface="+mj-lt"/>
              <a:buAutoNum type="arabicPeriod" startAt="2"/>
            </a:pPr>
            <a:r>
              <a:rPr lang="en-US" altLang="en-US" dirty="0"/>
              <a:t>Compositional MDS: Subjects rate objects </a:t>
            </a:r>
            <a:br>
              <a:rPr lang="en-US" altLang="en-US" dirty="0"/>
            </a:br>
            <a:r>
              <a:rPr lang="en-US" altLang="en-US" dirty="0"/>
              <a:t>on a variety of specific, pre-specified attributes</a:t>
            </a:r>
            <a:br>
              <a:rPr lang="en-US" altLang="en-US" dirty="0"/>
            </a:br>
            <a:r>
              <a:rPr lang="en-US" altLang="en-US" dirty="0"/>
              <a:t>(e.g. size).</a:t>
            </a:r>
          </a:p>
          <a:p>
            <a:r>
              <a:rPr lang="en-US" altLang="en-US" dirty="0"/>
              <a:t>No maps for individuals, only composite maps.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9" descr="Untitled3">
            <a:extLst>
              <a:ext uri="{FF2B5EF4-FFF2-40B4-BE49-F238E27FC236}">
                <a16:creationId xmlns:a16="http://schemas.microsoft.com/office/drawing/2014/main" id="{F943E0B1-17A4-FF67-59F7-779642E70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808" y="5000398"/>
            <a:ext cx="2146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4A91DF35-AF61-3BCB-F1FF-D99B970DF7C7}"/>
              </a:ext>
            </a:extLst>
          </p:cNvPr>
          <p:cNvSpPr>
            <a:spLocks noGrp="1" noChangeArrowheads="1"/>
          </p:cNvSpPr>
          <p:nvPr>
            <p:ph type="title"/>
          </p:nvPr>
        </p:nvSpPr>
        <p:spPr/>
        <p:txBody>
          <a:bodyPr/>
          <a:lstStyle/>
          <a:p>
            <a:r>
              <a:rPr lang="en-US"/>
              <a:t>The MDS Model</a:t>
            </a:r>
          </a:p>
        </p:txBody>
      </p:sp>
      <p:sp>
        <p:nvSpPr>
          <p:cNvPr id="134147" name="Rectangle 3">
            <a:extLst>
              <a:ext uri="{FF2B5EF4-FFF2-40B4-BE49-F238E27FC236}">
                <a16:creationId xmlns:a16="http://schemas.microsoft.com/office/drawing/2014/main" id="{EF61346C-8A45-B493-D968-E3109D1CB52D}"/>
              </a:ext>
            </a:extLst>
          </p:cNvPr>
          <p:cNvSpPr>
            <a:spLocks noGrp="1" noChangeArrowheads="1"/>
          </p:cNvSpPr>
          <p:nvPr>
            <p:ph type="body" idx="1"/>
          </p:nvPr>
        </p:nvSpPr>
        <p:spPr/>
        <p:txBody>
          <a:bodyPr>
            <a:normAutofit fontScale="92500"/>
          </a:bodyPr>
          <a:lstStyle/>
          <a:p>
            <a:r>
              <a:rPr lang="en-US" dirty="0"/>
              <a:t>Classical MDS uses Euclidean principles to model          data proximities in geometrical space, where distance      (</a:t>
            </a:r>
            <a:r>
              <a:rPr lang="en-US" dirty="0" err="1"/>
              <a:t>dij</a:t>
            </a:r>
            <a:r>
              <a:rPr lang="en-US" dirty="0"/>
              <a:t>) between points </a:t>
            </a:r>
            <a:r>
              <a:rPr lang="en-US" dirty="0" err="1"/>
              <a:t>i</a:t>
            </a:r>
            <a:r>
              <a:rPr lang="en-US" dirty="0"/>
              <a:t> and j is defined as:</a:t>
            </a:r>
          </a:p>
          <a:p>
            <a:r>
              <a:rPr lang="en-US" dirty="0"/>
              <a:t>				xi and </a:t>
            </a:r>
            <a:r>
              <a:rPr lang="en-US" dirty="0" err="1"/>
              <a:t>xj</a:t>
            </a:r>
            <a:r>
              <a:rPr lang="en-US" dirty="0"/>
              <a:t> specify coordinates of points </a:t>
            </a:r>
            <a:r>
              <a:rPr lang="en-US" dirty="0" err="1"/>
              <a:t>i</a:t>
            </a:r>
            <a:r>
              <a:rPr lang="en-US" dirty="0"/>
              <a:t> 					and j on dimension a, respectively.</a:t>
            </a:r>
          </a:p>
          <a:p>
            <a:r>
              <a:rPr lang="en-US" dirty="0"/>
              <a:t>The modeled Euclidean distances are related to the observed proximities, </a:t>
            </a:r>
            <a:r>
              <a:rPr lang="en-US" dirty="0">
                <a:sym typeface="Symbol" charset="0"/>
              </a:rPr>
              <a:t></a:t>
            </a:r>
            <a:r>
              <a:rPr lang="en-US" dirty="0" err="1"/>
              <a:t>ij</a:t>
            </a:r>
            <a:r>
              <a:rPr lang="en-US" dirty="0"/>
              <a:t>, by some transformation/function (f). </a:t>
            </a:r>
          </a:p>
          <a:p>
            <a:r>
              <a:rPr lang="en-US" dirty="0"/>
              <a:t>Most MDS models assume that the data have the form: </a:t>
            </a:r>
          </a:p>
          <a:p>
            <a:r>
              <a:rPr lang="en-US" dirty="0">
                <a:sym typeface="Symbol" charset="0"/>
              </a:rPr>
              <a:t>	</a:t>
            </a:r>
            <a:r>
              <a:rPr lang="en-US" dirty="0" err="1"/>
              <a:t>ij</a:t>
            </a:r>
            <a:r>
              <a:rPr lang="en-US" dirty="0"/>
              <a:t> = f(</a:t>
            </a:r>
            <a:r>
              <a:rPr lang="en-US" dirty="0" err="1"/>
              <a:t>dij</a:t>
            </a:r>
            <a:r>
              <a:rPr lang="en-US" dirty="0"/>
              <a:t>) </a:t>
            </a:r>
          </a:p>
          <a:p>
            <a:r>
              <a:rPr lang="en-US" dirty="0"/>
              <a:t>All MDS algorithms are a variation of the above (Davidson, 1983).</a:t>
            </a:r>
          </a:p>
        </p:txBody>
      </p:sp>
      <p:sp>
        <p:nvSpPr>
          <p:cNvPr id="65540" name="Rectangle 7">
            <a:extLst>
              <a:ext uri="{FF2B5EF4-FFF2-40B4-BE49-F238E27FC236}">
                <a16:creationId xmlns:a16="http://schemas.microsoft.com/office/drawing/2014/main" id="{01278045-4479-B43C-02C5-DC77A8CACD6D}"/>
              </a:ext>
            </a:extLst>
          </p:cNvPr>
          <p:cNvSpPr>
            <a:spLocks noChangeArrowheads="1"/>
          </p:cNvSpPr>
          <p:nvPr/>
        </p:nvSpPr>
        <p:spPr bwMode="auto">
          <a:xfrm>
            <a:off x="1747157" y="5059135"/>
            <a:ext cx="3771901" cy="609600"/>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pic>
        <p:nvPicPr>
          <p:cNvPr id="65541" name="Picture 8" descr="Untitled2">
            <a:extLst>
              <a:ext uri="{FF2B5EF4-FFF2-40B4-BE49-F238E27FC236}">
                <a16:creationId xmlns:a16="http://schemas.microsoft.com/office/drawing/2014/main" id="{10134328-83FC-F5CB-9E8C-627032FFB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957" y="2978150"/>
            <a:ext cx="2590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4" descr="mds">
            <a:extLst>
              <a:ext uri="{FF2B5EF4-FFF2-40B4-BE49-F238E27FC236}">
                <a16:creationId xmlns:a16="http://schemas.microsoft.com/office/drawing/2014/main" id="{6D9281B4-BC9A-FAFC-2630-02C221B77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336" y="73025"/>
            <a:ext cx="259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2">
            <a:extLst>
              <a:ext uri="{FF2B5EF4-FFF2-40B4-BE49-F238E27FC236}">
                <a16:creationId xmlns:a16="http://schemas.microsoft.com/office/drawing/2014/main" id="{797B8031-378F-5393-3649-98220F4573B9}"/>
              </a:ext>
            </a:extLst>
          </p:cNvPr>
          <p:cNvSpPr>
            <a:spLocks noGrp="1" noChangeArrowheads="1"/>
          </p:cNvSpPr>
          <p:nvPr>
            <p:ph type="title"/>
          </p:nvPr>
        </p:nvSpPr>
        <p:spPr/>
        <p:txBody>
          <a:bodyPr/>
          <a:lstStyle/>
          <a:p>
            <a:r>
              <a:rPr lang="en-US" dirty="0"/>
              <a:t>Output of MDS</a:t>
            </a:r>
          </a:p>
        </p:txBody>
      </p:sp>
      <p:sp>
        <p:nvSpPr>
          <p:cNvPr id="136195" name="Rectangle 3">
            <a:extLst>
              <a:ext uri="{FF2B5EF4-FFF2-40B4-BE49-F238E27FC236}">
                <a16:creationId xmlns:a16="http://schemas.microsoft.com/office/drawing/2014/main" id="{13BDF7A1-DA88-D41B-1B70-EB2DB4270DB2}"/>
              </a:ext>
            </a:extLst>
          </p:cNvPr>
          <p:cNvSpPr>
            <a:spLocks noGrp="1" noChangeArrowheads="1"/>
          </p:cNvSpPr>
          <p:nvPr>
            <p:ph type="body" idx="1"/>
          </p:nvPr>
        </p:nvSpPr>
        <p:spPr/>
        <p:txBody>
          <a:bodyPr/>
          <a:lstStyle/>
          <a:p>
            <a:r>
              <a:rPr lang="en-US"/>
              <a:t>MDS Map/Perceptual Map/Spatial Representation:</a:t>
            </a:r>
          </a:p>
          <a:p>
            <a:r>
              <a:rPr lang="en-US"/>
              <a:t>	1) Clusters: Groupings in a MDS spatial representation. </a:t>
            </a:r>
          </a:p>
          <a:p>
            <a:pPr lvl="2"/>
            <a:r>
              <a:rPr lang="en-US"/>
              <a:t>These may represent a domain/subdomain. </a:t>
            </a:r>
          </a:p>
          <a:p>
            <a:r>
              <a:rPr lang="en-US"/>
              <a:t>	2) Dimensions: Hidden structures in data. Ordered groupings that explain similarity between items.</a:t>
            </a:r>
          </a:p>
          <a:p>
            <a:r>
              <a:rPr lang="en-US"/>
              <a:t>Axes are meaningless and orientation is arbitrary. </a:t>
            </a:r>
          </a:p>
          <a:p>
            <a:r>
              <a:rPr lang="en-US"/>
              <a:t>In theory, there is no limit to the number of dimensions.</a:t>
            </a:r>
          </a:p>
          <a:p>
            <a:r>
              <a:rPr lang="en-US"/>
              <a:t>In reality, the number of dimensions that can be perceived and interpreted is limited. </a:t>
            </a:r>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46206350-85B8-C2AB-1883-FA88C6238D21}"/>
              </a:ext>
            </a:extLst>
          </p:cNvPr>
          <p:cNvSpPr>
            <a:spLocks noGrp="1" noChangeArrowheads="1"/>
          </p:cNvSpPr>
          <p:nvPr>
            <p:ph type="title"/>
          </p:nvPr>
        </p:nvSpPr>
        <p:spPr/>
        <p:txBody>
          <a:bodyPr/>
          <a:lstStyle/>
          <a:p>
            <a:r>
              <a:rPr lang="en-US"/>
              <a:t>Diagnostics of MDS (1)</a:t>
            </a:r>
          </a:p>
        </p:txBody>
      </p:sp>
      <p:sp>
        <p:nvSpPr>
          <p:cNvPr id="69634" name="Rectangle 3">
            <a:extLst>
              <a:ext uri="{FF2B5EF4-FFF2-40B4-BE49-F238E27FC236}">
                <a16:creationId xmlns:a16="http://schemas.microsoft.com/office/drawing/2014/main" id="{943ECDB6-4641-AE2E-04CC-9ADA44F3491A}"/>
              </a:ext>
            </a:extLst>
          </p:cNvPr>
          <p:cNvSpPr>
            <a:spLocks noGrp="1" noChangeArrowheads="1"/>
          </p:cNvSpPr>
          <p:nvPr>
            <p:ph type="body" idx="1"/>
          </p:nvPr>
        </p:nvSpPr>
        <p:spPr/>
        <p:txBody>
          <a:bodyPr>
            <a:normAutofit fontScale="92500" lnSpcReduction="20000"/>
          </a:bodyPr>
          <a:lstStyle/>
          <a:p>
            <a:r>
              <a:rPr lang="en-US" altLang="en-US"/>
              <a:t>MDS attempts to find a spatial configuration X such    </a:t>
            </a:r>
          </a:p>
          <a:p>
            <a:r>
              <a:rPr lang="en-US" altLang="en-US"/>
              <a:t>	that the following is true: f(δij) ≈ dij(X)</a:t>
            </a:r>
          </a:p>
          <a:p>
            <a:r>
              <a:rPr lang="en-US" altLang="en-US"/>
              <a:t>Stress (Kruskal</a:t>
            </a:r>
            <a:r>
              <a:rPr lang="ja-JP" altLang="en-US"/>
              <a:t>’</a:t>
            </a:r>
            <a:r>
              <a:rPr lang="en-US" altLang="ja-JP"/>
              <a:t>s) function: Measures degree of correspondence between distances among points on the MDS map and the matrix input. </a:t>
            </a:r>
          </a:p>
          <a:p>
            <a:r>
              <a:rPr lang="en-US" altLang="en-US"/>
              <a:t>	</a:t>
            </a:r>
            <a:r>
              <a:rPr lang="en-US" altLang="en-US">
                <a:sym typeface="Symbol" panose="05050102010706020507" pitchFamily="18" charset="2"/>
              </a:rPr>
              <a:t></a:t>
            </a:r>
            <a:r>
              <a:rPr lang="en-US" altLang="en-US"/>
              <a:t>Proportion of variance of disparities </a:t>
            </a:r>
          </a:p>
          <a:p>
            <a:r>
              <a:rPr lang="en-US" altLang="en-US"/>
              <a:t>	    not accounted for by the model:</a:t>
            </a:r>
          </a:p>
          <a:p>
            <a:r>
              <a:rPr lang="en-US" altLang="en-US"/>
              <a:t>Range 0-1: Smaller stress = better representation. </a:t>
            </a:r>
          </a:p>
          <a:p>
            <a:r>
              <a:rPr lang="en-US" altLang="en-US"/>
              <a:t>None-zero stress: Some/all distances in the map are distortions of the input data. </a:t>
            </a:r>
          </a:p>
          <a:p>
            <a:r>
              <a:rPr lang="en-US" altLang="en-US"/>
              <a:t>Rule of thumb: ≤0.1 is excellent; ≥0.15 not tolerable.</a:t>
            </a:r>
          </a:p>
          <a:p>
            <a:endParaRPr lang="en-US" altLang="en-US"/>
          </a:p>
          <a:p>
            <a:endParaRPr lang="en-US" altLang="en-US"/>
          </a:p>
          <a:p>
            <a:endParaRPr lang="en-US" altLang="en-US"/>
          </a:p>
        </p:txBody>
      </p:sp>
      <p:pic>
        <p:nvPicPr>
          <p:cNvPr id="69635" name="Picture 5" descr="Untitled4">
            <a:extLst>
              <a:ext uri="{FF2B5EF4-FFF2-40B4-BE49-F238E27FC236}">
                <a16:creationId xmlns:a16="http://schemas.microsoft.com/office/drawing/2014/main" id="{9D575756-AD80-DED1-E0D4-E5F03F651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3347244"/>
            <a:ext cx="2362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a:extLst>
              <a:ext uri="{FF2B5EF4-FFF2-40B4-BE49-F238E27FC236}">
                <a16:creationId xmlns:a16="http://schemas.microsoft.com/office/drawing/2014/main" id="{E646932F-BBFE-438A-4939-827ECE3FC4E8}"/>
              </a:ext>
            </a:extLst>
          </p:cNvPr>
          <p:cNvSpPr>
            <a:spLocks noGrp="1" noChangeArrowheads="1"/>
          </p:cNvSpPr>
          <p:nvPr>
            <p:ph type="title"/>
          </p:nvPr>
        </p:nvSpPr>
        <p:spPr/>
        <p:txBody>
          <a:bodyPr/>
          <a:lstStyle/>
          <a:p>
            <a:br>
              <a:rPr lang="en-US" altLang="en-US"/>
            </a:br>
            <a:r>
              <a:rPr lang="en-US" altLang="en-US"/>
              <a:t>Diagnostics of MDS (2)</a:t>
            </a:r>
          </a:p>
        </p:txBody>
      </p:sp>
      <p:sp>
        <p:nvSpPr>
          <p:cNvPr id="71681" name="Rectangle 3">
            <a:extLst>
              <a:ext uri="{FF2B5EF4-FFF2-40B4-BE49-F238E27FC236}">
                <a16:creationId xmlns:a16="http://schemas.microsoft.com/office/drawing/2014/main" id="{21675D7B-73F7-F5A0-A594-7672591BDC0E}"/>
              </a:ext>
            </a:extLst>
          </p:cNvPr>
          <p:cNvSpPr>
            <a:spLocks noGrp="1" noChangeArrowheads="1"/>
          </p:cNvSpPr>
          <p:nvPr>
            <p:ph type="body" idx="1"/>
          </p:nvPr>
        </p:nvSpPr>
        <p:spPr/>
        <p:txBody>
          <a:bodyPr>
            <a:normAutofit fontScale="92500" lnSpcReduction="10000"/>
          </a:bodyPr>
          <a:lstStyle/>
          <a:p>
            <a:r>
              <a:rPr lang="en-US" altLang="en-US"/>
              <a:t>R2 (RSQ): Proportion of variance of the disparities accounted for by the MDS procedure. </a:t>
            </a:r>
          </a:p>
          <a:p>
            <a:pPr lvl="1"/>
            <a:r>
              <a:rPr lang="en-US" altLang="en-US"/>
              <a:t>R2≥0.6 is an acceptable fit.</a:t>
            </a:r>
          </a:p>
          <a:p>
            <a:r>
              <a:rPr lang="en-US" altLang="en-US"/>
              <a:t>Weirdness Index: Correspondence of subject</a:t>
            </a:r>
            <a:r>
              <a:rPr lang="ja-JP" altLang="en-US"/>
              <a:t>’</a:t>
            </a:r>
            <a:r>
              <a:rPr lang="en-US" altLang="ja-JP"/>
              <a:t>s map and the aggregate map </a:t>
            </a:r>
            <a:r>
              <a:rPr lang="en-US" altLang="ja-JP">
                <a:sym typeface="Symbol" panose="05050102010706020507" pitchFamily="18" charset="2"/>
              </a:rPr>
              <a:t> outlier identification</a:t>
            </a:r>
            <a:r>
              <a:rPr lang="en-US" altLang="ja-JP"/>
              <a:t>. </a:t>
            </a:r>
          </a:p>
          <a:p>
            <a:pPr lvl="1"/>
            <a:r>
              <a:rPr lang="en-US" altLang="en-US"/>
              <a:t>Range 0-1: 0 indicates that subject</a:t>
            </a:r>
            <a:r>
              <a:rPr lang="ja-JP" altLang="en-US"/>
              <a:t>’</a:t>
            </a:r>
            <a:r>
              <a:rPr lang="en-US" altLang="ja-JP"/>
              <a:t>s weights are proportional to the average subject</a:t>
            </a:r>
            <a:r>
              <a:rPr lang="ja-JP" altLang="en-US"/>
              <a:t>’</a:t>
            </a:r>
            <a:r>
              <a:rPr lang="en-US" altLang="ja-JP"/>
              <a:t>s weights; as the subject</a:t>
            </a:r>
            <a:r>
              <a:rPr lang="ja-JP" altLang="en-US"/>
              <a:t>’</a:t>
            </a:r>
            <a:r>
              <a:rPr lang="en-US" altLang="ja-JP"/>
              <a:t>s score becomes more extreme, index approaches 1.</a:t>
            </a:r>
          </a:p>
          <a:p>
            <a:r>
              <a:rPr lang="en-US" altLang="en-US"/>
              <a:t>Shepard Diagram: Scatterplot of input proximities (X-axis) against output distances (Y-axis) for every pair of items. </a:t>
            </a:r>
          </a:p>
          <a:p>
            <a:pPr lvl="1"/>
            <a:r>
              <a:rPr lang="en-US" altLang="en-US"/>
              <a:t>Step-line produced. If map distances fall on the step-line this indicates that input proximities are perfectly reproduced by the MDS model (dimensional solution).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457" y="263524"/>
            <a:ext cx="9942830" cy="518159"/>
          </a:xfrm>
          <a:prstGeom prst="rect">
            <a:avLst/>
          </a:prstGeom>
        </p:spPr>
        <p:txBody>
          <a:bodyPr vert="horz" wrap="square" lIns="0" tIns="16510" rIns="0" bIns="0" rtlCol="0">
            <a:spAutoFit/>
          </a:bodyPr>
          <a:lstStyle/>
          <a:p>
            <a:pPr marL="12700">
              <a:lnSpc>
                <a:spcPct val="100000"/>
              </a:lnSpc>
              <a:spcBef>
                <a:spcPts val="130"/>
              </a:spcBef>
            </a:pPr>
            <a:r>
              <a:rPr spc="-10" dirty="0"/>
              <a:t>Multi-</a:t>
            </a:r>
            <a:r>
              <a:rPr dirty="0"/>
              <a:t>layer</a:t>
            </a:r>
            <a:r>
              <a:rPr spc="-15" dirty="0"/>
              <a:t> </a:t>
            </a:r>
            <a:r>
              <a:rPr dirty="0"/>
              <a:t>deep</a:t>
            </a:r>
            <a:r>
              <a:rPr spc="-60" dirty="0"/>
              <a:t> </a:t>
            </a:r>
            <a:r>
              <a:rPr spc="-10" dirty="0"/>
              <a:t>encoder-</a:t>
            </a:r>
            <a:r>
              <a:rPr dirty="0"/>
              <a:t>decoder</a:t>
            </a:r>
            <a:r>
              <a:rPr spc="-80" dirty="0"/>
              <a:t> </a:t>
            </a:r>
            <a:r>
              <a:rPr dirty="0"/>
              <a:t>machine</a:t>
            </a:r>
            <a:r>
              <a:rPr spc="-45" dirty="0"/>
              <a:t> </a:t>
            </a:r>
            <a:r>
              <a:rPr dirty="0"/>
              <a:t>translation</a:t>
            </a:r>
            <a:r>
              <a:rPr spc="-65" dirty="0"/>
              <a:t> </a:t>
            </a:r>
            <a:r>
              <a:rPr spc="-25" dirty="0"/>
              <a:t>net</a:t>
            </a:r>
          </a:p>
        </p:txBody>
      </p:sp>
      <p:pic>
        <p:nvPicPr>
          <p:cNvPr id="3" name="object 3"/>
          <p:cNvPicPr/>
          <p:nvPr/>
        </p:nvPicPr>
        <p:blipFill>
          <a:blip r:embed="rId3" cstate="print"/>
          <a:stretch>
            <a:fillRect/>
          </a:stretch>
        </p:blipFill>
        <p:spPr>
          <a:xfrm>
            <a:off x="2506595" y="2002282"/>
            <a:ext cx="7302633" cy="3578225"/>
          </a:xfrm>
          <a:prstGeom prst="rect">
            <a:avLst/>
          </a:prstGeom>
        </p:spPr>
      </p:pic>
      <p:sp>
        <p:nvSpPr>
          <p:cNvPr id="4" name="object 4"/>
          <p:cNvSpPr txBox="1"/>
          <p:nvPr/>
        </p:nvSpPr>
        <p:spPr>
          <a:xfrm>
            <a:off x="2559050" y="5225732"/>
            <a:ext cx="3745229" cy="208915"/>
          </a:xfrm>
          <a:prstGeom prst="rect">
            <a:avLst/>
          </a:prstGeom>
        </p:spPr>
        <p:txBody>
          <a:bodyPr vert="horz" wrap="square" lIns="0" tIns="12700" rIns="0" bIns="0" rtlCol="0">
            <a:spAutoFit/>
          </a:bodyPr>
          <a:lstStyle/>
          <a:p>
            <a:pPr marL="12700">
              <a:lnSpc>
                <a:spcPct val="100000"/>
              </a:lnSpc>
              <a:spcBef>
                <a:spcPts val="100"/>
              </a:spcBef>
              <a:tabLst>
                <a:tab pos="458470" algn="l"/>
                <a:tab pos="1122045" algn="l"/>
                <a:tab pos="1649095" algn="l"/>
              </a:tabLst>
            </a:pPr>
            <a:r>
              <a:rPr sz="1200" spc="-25" dirty="0">
                <a:latin typeface="Calibri"/>
                <a:cs typeface="Calibri"/>
              </a:rPr>
              <a:t>Die</a:t>
            </a:r>
            <a:r>
              <a:rPr sz="1200" dirty="0">
                <a:latin typeface="Calibri"/>
                <a:cs typeface="Calibri"/>
              </a:rPr>
              <a:t>	</a:t>
            </a:r>
            <a:r>
              <a:rPr sz="1200" spc="-10" dirty="0">
                <a:latin typeface="Calibri"/>
                <a:cs typeface="Calibri"/>
              </a:rPr>
              <a:t>Proteste</a:t>
            </a:r>
            <a:r>
              <a:rPr sz="1200" dirty="0">
                <a:latin typeface="Calibri"/>
                <a:cs typeface="Calibri"/>
              </a:rPr>
              <a:t>	</a:t>
            </a:r>
            <a:r>
              <a:rPr sz="1200" spc="-20" dirty="0">
                <a:latin typeface="Calibri"/>
                <a:cs typeface="Calibri"/>
              </a:rPr>
              <a:t>waren</a:t>
            </a:r>
            <a:r>
              <a:rPr sz="1200" dirty="0">
                <a:latin typeface="Calibri"/>
                <a:cs typeface="Calibri"/>
              </a:rPr>
              <a:t>	am</a:t>
            </a:r>
            <a:r>
              <a:rPr sz="1200" spc="229" dirty="0">
                <a:latin typeface="Calibri"/>
                <a:cs typeface="Calibri"/>
              </a:rPr>
              <a:t> </a:t>
            </a:r>
            <a:r>
              <a:rPr sz="1200" spc="-10" dirty="0">
                <a:latin typeface="Calibri"/>
                <a:cs typeface="Calibri"/>
              </a:rPr>
              <a:t>Wochenende</a:t>
            </a:r>
            <a:r>
              <a:rPr sz="1200" spc="5" dirty="0">
                <a:latin typeface="Calibri"/>
                <a:cs typeface="Calibri"/>
              </a:rPr>
              <a:t> </a:t>
            </a:r>
            <a:r>
              <a:rPr sz="1200" dirty="0">
                <a:latin typeface="Calibri"/>
                <a:cs typeface="Calibri"/>
              </a:rPr>
              <a:t>eskaliert</a:t>
            </a:r>
            <a:r>
              <a:rPr sz="1200" spc="-20" dirty="0">
                <a:latin typeface="Calibri"/>
                <a:cs typeface="Calibri"/>
              </a:rPr>
              <a:t> </a:t>
            </a:r>
            <a:r>
              <a:rPr sz="1200" spc="-10" dirty="0">
                <a:latin typeface="Calibri"/>
                <a:cs typeface="Calibri"/>
              </a:rPr>
              <a:t>&lt;EOS&gt;</a:t>
            </a:r>
            <a:endParaRPr sz="1200">
              <a:latin typeface="Calibri"/>
              <a:cs typeface="Calibri"/>
            </a:endParaRPr>
          </a:p>
        </p:txBody>
      </p:sp>
      <p:sp>
        <p:nvSpPr>
          <p:cNvPr id="5" name="object 5"/>
          <p:cNvSpPr txBox="1"/>
          <p:nvPr/>
        </p:nvSpPr>
        <p:spPr>
          <a:xfrm>
            <a:off x="6487474" y="5225732"/>
            <a:ext cx="2142490" cy="208915"/>
          </a:xfrm>
          <a:prstGeom prst="rect">
            <a:avLst/>
          </a:prstGeom>
        </p:spPr>
        <p:txBody>
          <a:bodyPr vert="horz" wrap="square" lIns="0" tIns="12700" rIns="0" bIns="0" rtlCol="0">
            <a:spAutoFit/>
          </a:bodyPr>
          <a:lstStyle/>
          <a:p>
            <a:pPr marL="12700">
              <a:lnSpc>
                <a:spcPct val="100000"/>
              </a:lnSpc>
              <a:spcBef>
                <a:spcPts val="100"/>
              </a:spcBef>
              <a:tabLst>
                <a:tab pos="478155" algn="l"/>
                <a:tab pos="1124585" algn="l"/>
                <a:tab pos="1847214" algn="l"/>
              </a:tabLst>
            </a:pPr>
            <a:r>
              <a:rPr sz="1200" spc="-25" dirty="0">
                <a:latin typeface="Calibri"/>
                <a:cs typeface="Calibri"/>
              </a:rPr>
              <a:t>The</a:t>
            </a:r>
            <a:r>
              <a:rPr sz="1200" dirty="0">
                <a:latin typeface="Calibri"/>
                <a:cs typeface="Calibri"/>
              </a:rPr>
              <a:t>	</a:t>
            </a:r>
            <a:r>
              <a:rPr sz="1200" spc="-10" dirty="0">
                <a:latin typeface="Calibri"/>
                <a:cs typeface="Calibri"/>
              </a:rPr>
              <a:t>protests</a:t>
            </a:r>
            <a:r>
              <a:rPr sz="1200" dirty="0">
                <a:latin typeface="Calibri"/>
                <a:cs typeface="Calibri"/>
              </a:rPr>
              <a:t>	</a:t>
            </a:r>
            <a:r>
              <a:rPr sz="1200" spc="-10" dirty="0">
                <a:latin typeface="Calibri"/>
                <a:cs typeface="Calibri"/>
              </a:rPr>
              <a:t>escalated</a:t>
            </a:r>
            <a:r>
              <a:rPr sz="1200" dirty="0">
                <a:latin typeface="Calibri"/>
                <a:cs typeface="Calibri"/>
              </a:rPr>
              <a:t>	</a:t>
            </a:r>
            <a:r>
              <a:rPr sz="1200" spc="-20" dirty="0">
                <a:latin typeface="Calibri"/>
                <a:cs typeface="Calibri"/>
              </a:rPr>
              <a:t>over</a:t>
            </a:r>
            <a:endParaRPr sz="1200">
              <a:latin typeface="Calibri"/>
              <a:cs typeface="Calibri"/>
            </a:endParaRPr>
          </a:p>
        </p:txBody>
      </p:sp>
      <p:sp>
        <p:nvSpPr>
          <p:cNvPr id="6" name="object 6"/>
          <p:cNvSpPr txBox="1"/>
          <p:nvPr/>
        </p:nvSpPr>
        <p:spPr>
          <a:xfrm>
            <a:off x="8949278" y="5225732"/>
            <a:ext cx="962025" cy="208915"/>
          </a:xfrm>
          <a:prstGeom prst="rect">
            <a:avLst/>
          </a:prstGeom>
        </p:spPr>
        <p:txBody>
          <a:bodyPr vert="horz" wrap="square" lIns="0" tIns="12700" rIns="0" bIns="0" rtlCol="0">
            <a:spAutoFit/>
          </a:bodyPr>
          <a:lstStyle/>
          <a:p>
            <a:pPr marL="12700">
              <a:lnSpc>
                <a:spcPct val="100000"/>
              </a:lnSpc>
              <a:spcBef>
                <a:spcPts val="100"/>
              </a:spcBef>
              <a:tabLst>
                <a:tab pos="392430" algn="l"/>
              </a:tabLst>
            </a:pPr>
            <a:r>
              <a:rPr sz="1200" spc="-25" dirty="0">
                <a:latin typeface="Calibri"/>
                <a:cs typeface="Calibri"/>
              </a:rPr>
              <a:t>the</a:t>
            </a:r>
            <a:r>
              <a:rPr sz="1200" dirty="0">
                <a:latin typeface="Calibri"/>
                <a:cs typeface="Calibri"/>
              </a:rPr>
              <a:t>	</a:t>
            </a:r>
            <a:r>
              <a:rPr sz="1200" spc="-10" dirty="0">
                <a:latin typeface="Calibri"/>
                <a:cs typeface="Calibri"/>
              </a:rPr>
              <a:t>weekend</a:t>
            </a:r>
            <a:endParaRPr sz="1200">
              <a:latin typeface="Calibri"/>
              <a:cs typeface="Calibri"/>
            </a:endParaRPr>
          </a:p>
        </p:txBody>
      </p:sp>
      <p:sp>
        <p:nvSpPr>
          <p:cNvPr id="7" name="object 7"/>
          <p:cNvSpPr txBox="1"/>
          <p:nvPr/>
        </p:nvSpPr>
        <p:spPr>
          <a:xfrm>
            <a:off x="2674620" y="3721354"/>
            <a:ext cx="137160" cy="105410"/>
          </a:xfrm>
          <a:prstGeom prst="rect">
            <a:avLst/>
          </a:prstGeom>
        </p:spPr>
        <p:txBody>
          <a:bodyPr vert="horz" wrap="square" lIns="0" tIns="15875" rIns="0" bIns="0" rtlCol="0">
            <a:spAutoFit/>
          </a:bodyPr>
          <a:lstStyle/>
          <a:p>
            <a:pPr marL="12700">
              <a:lnSpc>
                <a:spcPct val="100000"/>
              </a:lnSpc>
              <a:spcBef>
                <a:spcPts val="125"/>
              </a:spcBef>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p:txBody>
      </p:sp>
      <p:sp>
        <p:nvSpPr>
          <p:cNvPr id="8" name="object 8"/>
          <p:cNvSpPr txBox="1"/>
          <p:nvPr/>
        </p:nvSpPr>
        <p:spPr>
          <a:xfrm>
            <a:off x="5991859" y="2314892"/>
            <a:ext cx="1627505" cy="208915"/>
          </a:xfrm>
          <a:prstGeom prst="rect">
            <a:avLst/>
          </a:prstGeom>
        </p:spPr>
        <p:txBody>
          <a:bodyPr vert="horz" wrap="square" lIns="0" tIns="12700" rIns="0" bIns="0" rtlCol="0">
            <a:spAutoFit/>
          </a:bodyPr>
          <a:lstStyle/>
          <a:p>
            <a:pPr marL="12700">
              <a:lnSpc>
                <a:spcPct val="100000"/>
              </a:lnSpc>
              <a:spcBef>
                <a:spcPts val="100"/>
              </a:spcBef>
              <a:tabLst>
                <a:tab pos="449580" algn="l"/>
              </a:tabLst>
            </a:pPr>
            <a:r>
              <a:rPr sz="1200" spc="-25" dirty="0">
                <a:latin typeface="Calibri"/>
                <a:cs typeface="Calibri"/>
              </a:rPr>
              <a:t>The</a:t>
            </a:r>
            <a:r>
              <a:rPr sz="1200" dirty="0">
                <a:latin typeface="Calibri"/>
                <a:cs typeface="Calibri"/>
              </a:rPr>
              <a:t>	protests</a:t>
            </a:r>
            <a:r>
              <a:rPr sz="1200" spc="240" dirty="0">
                <a:latin typeface="Calibri"/>
                <a:cs typeface="Calibri"/>
              </a:rPr>
              <a:t> </a:t>
            </a:r>
            <a:r>
              <a:rPr sz="1200" spc="-10" dirty="0">
                <a:latin typeface="Calibri"/>
                <a:cs typeface="Calibri"/>
              </a:rPr>
              <a:t>escalated</a:t>
            </a:r>
            <a:endParaRPr sz="1200">
              <a:latin typeface="Calibri"/>
              <a:cs typeface="Calibri"/>
            </a:endParaRPr>
          </a:p>
        </p:txBody>
      </p:sp>
      <p:sp>
        <p:nvSpPr>
          <p:cNvPr id="9" name="object 9"/>
          <p:cNvSpPr txBox="1"/>
          <p:nvPr/>
        </p:nvSpPr>
        <p:spPr>
          <a:xfrm>
            <a:off x="7731779" y="2314892"/>
            <a:ext cx="297815" cy="20891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Calibri"/>
                <a:cs typeface="Calibri"/>
              </a:rPr>
              <a:t>over</a:t>
            </a:r>
            <a:endParaRPr sz="1200">
              <a:latin typeface="Calibri"/>
              <a:cs typeface="Calibri"/>
            </a:endParaRPr>
          </a:p>
        </p:txBody>
      </p:sp>
      <p:sp>
        <p:nvSpPr>
          <p:cNvPr id="10" name="object 10"/>
          <p:cNvSpPr txBox="1"/>
          <p:nvPr/>
        </p:nvSpPr>
        <p:spPr>
          <a:xfrm>
            <a:off x="8320799" y="2314892"/>
            <a:ext cx="1000125" cy="208915"/>
          </a:xfrm>
          <a:prstGeom prst="rect">
            <a:avLst/>
          </a:prstGeom>
        </p:spPr>
        <p:txBody>
          <a:bodyPr vert="horz" wrap="square" lIns="0" tIns="12700" rIns="0" bIns="0" rtlCol="0">
            <a:spAutoFit/>
          </a:bodyPr>
          <a:lstStyle/>
          <a:p>
            <a:pPr marL="12700">
              <a:lnSpc>
                <a:spcPct val="100000"/>
              </a:lnSpc>
              <a:spcBef>
                <a:spcPts val="100"/>
              </a:spcBef>
              <a:tabLst>
                <a:tab pos="421005" algn="l"/>
              </a:tabLst>
            </a:pPr>
            <a:r>
              <a:rPr sz="1200" spc="-25" dirty="0">
                <a:latin typeface="Calibri"/>
                <a:cs typeface="Calibri"/>
              </a:rPr>
              <a:t>the</a:t>
            </a:r>
            <a:r>
              <a:rPr sz="1200" dirty="0">
                <a:latin typeface="Calibri"/>
                <a:cs typeface="Calibri"/>
              </a:rPr>
              <a:t>	</a:t>
            </a:r>
            <a:r>
              <a:rPr sz="1200" spc="-10" dirty="0">
                <a:latin typeface="Calibri"/>
                <a:cs typeface="Calibri"/>
              </a:rPr>
              <a:t>weekend</a:t>
            </a:r>
            <a:endParaRPr sz="1200">
              <a:latin typeface="Calibri"/>
              <a:cs typeface="Calibri"/>
            </a:endParaRPr>
          </a:p>
        </p:txBody>
      </p:sp>
      <p:sp>
        <p:nvSpPr>
          <p:cNvPr id="11" name="object 11"/>
          <p:cNvSpPr txBox="1"/>
          <p:nvPr/>
        </p:nvSpPr>
        <p:spPr>
          <a:xfrm>
            <a:off x="9395183" y="2314892"/>
            <a:ext cx="425450"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&lt;EOS&gt;</a:t>
            </a:r>
            <a:endParaRPr sz="1200">
              <a:latin typeface="Calibri"/>
              <a:cs typeface="Calibri"/>
            </a:endParaRPr>
          </a:p>
        </p:txBody>
      </p:sp>
      <p:sp>
        <p:nvSpPr>
          <p:cNvPr id="12" name="object 12"/>
          <p:cNvSpPr/>
          <p:nvPr/>
        </p:nvSpPr>
        <p:spPr>
          <a:xfrm>
            <a:off x="809625" y="3313810"/>
            <a:ext cx="1295400" cy="1066800"/>
          </a:xfrm>
          <a:custGeom>
            <a:avLst/>
            <a:gdLst/>
            <a:ahLst/>
            <a:cxnLst/>
            <a:rect l="l" t="t" r="r" b="b"/>
            <a:pathLst>
              <a:path w="1295400" h="1066800">
                <a:moveTo>
                  <a:pt x="926211" y="0"/>
                </a:moveTo>
                <a:lnTo>
                  <a:pt x="369214" y="0"/>
                </a:lnTo>
                <a:lnTo>
                  <a:pt x="322900" y="2875"/>
                </a:lnTo>
                <a:lnTo>
                  <a:pt x="278304" y="11271"/>
                </a:lnTo>
                <a:lnTo>
                  <a:pt x="235770" y="24842"/>
                </a:lnTo>
                <a:lnTo>
                  <a:pt x="195644" y="43243"/>
                </a:lnTo>
                <a:lnTo>
                  <a:pt x="158274" y="66128"/>
                </a:lnTo>
                <a:lnTo>
                  <a:pt x="124004" y="93152"/>
                </a:lnTo>
                <a:lnTo>
                  <a:pt x="93181" y="123969"/>
                </a:lnTo>
                <a:lnTo>
                  <a:pt x="66150" y="158235"/>
                </a:lnTo>
                <a:lnTo>
                  <a:pt x="43259" y="195602"/>
                </a:lnTo>
                <a:lnTo>
                  <a:pt x="24852" y="235727"/>
                </a:lnTo>
                <a:lnTo>
                  <a:pt x="11276" y="278263"/>
                </a:lnTo>
                <a:lnTo>
                  <a:pt x="2876" y="322866"/>
                </a:lnTo>
                <a:lnTo>
                  <a:pt x="0" y="369188"/>
                </a:lnTo>
                <a:lnTo>
                  <a:pt x="0" y="697483"/>
                </a:lnTo>
                <a:lnTo>
                  <a:pt x="2876" y="743779"/>
                </a:lnTo>
                <a:lnTo>
                  <a:pt x="11276" y="788359"/>
                </a:lnTo>
                <a:lnTo>
                  <a:pt x="24852" y="830876"/>
                </a:lnTo>
                <a:lnTo>
                  <a:pt x="43259" y="870985"/>
                </a:lnTo>
                <a:lnTo>
                  <a:pt x="66150" y="908340"/>
                </a:lnTo>
                <a:lnTo>
                  <a:pt x="93181" y="942595"/>
                </a:lnTo>
                <a:lnTo>
                  <a:pt x="124004" y="973405"/>
                </a:lnTo>
                <a:lnTo>
                  <a:pt x="158274" y="1000424"/>
                </a:lnTo>
                <a:lnTo>
                  <a:pt x="195644" y="1023306"/>
                </a:lnTo>
                <a:lnTo>
                  <a:pt x="235770" y="1041704"/>
                </a:lnTo>
                <a:lnTo>
                  <a:pt x="278304" y="1055274"/>
                </a:lnTo>
                <a:lnTo>
                  <a:pt x="322900" y="1063670"/>
                </a:lnTo>
                <a:lnTo>
                  <a:pt x="369214" y="1066545"/>
                </a:lnTo>
                <a:lnTo>
                  <a:pt x="926211" y="1066545"/>
                </a:lnTo>
                <a:lnTo>
                  <a:pt x="972509" y="1063670"/>
                </a:lnTo>
                <a:lnTo>
                  <a:pt x="1017094" y="1055274"/>
                </a:lnTo>
                <a:lnTo>
                  <a:pt x="1059620" y="1041704"/>
                </a:lnTo>
                <a:lnTo>
                  <a:pt x="1099740" y="1023306"/>
                </a:lnTo>
                <a:lnTo>
                  <a:pt x="1137109" y="1000424"/>
                </a:lnTo>
                <a:lnTo>
                  <a:pt x="1171379" y="973405"/>
                </a:lnTo>
                <a:lnTo>
                  <a:pt x="1202203" y="942595"/>
                </a:lnTo>
                <a:lnTo>
                  <a:pt x="1229236" y="908340"/>
                </a:lnTo>
                <a:lnTo>
                  <a:pt x="1252131" y="870985"/>
                </a:lnTo>
                <a:lnTo>
                  <a:pt x="1270541" y="830876"/>
                </a:lnTo>
                <a:lnTo>
                  <a:pt x="1284120" y="788359"/>
                </a:lnTo>
                <a:lnTo>
                  <a:pt x="1292522" y="743779"/>
                </a:lnTo>
                <a:lnTo>
                  <a:pt x="1295400" y="697483"/>
                </a:lnTo>
                <a:lnTo>
                  <a:pt x="1295400" y="369188"/>
                </a:lnTo>
                <a:lnTo>
                  <a:pt x="1292522" y="322866"/>
                </a:lnTo>
                <a:lnTo>
                  <a:pt x="1284120" y="278263"/>
                </a:lnTo>
                <a:lnTo>
                  <a:pt x="1270541" y="235727"/>
                </a:lnTo>
                <a:lnTo>
                  <a:pt x="1252131" y="195602"/>
                </a:lnTo>
                <a:lnTo>
                  <a:pt x="1229236" y="158235"/>
                </a:lnTo>
                <a:lnTo>
                  <a:pt x="1202203" y="123969"/>
                </a:lnTo>
                <a:lnTo>
                  <a:pt x="1171379" y="93152"/>
                </a:lnTo>
                <a:lnTo>
                  <a:pt x="1137109" y="66128"/>
                </a:lnTo>
                <a:lnTo>
                  <a:pt x="1099740" y="43243"/>
                </a:lnTo>
                <a:lnTo>
                  <a:pt x="1059620" y="24842"/>
                </a:lnTo>
                <a:lnTo>
                  <a:pt x="1017094" y="11271"/>
                </a:lnTo>
                <a:lnTo>
                  <a:pt x="972509" y="2875"/>
                </a:lnTo>
                <a:lnTo>
                  <a:pt x="926211" y="0"/>
                </a:lnTo>
                <a:close/>
              </a:path>
            </a:pathLst>
          </a:custGeom>
          <a:solidFill>
            <a:srgbClr val="FFACF8"/>
          </a:solidFill>
        </p:spPr>
        <p:txBody>
          <a:bodyPr wrap="square" lIns="0" tIns="0" rIns="0" bIns="0" rtlCol="0"/>
          <a:lstStyle/>
          <a:p>
            <a:endParaRPr/>
          </a:p>
        </p:txBody>
      </p:sp>
      <p:sp>
        <p:nvSpPr>
          <p:cNvPr id="13" name="object 13"/>
          <p:cNvSpPr txBox="1"/>
          <p:nvPr/>
        </p:nvSpPr>
        <p:spPr>
          <a:xfrm>
            <a:off x="1071880" y="3589972"/>
            <a:ext cx="778510" cy="266065"/>
          </a:xfrm>
          <a:prstGeom prst="rect">
            <a:avLst/>
          </a:prstGeom>
        </p:spPr>
        <p:txBody>
          <a:bodyPr vert="horz" wrap="square" lIns="0" tIns="15875" rIns="0" bIns="0" rtlCol="0">
            <a:spAutoFit/>
          </a:bodyPr>
          <a:lstStyle/>
          <a:p>
            <a:pPr marL="12700">
              <a:lnSpc>
                <a:spcPct val="100000"/>
              </a:lnSpc>
              <a:spcBef>
                <a:spcPts val="125"/>
              </a:spcBef>
            </a:pPr>
            <a:r>
              <a:rPr sz="1550" dirty="0">
                <a:latin typeface="Calibri"/>
                <a:cs typeface="Calibri"/>
              </a:rPr>
              <a:t>Builds</a:t>
            </a:r>
            <a:r>
              <a:rPr sz="1550" spc="125" dirty="0">
                <a:latin typeface="Calibri"/>
                <a:cs typeface="Calibri"/>
              </a:rPr>
              <a:t> </a:t>
            </a:r>
            <a:r>
              <a:rPr sz="1550" spc="-25" dirty="0">
                <a:latin typeface="Calibri"/>
                <a:cs typeface="Calibri"/>
              </a:rPr>
              <a:t>up</a:t>
            </a:r>
            <a:endParaRPr sz="1550">
              <a:latin typeface="Calibri"/>
              <a:cs typeface="Calibri"/>
            </a:endParaRPr>
          </a:p>
        </p:txBody>
      </p:sp>
      <p:graphicFrame>
        <p:nvGraphicFramePr>
          <p:cNvPr id="14" name="object 14"/>
          <p:cNvGraphicFramePr>
            <a:graphicFrameLocks noGrp="1"/>
          </p:cNvGraphicFramePr>
          <p:nvPr/>
        </p:nvGraphicFramePr>
        <p:xfrm>
          <a:off x="1063942" y="2836846"/>
          <a:ext cx="8677908" cy="2034540"/>
        </p:xfrm>
        <a:graphic>
          <a:graphicData uri="http://schemas.openxmlformats.org/drawingml/2006/table">
            <a:tbl>
              <a:tblPr firstRow="1" bandRow="1">
                <a:tableStyleId>{2D5ABB26-0587-4C30-8999-92F81FD0307C}</a:tableStyleId>
              </a:tblPr>
              <a:tblGrid>
                <a:gridCol w="1186815">
                  <a:extLst>
                    <a:ext uri="{9D8B030D-6E8A-4147-A177-3AD203B41FA5}">
                      <a16:colId xmlns:a16="http://schemas.microsoft.com/office/drawing/2014/main" val="20000"/>
                    </a:ext>
                  </a:extLst>
                </a:gridCol>
                <a:gridCol w="772160">
                  <a:extLst>
                    <a:ext uri="{9D8B030D-6E8A-4147-A177-3AD203B41FA5}">
                      <a16:colId xmlns:a16="http://schemas.microsoft.com/office/drawing/2014/main" val="20001"/>
                    </a:ext>
                  </a:extLst>
                </a:gridCol>
                <a:gridCol w="572769">
                  <a:extLst>
                    <a:ext uri="{9D8B030D-6E8A-4147-A177-3AD203B41FA5}">
                      <a16:colId xmlns:a16="http://schemas.microsoft.com/office/drawing/2014/main" val="20002"/>
                    </a:ext>
                  </a:extLst>
                </a:gridCol>
                <a:gridCol w="573405">
                  <a:extLst>
                    <a:ext uri="{9D8B030D-6E8A-4147-A177-3AD203B41FA5}">
                      <a16:colId xmlns:a16="http://schemas.microsoft.com/office/drawing/2014/main" val="20003"/>
                    </a:ext>
                  </a:extLst>
                </a:gridCol>
                <a:gridCol w="566420">
                  <a:extLst>
                    <a:ext uri="{9D8B030D-6E8A-4147-A177-3AD203B41FA5}">
                      <a16:colId xmlns:a16="http://schemas.microsoft.com/office/drawing/2014/main" val="20004"/>
                    </a:ext>
                  </a:extLst>
                </a:gridCol>
                <a:gridCol w="566420">
                  <a:extLst>
                    <a:ext uri="{9D8B030D-6E8A-4147-A177-3AD203B41FA5}">
                      <a16:colId xmlns:a16="http://schemas.microsoft.com/office/drawing/2014/main" val="20005"/>
                    </a:ext>
                  </a:extLst>
                </a:gridCol>
                <a:gridCol w="570864">
                  <a:extLst>
                    <a:ext uri="{9D8B030D-6E8A-4147-A177-3AD203B41FA5}">
                      <a16:colId xmlns:a16="http://schemas.microsoft.com/office/drawing/2014/main" val="20006"/>
                    </a:ext>
                  </a:extLst>
                </a:gridCol>
                <a:gridCol w="572770">
                  <a:extLst>
                    <a:ext uri="{9D8B030D-6E8A-4147-A177-3AD203B41FA5}">
                      <a16:colId xmlns:a16="http://schemas.microsoft.com/office/drawing/2014/main" val="20007"/>
                    </a:ext>
                  </a:extLst>
                </a:gridCol>
                <a:gridCol w="572770">
                  <a:extLst>
                    <a:ext uri="{9D8B030D-6E8A-4147-A177-3AD203B41FA5}">
                      <a16:colId xmlns:a16="http://schemas.microsoft.com/office/drawing/2014/main" val="20008"/>
                    </a:ext>
                  </a:extLst>
                </a:gridCol>
                <a:gridCol w="600075">
                  <a:extLst>
                    <a:ext uri="{9D8B030D-6E8A-4147-A177-3AD203B41FA5}">
                      <a16:colId xmlns:a16="http://schemas.microsoft.com/office/drawing/2014/main" val="20009"/>
                    </a:ext>
                  </a:extLst>
                </a:gridCol>
                <a:gridCol w="600075">
                  <a:extLst>
                    <a:ext uri="{9D8B030D-6E8A-4147-A177-3AD203B41FA5}">
                      <a16:colId xmlns:a16="http://schemas.microsoft.com/office/drawing/2014/main" val="20010"/>
                    </a:ext>
                  </a:extLst>
                </a:gridCol>
                <a:gridCol w="572770">
                  <a:extLst>
                    <a:ext uri="{9D8B030D-6E8A-4147-A177-3AD203B41FA5}">
                      <a16:colId xmlns:a16="http://schemas.microsoft.com/office/drawing/2014/main" val="20011"/>
                    </a:ext>
                  </a:extLst>
                </a:gridCol>
                <a:gridCol w="572770">
                  <a:extLst>
                    <a:ext uri="{9D8B030D-6E8A-4147-A177-3AD203B41FA5}">
                      <a16:colId xmlns:a16="http://schemas.microsoft.com/office/drawing/2014/main" val="20012"/>
                    </a:ext>
                  </a:extLst>
                </a:gridCol>
                <a:gridCol w="377825">
                  <a:extLst>
                    <a:ext uri="{9D8B030D-6E8A-4147-A177-3AD203B41FA5}">
                      <a16:colId xmlns:a16="http://schemas.microsoft.com/office/drawing/2014/main" val="20013"/>
                    </a:ext>
                  </a:extLst>
                </a:gridCol>
              </a:tblGrid>
              <a:tr h="80645">
                <a:tc rowSpan="5">
                  <a:txBody>
                    <a:bodyPr/>
                    <a:lstStyle/>
                    <a:p>
                      <a:pPr>
                        <a:lnSpc>
                          <a:spcPct val="100000"/>
                        </a:lnSpc>
                      </a:pPr>
                      <a:endParaRPr sz="1000">
                        <a:latin typeface="Times New Roman"/>
                        <a:cs typeface="Times New Roman"/>
                      </a:endParaRPr>
                    </a:p>
                  </a:txBody>
                  <a:tcPr marL="0" marR="0" marT="0" marB="0"/>
                </a:tc>
                <a:tc>
                  <a:txBody>
                    <a:bodyPr/>
                    <a:lstStyle/>
                    <a:p>
                      <a:pPr marR="216535" algn="r">
                        <a:lnSpc>
                          <a:spcPts val="500"/>
                        </a:lnSpc>
                        <a:spcBef>
                          <a:spcPts val="35"/>
                        </a:spcBef>
                      </a:pPr>
                      <a:r>
                        <a:rPr sz="500" spc="-25" dirty="0">
                          <a:solidFill>
                            <a:srgbClr val="FFFFFF"/>
                          </a:solidFill>
                          <a:latin typeface="Calibri"/>
                          <a:cs typeface="Calibri"/>
                        </a:rPr>
                        <a:t>0.1</a:t>
                      </a:r>
                      <a:endParaRPr sz="500">
                        <a:latin typeface="Calibri"/>
                        <a:cs typeface="Calibri"/>
                      </a:endParaRPr>
                    </a:p>
                  </a:txBody>
                  <a:tcPr marL="0" marR="0" marT="4445" marB="0"/>
                </a:tc>
                <a:tc>
                  <a:txBody>
                    <a:bodyPr/>
                    <a:lstStyle/>
                    <a:p>
                      <a:pPr marL="27940" algn="ctr">
                        <a:lnSpc>
                          <a:spcPts val="500"/>
                        </a:lnSpc>
                        <a:spcBef>
                          <a:spcPts val="35"/>
                        </a:spcBef>
                      </a:pPr>
                      <a:r>
                        <a:rPr sz="500" spc="-25" dirty="0">
                          <a:solidFill>
                            <a:srgbClr val="FFFFFF"/>
                          </a:solidFill>
                          <a:latin typeface="Calibri"/>
                          <a:cs typeface="Calibri"/>
                        </a:rPr>
                        <a:t>0.2</a:t>
                      </a:r>
                      <a:endParaRPr sz="500">
                        <a:latin typeface="Calibri"/>
                        <a:cs typeface="Calibri"/>
                      </a:endParaRPr>
                    </a:p>
                  </a:txBody>
                  <a:tcPr marL="0" marR="0" marT="4445" marB="0"/>
                </a:tc>
                <a:tc>
                  <a:txBody>
                    <a:bodyPr/>
                    <a:lstStyle/>
                    <a:p>
                      <a:pPr marL="33655"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L="34925" algn="ctr">
                        <a:lnSpc>
                          <a:spcPts val="535"/>
                        </a:lnSpc>
                      </a:pPr>
                      <a:r>
                        <a:rPr sz="500" spc="-25" dirty="0">
                          <a:solidFill>
                            <a:srgbClr val="FFFFFF"/>
                          </a:solidFill>
                          <a:latin typeface="Calibri"/>
                          <a:cs typeface="Calibri"/>
                        </a:rPr>
                        <a:t>0.5</a:t>
                      </a:r>
                      <a:endParaRPr sz="500">
                        <a:latin typeface="Calibri"/>
                        <a:cs typeface="Calibri"/>
                      </a:endParaRPr>
                    </a:p>
                  </a:txBody>
                  <a:tcPr marL="0" marR="0" marT="0" marB="0"/>
                </a:tc>
                <a:tc>
                  <a:txBody>
                    <a:bodyPr/>
                    <a:lstStyle/>
                    <a:p>
                      <a:pPr marL="26034" algn="ctr">
                        <a:lnSpc>
                          <a:spcPts val="505"/>
                        </a:lnSpc>
                      </a:pP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10160" algn="ctr">
                        <a:lnSpc>
                          <a:spcPts val="505"/>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29209" algn="ctr">
                        <a:lnSpc>
                          <a:spcPts val="495"/>
                        </a:lnSpc>
                      </a:pP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32384" algn="ctr">
                        <a:lnSpc>
                          <a:spcPts val="495"/>
                        </a:lnSpc>
                      </a:pP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1905" algn="ctr">
                        <a:lnSpc>
                          <a:spcPts val="495"/>
                        </a:lnSpc>
                      </a:pP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59690"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L="825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1206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R="24130" algn="r">
                        <a:lnSpc>
                          <a:spcPts val="535"/>
                        </a:lnSpc>
                      </a:pPr>
                      <a:r>
                        <a:rPr sz="500" dirty="0">
                          <a:solidFill>
                            <a:srgbClr val="FFFFFF"/>
                          </a:solidFill>
                          <a:latin typeface="Calibri"/>
                          <a:cs typeface="Calibri"/>
                        </a:rPr>
                        <a:t>-</a:t>
                      </a:r>
                      <a:r>
                        <a:rPr sz="500" spc="-25" dirty="0">
                          <a:solidFill>
                            <a:srgbClr val="FFFFFF"/>
                          </a:solidFill>
                          <a:latin typeface="Calibri"/>
                          <a:cs typeface="Calibri"/>
                        </a:rPr>
                        <a:t>0.3</a:t>
                      </a:r>
                      <a:endParaRPr sz="500">
                        <a:latin typeface="Calibri"/>
                        <a:cs typeface="Calibri"/>
                      </a:endParaRPr>
                    </a:p>
                  </a:txBody>
                  <a:tcPr marL="0" marR="0" marT="0" marB="0"/>
                </a:tc>
                <a:extLst>
                  <a:ext uri="{0D108BD9-81ED-4DB2-BD59-A6C34878D82A}">
                    <a16:rowId xmlns:a16="http://schemas.microsoft.com/office/drawing/2014/main" val="10000"/>
                  </a:ext>
                </a:extLst>
              </a:tr>
              <a:tr h="80645">
                <a:tc vMerge="1">
                  <a:txBody>
                    <a:bodyPr/>
                    <a:lstStyle/>
                    <a:p>
                      <a:endParaRPr/>
                    </a:p>
                  </a:txBody>
                  <a:tcPr marL="0" marR="0" marT="0" marB="0"/>
                </a:tc>
                <a:tc>
                  <a:txBody>
                    <a:bodyPr/>
                    <a:lstStyle/>
                    <a:p>
                      <a:pPr marR="216535" algn="r">
                        <a:lnSpc>
                          <a:spcPts val="535"/>
                        </a:lnSpc>
                      </a:pP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27940"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33655"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L="34925" algn="ctr">
                        <a:lnSpc>
                          <a:spcPts val="535"/>
                        </a:lnSpc>
                      </a:pPr>
                      <a:r>
                        <a:rPr sz="500" spc="-25" dirty="0">
                          <a:solidFill>
                            <a:srgbClr val="FFFFFF"/>
                          </a:solidFill>
                          <a:latin typeface="Calibri"/>
                          <a:cs typeface="Calibri"/>
                        </a:rPr>
                        <a:t>0.5</a:t>
                      </a:r>
                      <a:endParaRPr sz="500">
                        <a:latin typeface="Calibri"/>
                        <a:cs typeface="Calibri"/>
                      </a:endParaRPr>
                    </a:p>
                  </a:txBody>
                  <a:tcPr marL="0" marR="0" marT="0" marB="0"/>
                </a:tc>
                <a:tc>
                  <a:txBody>
                    <a:bodyPr/>
                    <a:lstStyle/>
                    <a:p>
                      <a:pPr marL="26670" algn="ctr">
                        <a:lnSpc>
                          <a:spcPts val="470"/>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31115" algn="ctr">
                        <a:lnSpc>
                          <a:spcPts val="470"/>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29209" algn="ctr">
                        <a:lnSpc>
                          <a:spcPts val="459"/>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32384" algn="ctr">
                        <a:lnSpc>
                          <a:spcPts val="459"/>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1905" algn="ctr">
                        <a:lnSpc>
                          <a:spcPts val="459"/>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59690"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L="29209"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33020"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R="24130" algn="r">
                        <a:lnSpc>
                          <a:spcPts val="535"/>
                        </a:lnSpc>
                      </a:pPr>
                      <a:r>
                        <a:rPr sz="500" spc="-25" dirty="0">
                          <a:solidFill>
                            <a:srgbClr val="FFFFFF"/>
                          </a:solidFill>
                          <a:latin typeface="Calibri"/>
                          <a:cs typeface="Calibri"/>
                        </a:rPr>
                        <a:t>0.5</a:t>
                      </a:r>
                      <a:endParaRPr sz="500">
                        <a:latin typeface="Calibri"/>
                        <a:cs typeface="Calibri"/>
                      </a:endParaRPr>
                    </a:p>
                  </a:txBody>
                  <a:tcPr marL="0" marR="0" marT="0" marB="0"/>
                </a:tc>
                <a:extLst>
                  <a:ext uri="{0D108BD9-81ED-4DB2-BD59-A6C34878D82A}">
                    <a16:rowId xmlns:a16="http://schemas.microsoft.com/office/drawing/2014/main" val="10001"/>
                  </a:ext>
                </a:extLst>
              </a:tr>
              <a:tr h="80645">
                <a:tc vMerge="1">
                  <a:txBody>
                    <a:bodyPr/>
                    <a:lstStyle/>
                    <a:p>
                      <a:endParaRPr/>
                    </a:p>
                  </a:txBody>
                  <a:tcPr marL="0" marR="0" marT="0" marB="0"/>
                </a:tc>
                <a:tc>
                  <a:txBody>
                    <a:bodyPr/>
                    <a:lstStyle/>
                    <a:p>
                      <a:pPr marR="216535" algn="r">
                        <a:lnSpc>
                          <a:spcPts val="500"/>
                        </a:lnSpc>
                        <a:spcBef>
                          <a:spcPts val="40"/>
                        </a:spcBef>
                      </a:pPr>
                      <a:r>
                        <a:rPr sz="500" spc="-25" dirty="0">
                          <a:solidFill>
                            <a:srgbClr val="FFFFFF"/>
                          </a:solidFill>
                          <a:latin typeface="Calibri"/>
                          <a:cs typeface="Calibri"/>
                        </a:rPr>
                        <a:t>0.1</a:t>
                      </a:r>
                      <a:endParaRPr sz="500">
                        <a:latin typeface="Calibri"/>
                        <a:cs typeface="Calibri"/>
                      </a:endParaRPr>
                    </a:p>
                  </a:txBody>
                  <a:tcPr marL="0" marR="0" marT="5080" marB="0"/>
                </a:tc>
                <a:tc>
                  <a:txBody>
                    <a:bodyPr/>
                    <a:lstStyle/>
                    <a:p>
                      <a:pPr marL="7620" algn="ctr">
                        <a:lnSpc>
                          <a:spcPts val="500"/>
                        </a:lnSpc>
                        <a:spcBef>
                          <a:spcPts val="40"/>
                        </a:spcBef>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5080" marB="0"/>
                </a:tc>
                <a:tc>
                  <a:txBody>
                    <a:bodyPr/>
                    <a:lstStyle/>
                    <a:p>
                      <a:pPr marL="33655" algn="ctr">
                        <a:lnSpc>
                          <a:spcPts val="540"/>
                        </a:lnSpc>
                      </a:pP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34925" algn="ctr">
                        <a:lnSpc>
                          <a:spcPts val="540"/>
                        </a:lnSpc>
                      </a:pPr>
                      <a:r>
                        <a:rPr sz="500" spc="-25" dirty="0">
                          <a:solidFill>
                            <a:srgbClr val="FFFFFF"/>
                          </a:solidFill>
                          <a:latin typeface="Calibri"/>
                          <a:cs typeface="Calibri"/>
                        </a:rPr>
                        <a:t>0.9</a:t>
                      </a:r>
                      <a:endParaRPr sz="500">
                        <a:latin typeface="Calibri"/>
                        <a:cs typeface="Calibri"/>
                      </a:endParaRPr>
                    </a:p>
                  </a:txBody>
                  <a:tcPr marL="0" marR="0" marT="0" marB="0"/>
                </a:tc>
                <a:tc>
                  <a:txBody>
                    <a:bodyPr/>
                    <a:lstStyle/>
                    <a:p>
                      <a:pPr marL="5715" algn="ctr">
                        <a:lnSpc>
                          <a:spcPts val="509"/>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0160" algn="ctr">
                        <a:lnSpc>
                          <a:spcPts val="509"/>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890"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2065"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10795"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8735"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255"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2065"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24130" algn="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extLst>
                  <a:ext uri="{0D108BD9-81ED-4DB2-BD59-A6C34878D82A}">
                    <a16:rowId xmlns:a16="http://schemas.microsoft.com/office/drawing/2014/main" val="10002"/>
                  </a:ext>
                </a:extLst>
              </a:tr>
              <a:tr h="80645">
                <a:tc vMerge="1">
                  <a:txBody>
                    <a:bodyPr/>
                    <a:lstStyle/>
                    <a:p>
                      <a:endParaRPr/>
                    </a:p>
                  </a:txBody>
                  <a:tcPr marL="0" marR="0" marT="0" marB="0"/>
                </a:tc>
                <a:tc>
                  <a:txBody>
                    <a:bodyPr/>
                    <a:lstStyle/>
                    <a:p>
                      <a:pPr marR="216535" algn="r">
                        <a:lnSpc>
                          <a:spcPts val="535"/>
                        </a:lnSpc>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L="7620"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12700"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14604"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5715" algn="ctr">
                        <a:lnSpc>
                          <a:spcPts val="470"/>
                        </a:lnSpc>
                      </a:pPr>
                      <a:r>
                        <a:rPr sz="500" dirty="0">
                          <a:solidFill>
                            <a:srgbClr val="FFFFFF"/>
                          </a:solidFill>
                          <a:latin typeface="Calibri"/>
                          <a:cs typeface="Calibri"/>
                        </a:rPr>
                        <a:t>-</a:t>
                      </a:r>
                      <a:r>
                        <a:rPr sz="500" spc="-25" dirty="0">
                          <a:solidFill>
                            <a:srgbClr val="FFFFFF"/>
                          </a:solidFill>
                          <a:latin typeface="Calibri"/>
                          <a:cs typeface="Calibri"/>
                        </a:rPr>
                        <a:t>0.5</a:t>
                      </a:r>
                      <a:endParaRPr sz="500">
                        <a:latin typeface="Calibri"/>
                        <a:cs typeface="Calibri"/>
                      </a:endParaRPr>
                    </a:p>
                  </a:txBody>
                  <a:tcPr marL="0" marR="0" marT="0" marB="0"/>
                </a:tc>
                <a:tc>
                  <a:txBody>
                    <a:bodyPr/>
                    <a:lstStyle/>
                    <a:p>
                      <a:pPr marL="10160" algn="ctr">
                        <a:lnSpc>
                          <a:spcPts val="470"/>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8890"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12065"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R="10795"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3873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825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1206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R="24130" algn="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extLst>
                  <a:ext uri="{0D108BD9-81ED-4DB2-BD59-A6C34878D82A}">
                    <a16:rowId xmlns:a16="http://schemas.microsoft.com/office/drawing/2014/main" val="10003"/>
                  </a:ext>
                </a:extLst>
              </a:tr>
              <a:tr h="164465">
                <a:tc vMerge="1">
                  <a:txBody>
                    <a:bodyPr/>
                    <a:lstStyle/>
                    <a:p>
                      <a:endParaRPr/>
                    </a:p>
                  </a:txBody>
                  <a:tcPr marL="0" marR="0" marT="0" marB="0"/>
                </a:tc>
                <a:tc>
                  <a:txBody>
                    <a:bodyPr/>
                    <a:lstStyle/>
                    <a:p>
                      <a:pPr marR="216535" algn="r">
                        <a:lnSpc>
                          <a:spcPct val="100000"/>
                        </a:lnSpc>
                        <a:spcBef>
                          <a:spcPts val="35"/>
                        </a:spcBef>
                      </a:pPr>
                      <a:r>
                        <a:rPr sz="500" spc="-25" dirty="0">
                          <a:solidFill>
                            <a:srgbClr val="FFFFFF"/>
                          </a:solidFill>
                          <a:latin typeface="Calibri"/>
                          <a:cs typeface="Calibri"/>
                        </a:rPr>
                        <a:t>0.2</a:t>
                      </a:r>
                      <a:endParaRPr sz="500">
                        <a:latin typeface="Calibri"/>
                        <a:cs typeface="Calibri"/>
                      </a:endParaRPr>
                    </a:p>
                  </a:txBody>
                  <a:tcPr marL="0" marR="0" marT="4445" marB="0"/>
                </a:tc>
                <a:tc>
                  <a:txBody>
                    <a:bodyPr/>
                    <a:lstStyle/>
                    <a:p>
                      <a:pPr marL="27940" algn="ctr">
                        <a:lnSpc>
                          <a:spcPct val="100000"/>
                        </a:lnSpc>
                        <a:spcBef>
                          <a:spcPts val="35"/>
                        </a:spcBef>
                      </a:pPr>
                      <a:r>
                        <a:rPr sz="500" spc="-25" dirty="0">
                          <a:solidFill>
                            <a:srgbClr val="FFFFFF"/>
                          </a:solidFill>
                          <a:latin typeface="Calibri"/>
                          <a:cs typeface="Calibri"/>
                        </a:rPr>
                        <a:t>0.1</a:t>
                      </a:r>
                      <a:endParaRPr sz="500">
                        <a:latin typeface="Calibri"/>
                        <a:cs typeface="Calibri"/>
                      </a:endParaRPr>
                    </a:p>
                  </a:txBody>
                  <a:tcPr marL="0" marR="0" marT="4445" marB="0"/>
                </a:tc>
                <a:tc>
                  <a:txBody>
                    <a:bodyPr/>
                    <a:lstStyle/>
                    <a:p>
                      <a:pPr marL="12700" algn="ctr">
                        <a:lnSpc>
                          <a:spcPts val="575"/>
                        </a:lnSpc>
                      </a:pPr>
                      <a:r>
                        <a:rPr sz="500" dirty="0">
                          <a:solidFill>
                            <a:srgbClr val="FFFFFF"/>
                          </a:solidFill>
                          <a:latin typeface="Calibri"/>
                          <a:cs typeface="Calibri"/>
                        </a:rPr>
                        <a:t>-</a:t>
                      </a: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14604" algn="ctr">
                        <a:lnSpc>
                          <a:spcPts val="575"/>
                        </a:lnSpc>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26034" algn="ctr">
                        <a:lnSpc>
                          <a:spcPts val="509"/>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0480" algn="ctr">
                        <a:lnSpc>
                          <a:spcPts val="509"/>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29209" algn="ctr">
                        <a:lnSpc>
                          <a:spcPts val="50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2384" algn="ctr">
                        <a:lnSpc>
                          <a:spcPts val="50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905" algn="ctr">
                        <a:lnSpc>
                          <a:spcPts val="50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59690" algn="ctr">
                        <a:lnSpc>
                          <a:spcPts val="575"/>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28575" algn="ctr">
                        <a:lnSpc>
                          <a:spcPts val="575"/>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3020" algn="ctr">
                        <a:lnSpc>
                          <a:spcPts val="575"/>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24130" algn="r">
                        <a:lnSpc>
                          <a:spcPts val="575"/>
                        </a:lnSpc>
                      </a:pPr>
                      <a:r>
                        <a:rPr sz="500" spc="-25" dirty="0">
                          <a:solidFill>
                            <a:srgbClr val="FFFFFF"/>
                          </a:solidFill>
                          <a:latin typeface="Calibri"/>
                          <a:cs typeface="Calibri"/>
                        </a:rPr>
                        <a:t>0.1</a:t>
                      </a:r>
                      <a:endParaRPr sz="500">
                        <a:latin typeface="Calibri"/>
                        <a:cs typeface="Calibri"/>
                      </a:endParaRPr>
                    </a:p>
                  </a:txBody>
                  <a:tcPr marL="0" marR="0" marT="0" marB="0"/>
                </a:tc>
                <a:extLst>
                  <a:ext uri="{0D108BD9-81ED-4DB2-BD59-A6C34878D82A}">
                    <a16:rowId xmlns:a16="http://schemas.microsoft.com/office/drawing/2014/main" val="10004"/>
                  </a:ext>
                </a:extLst>
              </a:tr>
              <a:tr h="279400">
                <a:tc>
                  <a:txBody>
                    <a:bodyPr/>
                    <a:lstStyle/>
                    <a:p>
                      <a:pPr marL="31750">
                        <a:lnSpc>
                          <a:spcPts val="1845"/>
                        </a:lnSpc>
                        <a:spcBef>
                          <a:spcPts val="259"/>
                        </a:spcBef>
                      </a:pPr>
                      <a:r>
                        <a:rPr sz="1550" spc="-10" dirty="0">
                          <a:latin typeface="Calibri"/>
                          <a:cs typeface="Calibri"/>
                        </a:rPr>
                        <a:t>Encoder:</a:t>
                      </a:r>
                      <a:endParaRPr sz="1550">
                        <a:latin typeface="Calibri"/>
                        <a:cs typeface="Calibri"/>
                      </a:endParaRPr>
                    </a:p>
                  </a:txBody>
                  <a:tcPr marL="0" marR="0" marT="33019"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5"/>
                  </a:ext>
                </a:extLst>
              </a:tr>
              <a:tr h="131445">
                <a:tc gridSpan="2">
                  <a:txBody>
                    <a:bodyPr/>
                    <a:lstStyle/>
                    <a:p>
                      <a:pPr marR="216535" algn="r">
                        <a:lnSpc>
                          <a:spcPts val="500"/>
                        </a:lnSpc>
                        <a:spcBef>
                          <a:spcPts val="440"/>
                        </a:spcBef>
                      </a:pPr>
                      <a:r>
                        <a:rPr sz="500" spc="-25" dirty="0">
                          <a:solidFill>
                            <a:srgbClr val="FFFFFF"/>
                          </a:solidFill>
                          <a:latin typeface="Calibri"/>
                          <a:cs typeface="Calibri"/>
                        </a:rPr>
                        <a:t>0.2</a:t>
                      </a:r>
                      <a:endParaRPr sz="500">
                        <a:latin typeface="Calibri"/>
                        <a:cs typeface="Calibri"/>
                      </a:endParaRPr>
                    </a:p>
                  </a:txBody>
                  <a:tcPr marL="0" marR="0" marT="55880" marB="0"/>
                </a:tc>
                <a:tc hMerge="1">
                  <a:txBody>
                    <a:bodyPr/>
                    <a:lstStyle/>
                    <a:p>
                      <a:endParaRPr/>
                    </a:p>
                  </a:txBody>
                  <a:tcPr marL="0" marR="0" marT="0" marB="0"/>
                </a:tc>
                <a:tc>
                  <a:txBody>
                    <a:bodyPr/>
                    <a:lstStyle/>
                    <a:p>
                      <a:pPr marL="27940" algn="ctr">
                        <a:lnSpc>
                          <a:spcPts val="500"/>
                        </a:lnSpc>
                        <a:spcBef>
                          <a:spcPts val="440"/>
                        </a:spcBef>
                      </a:pPr>
                      <a:r>
                        <a:rPr sz="500" spc="-25" dirty="0">
                          <a:solidFill>
                            <a:srgbClr val="FFFFFF"/>
                          </a:solidFill>
                          <a:latin typeface="Calibri"/>
                          <a:cs typeface="Calibri"/>
                        </a:rPr>
                        <a:t>0.2</a:t>
                      </a:r>
                      <a:endParaRPr sz="500">
                        <a:latin typeface="Calibri"/>
                        <a:cs typeface="Calibri"/>
                      </a:endParaRPr>
                    </a:p>
                  </a:txBody>
                  <a:tcPr marL="0" marR="0" marT="55880" marB="0"/>
                </a:tc>
                <a:tc>
                  <a:txBody>
                    <a:bodyPr/>
                    <a:lstStyle/>
                    <a:p>
                      <a:pPr marL="33655" algn="ctr">
                        <a:lnSpc>
                          <a:spcPts val="565"/>
                        </a:lnSpc>
                        <a:spcBef>
                          <a:spcPts val="375"/>
                        </a:spcBef>
                      </a:pPr>
                      <a:r>
                        <a:rPr sz="500" spc="-25" dirty="0">
                          <a:solidFill>
                            <a:srgbClr val="FFFFFF"/>
                          </a:solidFill>
                          <a:latin typeface="Calibri"/>
                          <a:cs typeface="Calibri"/>
                        </a:rPr>
                        <a:t>0.1</a:t>
                      </a:r>
                      <a:endParaRPr sz="500">
                        <a:latin typeface="Calibri"/>
                        <a:cs typeface="Calibri"/>
                      </a:endParaRPr>
                    </a:p>
                  </a:txBody>
                  <a:tcPr marL="0" marR="0" marT="47625" marB="0"/>
                </a:tc>
                <a:tc>
                  <a:txBody>
                    <a:bodyPr/>
                    <a:lstStyle/>
                    <a:p>
                      <a:pPr marL="34925" algn="ctr">
                        <a:lnSpc>
                          <a:spcPts val="565"/>
                        </a:lnSpc>
                        <a:spcBef>
                          <a:spcPts val="375"/>
                        </a:spcBef>
                      </a:pPr>
                      <a:r>
                        <a:rPr sz="500" spc="-25" dirty="0">
                          <a:solidFill>
                            <a:srgbClr val="FFFFFF"/>
                          </a:solidFill>
                          <a:latin typeface="Calibri"/>
                          <a:cs typeface="Calibri"/>
                        </a:rPr>
                        <a:t>0.2</a:t>
                      </a:r>
                      <a:endParaRPr sz="500">
                        <a:latin typeface="Calibri"/>
                        <a:cs typeface="Calibri"/>
                      </a:endParaRPr>
                    </a:p>
                  </a:txBody>
                  <a:tcPr marL="0" marR="0" marT="47625" marB="0"/>
                </a:tc>
                <a:tc>
                  <a:txBody>
                    <a:bodyPr/>
                    <a:lstStyle/>
                    <a:p>
                      <a:pPr marL="26670" algn="ctr">
                        <a:lnSpc>
                          <a:spcPct val="100000"/>
                        </a:lnSpc>
                        <a:spcBef>
                          <a:spcPts val="305"/>
                        </a:spcBef>
                      </a:pPr>
                      <a:r>
                        <a:rPr sz="500" spc="-25" dirty="0">
                          <a:solidFill>
                            <a:srgbClr val="FFFFFF"/>
                          </a:solidFill>
                          <a:latin typeface="Calibri"/>
                          <a:cs typeface="Calibri"/>
                        </a:rPr>
                        <a:t>0.2</a:t>
                      </a:r>
                      <a:endParaRPr sz="500">
                        <a:latin typeface="Calibri"/>
                        <a:cs typeface="Calibri"/>
                      </a:endParaRPr>
                    </a:p>
                  </a:txBody>
                  <a:tcPr marL="0" marR="0" marT="38735" marB="0"/>
                </a:tc>
                <a:tc>
                  <a:txBody>
                    <a:bodyPr/>
                    <a:lstStyle/>
                    <a:p>
                      <a:pPr marL="31115" algn="ctr">
                        <a:lnSpc>
                          <a:spcPct val="100000"/>
                        </a:lnSpc>
                        <a:spcBef>
                          <a:spcPts val="305"/>
                        </a:spcBef>
                      </a:pPr>
                      <a:r>
                        <a:rPr sz="500" spc="-25" dirty="0">
                          <a:solidFill>
                            <a:srgbClr val="FFFFFF"/>
                          </a:solidFill>
                          <a:latin typeface="Calibri"/>
                          <a:cs typeface="Calibri"/>
                        </a:rPr>
                        <a:t>0.2</a:t>
                      </a:r>
                      <a:endParaRPr sz="500">
                        <a:latin typeface="Calibri"/>
                        <a:cs typeface="Calibri"/>
                      </a:endParaRPr>
                    </a:p>
                  </a:txBody>
                  <a:tcPr marL="0" marR="0" marT="38735" marB="0"/>
                </a:tc>
                <a:tc>
                  <a:txBody>
                    <a:bodyPr/>
                    <a:lstStyle/>
                    <a:p>
                      <a:pPr marL="29209" algn="ctr">
                        <a:lnSpc>
                          <a:spcPct val="100000"/>
                        </a:lnSpc>
                        <a:spcBef>
                          <a:spcPts val="300"/>
                        </a:spcBef>
                      </a:pPr>
                      <a:r>
                        <a:rPr sz="500" spc="-25" dirty="0">
                          <a:solidFill>
                            <a:srgbClr val="FFFFFF"/>
                          </a:solidFill>
                          <a:latin typeface="Calibri"/>
                          <a:cs typeface="Calibri"/>
                        </a:rPr>
                        <a:t>0.2</a:t>
                      </a:r>
                      <a:endParaRPr sz="500">
                        <a:latin typeface="Calibri"/>
                        <a:cs typeface="Calibri"/>
                      </a:endParaRPr>
                    </a:p>
                  </a:txBody>
                  <a:tcPr marL="0" marR="0" marT="38100" marB="0"/>
                </a:tc>
                <a:tc>
                  <a:txBody>
                    <a:bodyPr/>
                    <a:lstStyle/>
                    <a:p>
                      <a:pPr marL="12065" algn="ctr">
                        <a:lnSpc>
                          <a:spcPct val="100000"/>
                        </a:lnSpc>
                        <a:spcBef>
                          <a:spcPts val="300"/>
                        </a:spcBef>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txBody>
                  <a:tcPr marL="0" marR="0" marT="38100" marB="0"/>
                </a:tc>
                <a:tc>
                  <a:txBody>
                    <a:bodyPr/>
                    <a:lstStyle/>
                    <a:p>
                      <a:pPr marL="1905" algn="ctr">
                        <a:lnSpc>
                          <a:spcPct val="100000"/>
                        </a:lnSpc>
                        <a:spcBef>
                          <a:spcPts val="300"/>
                        </a:spcBef>
                      </a:pPr>
                      <a:r>
                        <a:rPr sz="500" spc="-25" dirty="0">
                          <a:solidFill>
                            <a:srgbClr val="FFFFFF"/>
                          </a:solidFill>
                          <a:latin typeface="Calibri"/>
                          <a:cs typeface="Calibri"/>
                        </a:rPr>
                        <a:t>0.2</a:t>
                      </a:r>
                      <a:endParaRPr sz="500">
                        <a:latin typeface="Calibri"/>
                        <a:cs typeface="Calibri"/>
                      </a:endParaRPr>
                    </a:p>
                  </a:txBody>
                  <a:tcPr marL="0" marR="0" marT="38100" marB="0"/>
                </a:tc>
                <a:tc>
                  <a:txBody>
                    <a:bodyPr/>
                    <a:lstStyle/>
                    <a:p>
                      <a:pPr marL="38735" algn="ctr">
                        <a:lnSpc>
                          <a:spcPts val="565"/>
                        </a:lnSpc>
                        <a:spcBef>
                          <a:spcPts val="375"/>
                        </a:spcBef>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47625" marB="0"/>
                </a:tc>
                <a:tc>
                  <a:txBody>
                    <a:bodyPr/>
                    <a:lstStyle/>
                    <a:p>
                      <a:pPr marL="28575" algn="ctr">
                        <a:lnSpc>
                          <a:spcPts val="565"/>
                        </a:lnSpc>
                        <a:spcBef>
                          <a:spcPts val="375"/>
                        </a:spcBef>
                      </a:pPr>
                      <a:r>
                        <a:rPr sz="500" spc="-25" dirty="0">
                          <a:solidFill>
                            <a:srgbClr val="FFFFFF"/>
                          </a:solidFill>
                          <a:latin typeface="Calibri"/>
                          <a:cs typeface="Calibri"/>
                        </a:rPr>
                        <a:t>0.2</a:t>
                      </a:r>
                      <a:endParaRPr sz="500">
                        <a:latin typeface="Calibri"/>
                        <a:cs typeface="Calibri"/>
                      </a:endParaRPr>
                    </a:p>
                  </a:txBody>
                  <a:tcPr marL="0" marR="0" marT="47625" marB="0"/>
                </a:tc>
                <a:tc>
                  <a:txBody>
                    <a:bodyPr/>
                    <a:lstStyle/>
                    <a:p>
                      <a:pPr marL="33020" algn="ctr">
                        <a:lnSpc>
                          <a:spcPts val="565"/>
                        </a:lnSpc>
                        <a:spcBef>
                          <a:spcPts val="375"/>
                        </a:spcBef>
                      </a:pPr>
                      <a:r>
                        <a:rPr sz="500" spc="-25" dirty="0">
                          <a:solidFill>
                            <a:srgbClr val="FFFFFF"/>
                          </a:solidFill>
                          <a:latin typeface="Calibri"/>
                          <a:cs typeface="Calibri"/>
                        </a:rPr>
                        <a:t>0.3</a:t>
                      </a:r>
                      <a:endParaRPr sz="500">
                        <a:latin typeface="Calibri"/>
                        <a:cs typeface="Calibri"/>
                      </a:endParaRPr>
                    </a:p>
                  </a:txBody>
                  <a:tcPr marL="0" marR="0" marT="47625" marB="0"/>
                </a:tc>
                <a:tc>
                  <a:txBody>
                    <a:bodyPr/>
                    <a:lstStyle/>
                    <a:p>
                      <a:pPr marR="24130" algn="r">
                        <a:lnSpc>
                          <a:spcPts val="565"/>
                        </a:lnSpc>
                        <a:spcBef>
                          <a:spcPts val="375"/>
                        </a:spcBef>
                      </a:pPr>
                      <a:r>
                        <a:rPr sz="500" spc="-25" dirty="0">
                          <a:solidFill>
                            <a:srgbClr val="FFFFFF"/>
                          </a:solidFill>
                          <a:latin typeface="Calibri"/>
                          <a:cs typeface="Calibri"/>
                        </a:rPr>
                        <a:t>0.2</a:t>
                      </a:r>
                      <a:endParaRPr sz="500">
                        <a:latin typeface="Calibri"/>
                        <a:cs typeface="Calibri"/>
                      </a:endParaRPr>
                    </a:p>
                  </a:txBody>
                  <a:tcPr marL="0" marR="0" marT="47625" marB="0"/>
                </a:tc>
                <a:extLst>
                  <a:ext uri="{0D108BD9-81ED-4DB2-BD59-A6C34878D82A}">
                    <a16:rowId xmlns:a16="http://schemas.microsoft.com/office/drawing/2014/main" val="10006"/>
                  </a:ext>
                </a:extLst>
              </a:tr>
              <a:tr h="80645">
                <a:tc gridSpan="2">
                  <a:txBody>
                    <a:bodyPr/>
                    <a:lstStyle/>
                    <a:p>
                      <a:pPr>
                        <a:lnSpc>
                          <a:spcPct val="100000"/>
                        </a:lnSpc>
                      </a:pPr>
                      <a:endParaRPr sz="300">
                        <a:latin typeface="Times New Roman"/>
                        <a:cs typeface="Times New Roman"/>
                      </a:endParaRPr>
                    </a:p>
                  </a:txBody>
                  <a:tcPr marL="0" marR="0" marT="0" marB="0"/>
                </a:tc>
                <a:tc hMerge="1">
                  <a:txBody>
                    <a:bodyPr/>
                    <a:lstStyle/>
                    <a:p>
                      <a:endParaRPr/>
                    </a:p>
                  </a:txBody>
                  <a:tcPr marL="0" marR="0" marT="0" marB="0"/>
                </a:tc>
                <a:tc>
                  <a:txBody>
                    <a:bodyPr/>
                    <a:lstStyle/>
                    <a:p>
                      <a:pPr marL="27940" algn="ctr">
                        <a:lnSpc>
                          <a:spcPts val="540"/>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33655" algn="ctr">
                        <a:lnSpc>
                          <a:spcPts val="535"/>
                        </a:lnSpc>
                      </a:pP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34925"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5715" algn="ctr">
                        <a:lnSpc>
                          <a:spcPts val="470"/>
                        </a:lnSpc>
                      </a:pPr>
                      <a:r>
                        <a:rPr sz="500" dirty="0">
                          <a:solidFill>
                            <a:srgbClr val="FFFFFF"/>
                          </a:solidFill>
                          <a:latin typeface="Calibri"/>
                          <a:cs typeface="Calibri"/>
                        </a:rPr>
                        <a:t>-</a:t>
                      </a:r>
                      <a:r>
                        <a:rPr sz="500" spc="-25" dirty="0">
                          <a:solidFill>
                            <a:srgbClr val="FFFFFF"/>
                          </a:solidFill>
                          <a:latin typeface="Calibri"/>
                          <a:cs typeface="Calibri"/>
                        </a:rPr>
                        <a:t>0.8</a:t>
                      </a:r>
                      <a:endParaRPr sz="500">
                        <a:latin typeface="Calibri"/>
                        <a:cs typeface="Calibri"/>
                      </a:endParaRPr>
                    </a:p>
                  </a:txBody>
                  <a:tcPr marL="0" marR="0" marT="0" marB="0"/>
                </a:tc>
                <a:tc>
                  <a:txBody>
                    <a:bodyPr/>
                    <a:lstStyle/>
                    <a:p>
                      <a:pPr marL="30480" algn="ctr">
                        <a:lnSpc>
                          <a:spcPts val="470"/>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8890"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2384" algn="ctr">
                        <a:lnSpc>
                          <a:spcPts val="459"/>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1905" algn="ctr">
                        <a:lnSpc>
                          <a:spcPts val="459"/>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59690"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28575"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L="33020"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R="24130" algn="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extLst>
                  <a:ext uri="{0D108BD9-81ED-4DB2-BD59-A6C34878D82A}">
                    <a16:rowId xmlns:a16="http://schemas.microsoft.com/office/drawing/2014/main" val="10007"/>
                  </a:ext>
                </a:extLst>
              </a:tr>
              <a:tr h="84455">
                <a:tc gridSpan="2">
                  <a:txBody>
                    <a:bodyPr/>
                    <a:lstStyle/>
                    <a:p>
                      <a:pPr marR="216535" algn="r">
                        <a:lnSpc>
                          <a:spcPts val="530"/>
                        </a:lnSpc>
                        <a:spcBef>
                          <a:spcPts val="35"/>
                        </a:spcBef>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4445" marB="0"/>
                </a:tc>
                <a:tc hMerge="1">
                  <a:txBody>
                    <a:bodyPr/>
                    <a:lstStyle/>
                    <a:p>
                      <a:endParaRPr/>
                    </a:p>
                  </a:txBody>
                  <a:tcPr marL="0" marR="0" marT="0" marB="0"/>
                </a:tc>
                <a:tc>
                  <a:txBody>
                    <a:bodyPr/>
                    <a:lstStyle/>
                    <a:p>
                      <a:pPr marL="7620" algn="ctr">
                        <a:lnSpc>
                          <a:spcPts val="530"/>
                        </a:lnSpc>
                        <a:spcBef>
                          <a:spcPts val="35"/>
                        </a:spcBef>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4445" marB="0"/>
                </a:tc>
                <a:tc>
                  <a:txBody>
                    <a:bodyPr/>
                    <a:lstStyle/>
                    <a:p>
                      <a:pPr marL="12700" algn="ctr">
                        <a:lnSpc>
                          <a:spcPts val="57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4604" algn="ctr">
                        <a:lnSpc>
                          <a:spcPts val="57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5715" algn="ctr">
                        <a:lnSpc>
                          <a:spcPts val="509"/>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0160" algn="ctr">
                        <a:lnSpc>
                          <a:spcPts val="509"/>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890"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2065"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10795"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8735" algn="ctr">
                        <a:lnSpc>
                          <a:spcPts val="57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255" algn="ctr">
                        <a:lnSpc>
                          <a:spcPts val="57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2065" algn="ctr">
                        <a:lnSpc>
                          <a:spcPts val="57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24130" algn="r">
                        <a:lnSpc>
                          <a:spcPts val="57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extLst>
                  <a:ext uri="{0D108BD9-81ED-4DB2-BD59-A6C34878D82A}">
                    <a16:rowId xmlns:a16="http://schemas.microsoft.com/office/drawing/2014/main" val="10008"/>
                  </a:ext>
                </a:extLst>
              </a:tr>
              <a:tr h="212090">
                <a:tc>
                  <a:txBody>
                    <a:bodyPr/>
                    <a:lstStyle/>
                    <a:p>
                      <a:pPr marL="23495">
                        <a:lnSpc>
                          <a:spcPts val="1490"/>
                        </a:lnSpc>
                      </a:pPr>
                      <a:r>
                        <a:rPr sz="1550" spc="-10" dirty="0">
                          <a:latin typeface="Calibri"/>
                          <a:cs typeface="Calibri"/>
                        </a:rPr>
                        <a:t>sentence</a:t>
                      </a:r>
                      <a:endParaRPr sz="1550">
                        <a:latin typeface="Calibri"/>
                        <a:cs typeface="Calibri"/>
                      </a:endParaRPr>
                    </a:p>
                  </a:txBody>
                  <a:tcPr marL="0" marR="0" marT="0" marB="0"/>
                </a:tc>
                <a:tc>
                  <a:txBody>
                    <a:bodyPr/>
                    <a:lstStyle/>
                    <a:p>
                      <a:pPr marL="456565">
                        <a:lnSpc>
                          <a:spcPct val="100000"/>
                        </a:lnSpc>
                        <a:spcBef>
                          <a:spcPts val="60"/>
                        </a:spcBef>
                      </a:pPr>
                      <a:r>
                        <a:rPr sz="500" spc="-25" dirty="0">
                          <a:solidFill>
                            <a:srgbClr val="FFFFFF"/>
                          </a:solidFill>
                          <a:latin typeface="Calibri"/>
                          <a:cs typeface="Calibri"/>
                        </a:rPr>
                        <a:t>0.1</a:t>
                      </a:r>
                      <a:endParaRPr sz="500">
                        <a:latin typeface="Calibri"/>
                        <a:cs typeface="Calibri"/>
                      </a:endParaRPr>
                    </a:p>
                    <a:p>
                      <a:pPr marL="456565">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7620" marB="0"/>
                </a:tc>
                <a:tc>
                  <a:txBody>
                    <a:bodyPr/>
                    <a:lstStyle/>
                    <a:p>
                      <a:pPr marL="7620" algn="ctr">
                        <a:lnSpc>
                          <a:spcPct val="100000"/>
                        </a:lnSpc>
                        <a:spcBef>
                          <a:spcPts val="60"/>
                        </a:spcBef>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p>
                      <a:pPr marL="27940"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7620" marB="0"/>
                </a:tc>
                <a:tc>
                  <a:txBody>
                    <a:bodyPr/>
                    <a:lstStyle/>
                    <a:p>
                      <a:pPr marL="12700" algn="ctr">
                        <a:lnSpc>
                          <a:spcPts val="59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p>
                      <a:pPr marL="33655"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4604" algn="ctr">
                        <a:lnSpc>
                          <a:spcPts val="595"/>
                        </a:lnSpc>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p>
                      <a:pPr marL="34925"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5715" algn="ctr">
                        <a:lnSpc>
                          <a:spcPts val="530"/>
                        </a:lnSpc>
                      </a:pPr>
                      <a:r>
                        <a:rPr sz="500" dirty="0">
                          <a:solidFill>
                            <a:srgbClr val="FFFFFF"/>
                          </a:solidFill>
                          <a:latin typeface="Calibri"/>
                          <a:cs typeface="Calibri"/>
                        </a:rPr>
                        <a:t>-</a:t>
                      </a:r>
                      <a:r>
                        <a:rPr sz="500" spc="-25" dirty="0">
                          <a:solidFill>
                            <a:srgbClr val="FFFFFF"/>
                          </a:solidFill>
                          <a:latin typeface="Calibri"/>
                          <a:cs typeface="Calibri"/>
                        </a:rPr>
                        <a:t>0.5</a:t>
                      </a:r>
                      <a:endParaRPr sz="500">
                        <a:latin typeface="Calibri"/>
                        <a:cs typeface="Calibri"/>
                      </a:endParaRPr>
                    </a:p>
                    <a:p>
                      <a:pPr marL="26034"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0160" algn="ctr">
                        <a:lnSpc>
                          <a:spcPts val="530"/>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p>
                      <a:pPr marL="30480"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890" algn="ctr">
                        <a:lnSpc>
                          <a:spcPts val="52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p>
                      <a:pPr marL="29209"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2065" algn="ctr">
                        <a:lnSpc>
                          <a:spcPts val="52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p>
                      <a:pPr marL="32384"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905" algn="ctr">
                        <a:lnSpc>
                          <a:spcPts val="525"/>
                        </a:lnSpc>
                      </a:pPr>
                      <a:r>
                        <a:rPr sz="500" spc="-25" dirty="0">
                          <a:solidFill>
                            <a:srgbClr val="FFFFFF"/>
                          </a:solidFill>
                          <a:latin typeface="Calibri"/>
                          <a:cs typeface="Calibri"/>
                        </a:rPr>
                        <a:t>0.3</a:t>
                      </a:r>
                      <a:endParaRPr sz="500">
                        <a:latin typeface="Calibri"/>
                        <a:cs typeface="Calibri"/>
                      </a:endParaRPr>
                    </a:p>
                    <a:p>
                      <a:pPr marL="1905"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59690" algn="ctr">
                        <a:lnSpc>
                          <a:spcPts val="595"/>
                        </a:lnSpc>
                      </a:pPr>
                      <a:r>
                        <a:rPr sz="500" spc="-25" dirty="0">
                          <a:solidFill>
                            <a:srgbClr val="FFFFFF"/>
                          </a:solidFill>
                          <a:latin typeface="Calibri"/>
                          <a:cs typeface="Calibri"/>
                        </a:rPr>
                        <a:t>0.3</a:t>
                      </a:r>
                      <a:endParaRPr sz="500">
                        <a:latin typeface="Calibri"/>
                        <a:cs typeface="Calibri"/>
                      </a:endParaRPr>
                    </a:p>
                    <a:p>
                      <a:pPr marL="59690"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29209" algn="ctr">
                        <a:lnSpc>
                          <a:spcPts val="595"/>
                        </a:lnSpc>
                      </a:pPr>
                      <a:r>
                        <a:rPr sz="500" spc="-25" dirty="0">
                          <a:solidFill>
                            <a:srgbClr val="FFFFFF"/>
                          </a:solidFill>
                          <a:latin typeface="Calibri"/>
                          <a:cs typeface="Calibri"/>
                        </a:rPr>
                        <a:t>0.2</a:t>
                      </a:r>
                      <a:endParaRPr sz="500">
                        <a:latin typeface="Calibri"/>
                        <a:cs typeface="Calibri"/>
                      </a:endParaRPr>
                    </a:p>
                    <a:p>
                      <a:pPr marL="28575"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2065" algn="ctr">
                        <a:lnSpc>
                          <a:spcPts val="595"/>
                        </a:lnSpc>
                      </a:pPr>
                      <a:r>
                        <a:rPr sz="500" dirty="0">
                          <a:solidFill>
                            <a:srgbClr val="FFFFFF"/>
                          </a:solidFill>
                          <a:latin typeface="Calibri"/>
                          <a:cs typeface="Calibri"/>
                        </a:rPr>
                        <a:t>-</a:t>
                      </a:r>
                      <a:r>
                        <a:rPr sz="500" spc="-25" dirty="0">
                          <a:solidFill>
                            <a:srgbClr val="FFFFFF"/>
                          </a:solidFill>
                          <a:latin typeface="Calibri"/>
                          <a:cs typeface="Calibri"/>
                        </a:rPr>
                        <a:t>0.5</a:t>
                      </a:r>
                      <a:endParaRPr sz="500">
                        <a:latin typeface="Calibri"/>
                        <a:cs typeface="Calibri"/>
                      </a:endParaRPr>
                    </a:p>
                    <a:p>
                      <a:pPr marL="33020" algn="ct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24130" algn="r">
                        <a:lnSpc>
                          <a:spcPts val="59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p>
                      <a:pPr marR="24130" algn="r">
                        <a:lnSpc>
                          <a:spcPct val="100000"/>
                        </a:lnSpc>
                        <a:spcBef>
                          <a:spcPts val="75"/>
                        </a:spcBef>
                      </a:pPr>
                      <a:r>
                        <a:rPr sz="500" spc="-25" dirty="0">
                          <a:solidFill>
                            <a:srgbClr val="FFFFFF"/>
                          </a:solidFill>
                          <a:latin typeface="Calibri"/>
                          <a:cs typeface="Calibri"/>
                        </a:rPr>
                        <a:t>0.1</a:t>
                      </a:r>
                      <a:endParaRPr sz="500">
                        <a:latin typeface="Calibri"/>
                        <a:cs typeface="Calibri"/>
                      </a:endParaRPr>
                    </a:p>
                  </a:txBody>
                  <a:tcPr marL="0" marR="0" marT="0" marB="0"/>
                </a:tc>
                <a:extLst>
                  <a:ext uri="{0D108BD9-81ED-4DB2-BD59-A6C34878D82A}">
                    <a16:rowId xmlns:a16="http://schemas.microsoft.com/office/drawing/2014/main" val="10009"/>
                  </a:ext>
                </a:extLst>
              </a:tr>
              <a:tr h="288290">
                <a:tc>
                  <a:txBody>
                    <a:bodyPr/>
                    <a:lstStyle/>
                    <a:p>
                      <a:pPr marL="40005">
                        <a:lnSpc>
                          <a:spcPts val="1680"/>
                        </a:lnSpc>
                      </a:pPr>
                      <a:r>
                        <a:rPr sz="1550" spc="-10" dirty="0">
                          <a:latin typeface="Calibri"/>
                          <a:cs typeface="Calibri"/>
                        </a:rPr>
                        <a:t>meaning</a:t>
                      </a:r>
                      <a:endParaRPr sz="1550">
                        <a:latin typeface="Calibri"/>
                        <a:cs typeface="Calibri"/>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0"/>
                  </a:ext>
                </a:extLst>
              </a:tr>
              <a:tr h="144780">
                <a:tc>
                  <a:txBody>
                    <a:bodyPr/>
                    <a:lstStyle/>
                    <a:p>
                      <a:pPr>
                        <a:lnSpc>
                          <a:spcPct val="100000"/>
                        </a:lnSpc>
                      </a:pPr>
                      <a:endParaRPr sz="800">
                        <a:latin typeface="Times New Roman"/>
                        <a:cs typeface="Times New Roman"/>
                      </a:endParaRPr>
                    </a:p>
                  </a:txBody>
                  <a:tcPr marL="0" marR="0" marT="0" marB="0"/>
                </a:tc>
                <a:tc>
                  <a:txBody>
                    <a:bodyPr/>
                    <a:lstStyle/>
                    <a:p>
                      <a:pPr marR="226695" algn="r">
                        <a:lnSpc>
                          <a:spcPts val="500"/>
                        </a:lnSpc>
                        <a:spcBef>
                          <a:spcPts val="545"/>
                        </a:spcBef>
                      </a:pPr>
                      <a:r>
                        <a:rPr sz="500" spc="-25" dirty="0">
                          <a:solidFill>
                            <a:srgbClr val="FFFFFF"/>
                          </a:solidFill>
                          <a:latin typeface="Calibri"/>
                          <a:cs typeface="Calibri"/>
                        </a:rPr>
                        <a:t>0.2</a:t>
                      </a:r>
                      <a:endParaRPr sz="500">
                        <a:latin typeface="Calibri"/>
                        <a:cs typeface="Calibri"/>
                      </a:endParaRPr>
                    </a:p>
                  </a:txBody>
                  <a:tcPr marL="0" marR="0" marT="69215" marB="0"/>
                </a:tc>
                <a:tc>
                  <a:txBody>
                    <a:bodyPr/>
                    <a:lstStyle/>
                    <a:p>
                      <a:pPr marL="6985" algn="ctr">
                        <a:lnSpc>
                          <a:spcPts val="500"/>
                        </a:lnSpc>
                        <a:spcBef>
                          <a:spcPts val="545"/>
                        </a:spcBef>
                      </a:pPr>
                      <a:r>
                        <a:rPr sz="500" spc="-25" dirty="0">
                          <a:solidFill>
                            <a:srgbClr val="FFFFFF"/>
                          </a:solidFill>
                          <a:latin typeface="Calibri"/>
                          <a:cs typeface="Calibri"/>
                        </a:rPr>
                        <a:t>0.4</a:t>
                      </a:r>
                      <a:endParaRPr sz="500">
                        <a:latin typeface="Calibri"/>
                        <a:cs typeface="Calibri"/>
                      </a:endParaRPr>
                    </a:p>
                  </a:txBody>
                  <a:tcPr marL="0" marR="0" marT="69215" marB="0"/>
                </a:tc>
                <a:tc>
                  <a:txBody>
                    <a:bodyPr/>
                    <a:lstStyle/>
                    <a:p>
                      <a:pPr marL="12065" algn="ctr">
                        <a:lnSpc>
                          <a:spcPts val="565"/>
                        </a:lnSpc>
                        <a:spcBef>
                          <a:spcPts val="480"/>
                        </a:spcBef>
                      </a:pPr>
                      <a:r>
                        <a:rPr sz="500" spc="-25" dirty="0">
                          <a:solidFill>
                            <a:srgbClr val="FFFFFF"/>
                          </a:solidFill>
                          <a:latin typeface="Calibri"/>
                          <a:cs typeface="Calibri"/>
                        </a:rPr>
                        <a:t>0.2</a:t>
                      </a:r>
                      <a:endParaRPr sz="500">
                        <a:latin typeface="Calibri"/>
                        <a:cs typeface="Calibri"/>
                      </a:endParaRPr>
                    </a:p>
                  </a:txBody>
                  <a:tcPr marL="0" marR="0" marT="60960" marB="0"/>
                </a:tc>
                <a:tc>
                  <a:txBody>
                    <a:bodyPr/>
                    <a:lstStyle/>
                    <a:p>
                      <a:pPr marL="13335" algn="ctr">
                        <a:lnSpc>
                          <a:spcPts val="565"/>
                        </a:lnSpc>
                        <a:spcBef>
                          <a:spcPts val="480"/>
                        </a:spcBef>
                      </a:pPr>
                      <a:r>
                        <a:rPr sz="500" spc="-25" dirty="0">
                          <a:solidFill>
                            <a:srgbClr val="FFFFFF"/>
                          </a:solidFill>
                          <a:latin typeface="Calibri"/>
                          <a:cs typeface="Calibri"/>
                        </a:rPr>
                        <a:t>0.2</a:t>
                      </a:r>
                      <a:endParaRPr sz="500">
                        <a:latin typeface="Calibri"/>
                        <a:cs typeface="Calibri"/>
                      </a:endParaRPr>
                    </a:p>
                  </a:txBody>
                  <a:tcPr marL="0" marR="0" marT="60960" marB="0"/>
                </a:tc>
                <a:tc>
                  <a:txBody>
                    <a:bodyPr/>
                    <a:lstStyle/>
                    <a:p>
                      <a:pPr marL="5715" algn="ctr">
                        <a:lnSpc>
                          <a:spcPct val="100000"/>
                        </a:lnSpc>
                        <a:spcBef>
                          <a:spcPts val="414"/>
                        </a:spcBef>
                      </a:pPr>
                      <a:r>
                        <a:rPr sz="500" spc="-25" dirty="0">
                          <a:solidFill>
                            <a:srgbClr val="FFFFFF"/>
                          </a:solidFill>
                          <a:latin typeface="Calibri"/>
                          <a:cs typeface="Calibri"/>
                        </a:rPr>
                        <a:t>0.4</a:t>
                      </a:r>
                      <a:endParaRPr sz="500">
                        <a:latin typeface="Calibri"/>
                        <a:cs typeface="Calibri"/>
                      </a:endParaRPr>
                    </a:p>
                  </a:txBody>
                  <a:tcPr marL="0" marR="0" marT="52704" marB="0"/>
                </a:tc>
                <a:tc>
                  <a:txBody>
                    <a:bodyPr/>
                    <a:lstStyle/>
                    <a:p>
                      <a:pPr marL="9525" algn="ctr">
                        <a:lnSpc>
                          <a:spcPct val="100000"/>
                        </a:lnSpc>
                        <a:spcBef>
                          <a:spcPts val="414"/>
                        </a:spcBef>
                      </a:pPr>
                      <a:r>
                        <a:rPr sz="500" spc="-25" dirty="0">
                          <a:solidFill>
                            <a:srgbClr val="FFFFFF"/>
                          </a:solidFill>
                          <a:latin typeface="Calibri"/>
                          <a:cs typeface="Calibri"/>
                        </a:rPr>
                        <a:t>0.2</a:t>
                      </a:r>
                      <a:endParaRPr sz="500">
                        <a:latin typeface="Calibri"/>
                        <a:cs typeface="Calibri"/>
                      </a:endParaRPr>
                    </a:p>
                  </a:txBody>
                  <a:tcPr marL="0" marR="0" marT="52704" marB="0"/>
                </a:tc>
                <a:tc>
                  <a:txBody>
                    <a:bodyPr/>
                    <a:lstStyle/>
                    <a:p>
                      <a:pPr marL="7620" algn="ctr">
                        <a:lnSpc>
                          <a:spcPct val="100000"/>
                        </a:lnSpc>
                        <a:spcBef>
                          <a:spcPts val="405"/>
                        </a:spcBef>
                      </a:pPr>
                      <a:r>
                        <a:rPr sz="500" spc="-25" dirty="0">
                          <a:solidFill>
                            <a:srgbClr val="FFFFFF"/>
                          </a:solidFill>
                          <a:latin typeface="Calibri"/>
                          <a:cs typeface="Calibri"/>
                        </a:rPr>
                        <a:t>0.2</a:t>
                      </a:r>
                      <a:endParaRPr sz="500">
                        <a:latin typeface="Calibri"/>
                        <a:cs typeface="Calibri"/>
                      </a:endParaRPr>
                    </a:p>
                  </a:txBody>
                  <a:tcPr marL="0" marR="0" marT="51435" marB="0"/>
                </a:tc>
                <a:tc>
                  <a:txBody>
                    <a:bodyPr/>
                    <a:lstStyle/>
                    <a:p>
                      <a:pPr marL="12065" algn="ctr">
                        <a:lnSpc>
                          <a:spcPct val="100000"/>
                        </a:lnSpc>
                        <a:spcBef>
                          <a:spcPts val="405"/>
                        </a:spcBef>
                      </a:pPr>
                      <a:r>
                        <a:rPr sz="500" spc="-25" dirty="0">
                          <a:solidFill>
                            <a:srgbClr val="FFFFFF"/>
                          </a:solidFill>
                          <a:latin typeface="Calibri"/>
                          <a:cs typeface="Calibri"/>
                        </a:rPr>
                        <a:t>0.2</a:t>
                      </a:r>
                      <a:endParaRPr sz="500">
                        <a:latin typeface="Calibri"/>
                        <a:cs typeface="Calibri"/>
                      </a:endParaRPr>
                    </a:p>
                  </a:txBody>
                  <a:tcPr marL="0" marR="0" marT="51435" marB="0"/>
                </a:tc>
                <a:tc>
                  <a:txBody>
                    <a:bodyPr/>
                    <a:lstStyle/>
                    <a:p>
                      <a:pPr marR="10795" algn="ctr">
                        <a:lnSpc>
                          <a:spcPct val="100000"/>
                        </a:lnSpc>
                        <a:spcBef>
                          <a:spcPts val="405"/>
                        </a:spcBef>
                      </a:pPr>
                      <a:r>
                        <a:rPr sz="500" spc="-25" dirty="0">
                          <a:solidFill>
                            <a:srgbClr val="FFFFFF"/>
                          </a:solidFill>
                          <a:latin typeface="Calibri"/>
                          <a:cs typeface="Calibri"/>
                        </a:rPr>
                        <a:t>0.2</a:t>
                      </a:r>
                      <a:endParaRPr sz="500">
                        <a:latin typeface="Calibri"/>
                        <a:cs typeface="Calibri"/>
                      </a:endParaRPr>
                    </a:p>
                  </a:txBody>
                  <a:tcPr marL="0" marR="0" marT="51435" marB="0"/>
                </a:tc>
                <a:tc>
                  <a:txBody>
                    <a:bodyPr/>
                    <a:lstStyle/>
                    <a:p>
                      <a:pPr marL="18415" algn="ctr">
                        <a:lnSpc>
                          <a:spcPts val="565"/>
                        </a:lnSpc>
                        <a:spcBef>
                          <a:spcPts val="480"/>
                        </a:spcBef>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60960" marB="0"/>
                </a:tc>
                <a:tc>
                  <a:txBody>
                    <a:bodyPr/>
                    <a:lstStyle/>
                    <a:p>
                      <a:pPr marR="4445" algn="ctr">
                        <a:lnSpc>
                          <a:spcPts val="565"/>
                        </a:lnSpc>
                        <a:spcBef>
                          <a:spcPts val="480"/>
                        </a:spcBef>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60960" marB="0"/>
                </a:tc>
                <a:tc>
                  <a:txBody>
                    <a:bodyPr/>
                    <a:lstStyle/>
                    <a:p>
                      <a:pPr marR="1270" algn="ctr">
                        <a:lnSpc>
                          <a:spcPts val="565"/>
                        </a:lnSpc>
                        <a:spcBef>
                          <a:spcPts val="480"/>
                        </a:spcBef>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txBody>
                  <a:tcPr marL="0" marR="0" marT="60960" marB="0"/>
                </a:tc>
                <a:tc>
                  <a:txBody>
                    <a:bodyPr/>
                    <a:lstStyle/>
                    <a:p>
                      <a:pPr marR="34925" algn="r">
                        <a:lnSpc>
                          <a:spcPts val="565"/>
                        </a:lnSpc>
                        <a:spcBef>
                          <a:spcPts val="480"/>
                        </a:spcBef>
                      </a:pPr>
                      <a:r>
                        <a:rPr sz="500" spc="-25" dirty="0">
                          <a:solidFill>
                            <a:srgbClr val="FFFFFF"/>
                          </a:solidFill>
                          <a:latin typeface="Calibri"/>
                          <a:cs typeface="Calibri"/>
                        </a:rPr>
                        <a:t>0.2</a:t>
                      </a:r>
                      <a:endParaRPr sz="500">
                        <a:latin typeface="Calibri"/>
                        <a:cs typeface="Calibri"/>
                      </a:endParaRPr>
                    </a:p>
                  </a:txBody>
                  <a:tcPr marL="0" marR="0" marT="60960" marB="0"/>
                </a:tc>
                <a:extLst>
                  <a:ext uri="{0D108BD9-81ED-4DB2-BD59-A6C34878D82A}">
                    <a16:rowId xmlns:a16="http://schemas.microsoft.com/office/drawing/2014/main" val="10011"/>
                  </a:ext>
                </a:extLst>
              </a:tr>
              <a:tr h="80645">
                <a:tc>
                  <a:txBody>
                    <a:bodyPr/>
                    <a:lstStyle/>
                    <a:p>
                      <a:pPr>
                        <a:lnSpc>
                          <a:spcPct val="100000"/>
                        </a:lnSpc>
                      </a:pPr>
                      <a:endParaRPr sz="300">
                        <a:latin typeface="Times New Roman"/>
                        <a:cs typeface="Times New Roman"/>
                      </a:endParaRPr>
                    </a:p>
                  </a:txBody>
                  <a:tcPr marL="0" marR="0" marT="0" marB="0"/>
                </a:tc>
                <a:tc>
                  <a:txBody>
                    <a:bodyPr/>
                    <a:lstStyle/>
                    <a:p>
                      <a:pPr marR="226695" algn="r">
                        <a:lnSpc>
                          <a:spcPts val="540"/>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R="5080"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13335"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R="6985" algn="ctr">
                        <a:lnSpc>
                          <a:spcPts val="470"/>
                        </a:lnSpc>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9525" algn="ctr">
                        <a:lnSpc>
                          <a:spcPts val="470"/>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7620" algn="ctr">
                        <a:lnSpc>
                          <a:spcPts val="46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11430" algn="ctr">
                        <a:lnSpc>
                          <a:spcPts val="46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R="10795" algn="ctr">
                        <a:lnSpc>
                          <a:spcPts val="46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38735" algn="ctr">
                        <a:lnSpc>
                          <a:spcPts val="535"/>
                        </a:lnSpc>
                      </a:pP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8255" algn="ct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tc>
                  <a:txBody>
                    <a:bodyPr/>
                    <a:lstStyle/>
                    <a:p>
                      <a:pPr marL="11430" algn="ctr">
                        <a:lnSpc>
                          <a:spcPts val="535"/>
                        </a:lnSpc>
                      </a:pPr>
                      <a:r>
                        <a:rPr sz="500" spc="-25" dirty="0">
                          <a:solidFill>
                            <a:srgbClr val="FFFFFF"/>
                          </a:solidFill>
                          <a:latin typeface="Calibri"/>
                          <a:cs typeface="Calibri"/>
                        </a:rPr>
                        <a:t>0.5</a:t>
                      </a:r>
                      <a:endParaRPr sz="500">
                        <a:latin typeface="Calibri"/>
                        <a:cs typeface="Calibri"/>
                      </a:endParaRPr>
                    </a:p>
                  </a:txBody>
                  <a:tcPr marL="0" marR="0" marT="0" marB="0"/>
                </a:tc>
                <a:tc>
                  <a:txBody>
                    <a:bodyPr/>
                    <a:lstStyle/>
                    <a:p>
                      <a:pPr marR="35560" algn="r">
                        <a:lnSpc>
                          <a:spcPts val="535"/>
                        </a:lnSpc>
                      </a:pPr>
                      <a:r>
                        <a:rPr sz="500" spc="-25" dirty="0">
                          <a:solidFill>
                            <a:srgbClr val="FFFFFF"/>
                          </a:solidFill>
                          <a:latin typeface="Calibri"/>
                          <a:cs typeface="Calibri"/>
                        </a:rPr>
                        <a:t>0.6</a:t>
                      </a:r>
                      <a:endParaRPr sz="500">
                        <a:latin typeface="Calibri"/>
                        <a:cs typeface="Calibri"/>
                      </a:endParaRPr>
                    </a:p>
                  </a:txBody>
                  <a:tcPr marL="0" marR="0" marT="0" marB="0"/>
                </a:tc>
                <a:extLst>
                  <a:ext uri="{0D108BD9-81ED-4DB2-BD59-A6C34878D82A}">
                    <a16:rowId xmlns:a16="http://schemas.microsoft.com/office/drawing/2014/main" val="10012"/>
                  </a:ext>
                </a:extLst>
              </a:tr>
              <a:tr h="80645">
                <a:tc>
                  <a:txBody>
                    <a:bodyPr/>
                    <a:lstStyle/>
                    <a:p>
                      <a:pPr>
                        <a:lnSpc>
                          <a:spcPct val="100000"/>
                        </a:lnSpc>
                      </a:pPr>
                      <a:endParaRPr sz="300">
                        <a:latin typeface="Times New Roman"/>
                        <a:cs typeface="Times New Roman"/>
                      </a:endParaRPr>
                    </a:p>
                  </a:txBody>
                  <a:tcPr marL="0" marR="0" marT="0" marB="0"/>
                </a:tc>
                <a:tc>
                  <a:txBody>
                    <a:bodyPr/>
                    <a:lstStyle/>
                    <a:p>
                      <a:pPr marR="226695" algn="r">
                        <a:lnSpc>
                          <a:spcPts val="500"/>
                        </a:lnSpc>
                        <a:spcBef>
                          <a:spcPts val="40"/>
                        </a:spcBef>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5080" marB="0"/>
                </a:tc>
                <a:tc>
                  <a:txBody>
                    <a:bodyPr/>
                    <a:lstStyle/>
                    <a:p>
                      <a:pPr marL="6985" algn="ctr">
                        <a:lnSpc>
                          <a:spcPts val="500"/>
                        </a:lnSpc>
                        <a:spcBef>
                          <a:spcPts val="40"/>
                        </a:spcBef>
                      </a:pPr>
                      <a:r>
                        <a:rPr sz="500" spc="-25" dirty="0">
                          <a:solidFill>
                            <a:srgbClr val="FFFFFF"/>
                          </a:solidFill>
                          <a:latin typeface="Calibri"/>
                          <a:cs typeface="Calibri"/>
                        </a:rPr>
                        <a:t>0.2</a:t>
                      </a:r>
                      <a:endParaRPr sz="500">
                        <a:latin typeface="Calibri"/>
                        <a:cs typeface="Calibri"/>
                      </a:endParaRPr>
                    </a:p>
                  </a:txBody>
                  <a:tcPr marL="0" marR="0" marT="5080" marB="0"/>
                </a:tc>
                <a:tc>
                  <a:txBody>
                    <a:bodyPr/>
                    <a:lstStyle/>
                    <a:p>
                      <a:pPr marR="635"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3335" algn="ctr">
                        <a:lnSpc>
                          <a:spcPts val="54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6985" algn="ctr">
                        <a:lnSpc>
                          <a:spcPts val="505"/>
                        </a:lnSpc>
                      </a:pPr>
                      <a:r>
                        <a:rPr sz="500" dirty="0">
                          <a:solidFill>
                            <a:srgbClr val="FFFFFF"/>
                          </a:solidFill>
                          <a:latin typeface="Calibri"/>
                          <a:cs typeface="Calibri"/>
                        </a:rPr>
                        <a:t>-</a:t>
                      </a: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R="2540" algn="ctr">
                        <a:lnSpc>
                          <a:spcPts val="505"/>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4445"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635"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31750" algn="ctr">
                        <a:lnSpc>
                          <a:spcPts val="50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8415"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255" algn="ctr">
                        <a:lnSpc>
                          <a:spcPts val="54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1270" algn="ctr">
                        <a:lnSpc>
                          <a:spcPts val="540"/>
                        </a:lnSpc>
                      </a:pPr>
                      <a:r>
                        <a:rPr sz="500" dirty="0">
                          <a:solidFill>
                            <a:srgbClr val="FFFFFF"/>
                          </a:solidFill>
                          <a:latin typeface="Calibri"/>
                          <a:cs typeface="Calibri"/>
                        </a:rPr>
                        <a:t>-</a:t>
                      </a:r>
                      <a:r>
                        <a:rPr sz="500" spc="-25" dirty="0">
                          <a:solidFill>
                            <a:srgbClr val="FFFFFF"/>
                          </a:solidFill>
                          <a:latin typeface="Calibri"/>
                          <a:cs typeface="Calibri"/>
                        </a:rPr>
                        <a:t>0.5</a:t>
                      </a:r>
                      <a:endParaRPr sz="500">
                        <a:latin typeface="Calibri"/>
                        <a:cs typeface="Calibri"/>
                      </a:endParaRPr>
                    </a:p>
                  </a:txBody>
                  <a:tcPr marL="0" marR="0" marT="0" marB="0"/>
                </a:tc>
                <a:tc>
                  <a:txBody>
                    <a:bodyPr/>
                    <a:lstStyle/>
                    <a:p>
                      <a:pPr marR="34925" algn="r">
                        <a:lnSpc>
                          <a:spcPts val="540"/>
                        </a:lnSpc>
                      </a:pPr>
                      <a:r>
                        <a:rPr sz="500" dirty="0">
                          <a:solidFill>
                            <a:srgbClr val="FFFFFF"/>
                          </a:solidFill>
                          <a:latin typeface="Calibri"/>
                          <a:cs typeface="Calibri"/>
                        </a:rPr>
                        <a:t>-</a:t>
                      </a:r>
                      <a:r>
                        <a:rPr sz="500" spc="-25" dirty="0">
                          <a:solidFill>
                            <a:srgbClr val="FFFFFF"/>
                          </a:solidFill>
                          <a:latin typeface="Calibri"/>
                          <a:cs typeface="Calibri"/>
                        </a:rPr>
                        <a:t>0.1</a:t>
                      </a:r>
                      <a:endParaRPr sz="500">
                        <a:latin typeface="Calibri"/>
                        <a:cs typeface="Calibri"/>
                      </a:endParaRPr>
                    </a:p>
                  </a:txBody>
                  <a:tcPr marL="0" marR="0" marT="0" marB="0"/>
                </a:tc>
                <a:extLst>
                  <a:ext uri="{0D108BD9-81ED-4DB2-BD59-A6C34878D82A}">
                    <a16:rowId xmlns:a16="http://schemas.microsoft.com/office/drawing/2014/main" val="10013"/>
                  </a:ext>
                </a:extLst>
              </a:tr>
              <a:tr h="80645">
                <a:tc>
                  <a:txBody>
                    <a:bodyPr/>
                    <a:lstStyle/>
                    <a:p>
                      <a:pPr>
                        <a:lnSpc>
                          <a:spcPct val="100000"/>
                        </a:lnSpc>
                      </a:pPr>
                      <a:endParaRPr sz="300">
                        <a:latin typeface="Times New Roman"/>
                        <a:cs typeface="Times New Roman"/>
                      </a:endParaRPr>
                    </a:p>
                  </a:txBody>
                  <a:tcPr marL="0" marR="0" marT="0" marB="0"/>
                </a:tc>
                <a:tc>
                  <a:txBody>
                    <a:bodyPr/>
                    <a:lstStyle/>
                    <a:p>
                      <a:pPr marR="226695" algn="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R="5080"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R="63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0.5</a:t>
                      </a:r>
                      <a:endParaRPr sz="500">
                        <a:latin typeface="Calibri"/>
                        <a:cs typeface="Calibri"/>
                      </a:endParaRPr>
                    </a:p>
                  </a:txBody>
                  <a:tcPr marL="0" marR="0" marT="0" marB="0"/>
                </a:tc>
                <a:tc>
                  <a:txBody>
                    <a:bodyPr/>
                    <a:lstStyle/>
                    <a:p>
                      <a:pPr marR="6985" algn="ctr">
                        <a:lnSpc>
                          <a:spcPts val="470"/>
                        </a:lnSpc>
                      </a:pPr>
                      <a:r>
                        <a:rPr sz="500" dirty="0">
                          <a:solidFill>
                            <a:srgbClr val="FFFFFF"/>
                          </a:solidFill>
                          <a:latin typeface="Calibri"/>
                          <a:cs typeface="Calibri"/>
                        </a:rPr>
                        <a:t>-</a:t>
                      </a: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R="2540" algn="ctr">
                        <a:lnSpc>
                          <a:spcPts val="470"/>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R="4445"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R="635"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R="31750" algn="ctr">
                        <a:lnSpc>
                          <a:spcPts val="459"/>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18415" algn="ct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tc>
                  <a:txBody>
                    <a:bodyPr/>
                    <a:lstStyle/>
                    <a:p>
                      <a:pPr marL="8255" algn="ctr">
                        <a:lnSpc>
                          <a:spcPts val="535"/>
                        </a:lnSpc>
                      </a:pPr>
                      <a:r>
                        <a:rPr sz="500" spc="-25" dirty="0">
                          <a:solidFill>
                            <a:srgbClr val="FFFFFF"/>
                          </a:solidFill>
                          <a:latin typeface="Calibri"/>
                          <a:cs typeface="Calibri"/>
                        </a:rPr>
                        <a:t>0.3</a:t>
                      </a:r>
                      <a:endParaRPr sz="500">
                        <a:latin typeface="Calibri"/>
                        <a:cs typeface="Calibri"/>
                      </a:endParaRPr>
                    </a:p>
                  </a:txBody>
                  <a:tcPr marL="0" marR="0" marT="0" marB="0"/>
                </a:tc>
                <a:tc>
                  <a:txBody>
                    <a:bodyPr/>
                    <a:lstStyle/>
                    <a:p>
                      <a:pPr marL="10795" algn="ctr">
                        <a:lnSpc>
                          <a:spcPts val="535"/>
                        </a:lnSpc>
                      </a:pPr>
                      <a:r>
                        <a:rPr sz="500" spc="-25" dirty="0">
                          <a:solidFill>
                            <a:srgbClr val="FFFFFF"/>
                          </a:solidFill>
                          <a:latin typeface="Calibri"/>
                          <a:cs typeface="Calibri"/>
                        </a:rPr>
                        <a:t>0.4</a:t>
                      </a:r>
                      <a:endParaRPr sz="500">
                        <a:latin typeface="Calibri"/>
                        <a:cs typeface="Calibri"/>
                      </a:endParaRPr>
                    </a:p>
                  </a:txBody>
                  <a:tcPr marL="0" marR="0" marT="0" marB="0"/>
                </a:tc>
                <a:tc>
                  <a:txBody>
                    <a:bodyPr/>
                    <a:lstStyle/>
                    <a:p>
                      <a:pPr marR="34925" algn="r">
                        <a:lnSpc>
                          <a:spcPts val="535"/>
                        </a:lnSpc>
                      </a:pPr>
                      <a:r>
                        <a:rPr sz="500" dirty="0">
                          <a:solidFill>
                            <a:srgbClr val="FFFFFF"/>
                          </a:solidFill>
                          <a:latin typeface="Calibri"/>
                          <a:cs typeface="Calibri"/>
                        </a:rPr>
                        <a:t>-</a:t>
                      </a:r>
                      <a:r>
                        <a:rPr sz="500" spc="-25" dirty="0">
                          <a:solidFill>
                            <a:srgbClr val="FFFFFF"/>
                          </a:solidFill>
                          <a:latin typeface="Calibri"/>
                          <a:cs typeface="Calibri"/>
                        </a:rPr>
                        <a:t>0.7</a:t>
                      </a:r>
                      <a:endParaRPr sz="500">
                        <a:latin typeface="Calibri"/>
                        <a:cs typeface="Calibri"/>
                      </a:endParaRPr>
                    </a:p>
                  </a:txBody>
                  <a:tcPr marL="0" marR="0" marT="0" marB="0"/>
                </a:tc>
                <a:extLst>
                  <a:ext uri="{0D108BD9-81ED-4DB2-BD59-A6C34878D82A}">
                    <a16:rowId xmlns:a16="http://schemas.microsoft.com/office/drawing/2014/main" val="10014"/>
                  </a:ext>
                </a:extLst>
              </a:tr>
              <a:tr h="84455">
                <a:tc>
                  <a:txBody>
                    <a:bodyPr/>
                    <a:lstStyle/>
                    <a:p>
                      <a:pPr>
                        <a:lnSpc>
                          <a:spcPct val="100000"/>
                        </a:lnSpc>
                      </a:pPr>
                      <a:endParaRPr sz="400">
                        <a:latin typeface="Times New Roman"/>
                        <a:cs typeface="Times New Roman"/>
                      </a:endParaRPr>
                    </a:p>
                  </a:txBody>
                  <a:tcPr marL="0" marR="0" marT="0" marB="0"/>
                </a:tc>
                <a:tc>
                  <a:txBody>
                    <a:bodyPr/>
                    <a:lstStyle/>
                    <a:p>
                      <a:pPr marR="226695" algn="r">
                        <a:lnSpc>
                          <a:spcPts val="530"/>
                        </a:lnSpc>
                        <a:spcBef>
                          <a:spcPts val="35"/>
                        </a:spcBef>
                      </a:pPr>
                      <a:r>
                        <a:rPr sz="500" spc="-25" dirty="0">
                          <a:solidFill>
                            <a:srgbClr val="FFFFFF"/>
                          </a:solidFill>
                          <a:latin typeface="Calibri"/>
                          <a:cs typeface="Calibri"/>
                        </a:rPr>
                        <a:t>0.1</a:t>
                      </a:r>
                      <a:endParaRPr sz="500">
                        <a:latin typeface="Calibri"/>
                        <a:cs typeface="Calibri"/>
                      </a:endParaRPr>
                    </a:p>
                  </a:txBody>
                  <a:tcPr marL="0" marR="0" marT="4445" marB="0"/>
                </a:tc>
                <a:tc>
                  <a:txBody>
                    <a:bodyPr/>
                    <a:lstStyle/>
                    <a:p>
                      <a:pPr marL="6985" algn="ctr">
                        <a:lnSpc>
                          <a:spcPts val="530"/>
                        </a:lnSpc>
                        <a:spcBef>
                          <a:spcPts val="35"/>
                        </a:spcBef>
                      </a:pPr>
                      <a:r>
                        <a:rPr sz="500" spc="-25" dirty="0">
                          <a:solidFill>
                            <a:srgbClr val="FFFFFF"/>
                          </a:solidFill>
                          <a:latin typeface="Calibri"/>
                          <a:cs typeface="Calibri"/>
                        </a:rPr>
                        <a:t>0.4</a:t>
                      </a:r>
                      <a:endParaRPr sz="500">
                        <a:latin typeface="Calibri"/>
                        <a:cs typeface="Calibri"/>
                      </a:endParaRPr>
                    </a:p>
                  </a:txBody>
                  <a:tcPr marL="0" marR="0" marT="4445" marB="0"/>
                </a:tc>
                <a:tc>
                  <a:txBody>
                    <a:bodyPr/>
                    <a:lstStyle/>
                    <a:p>
                      <a:pPr marL="12065" algn="ctr">
                        <a:lnSpc>
                          <a:spcPts val="570"/>
                        </a:lnSpc>
                      </a:pP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algn="ctr">
                        <a:lnSpc>
                          <a:spcPts val="570"/>
                        </a:lnSpc>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R="6985" algn="ctr">
                        <a:lnSpc>
                          <a:spcPts val="509"/>
                        </a:lnSpc>
                      </a:pPr>
                      <a:r>
                        <a:rPr sz="500" dirty="0">
                          <a:solidFill>
                            <a:srgbClr val="FFFFFF"/>
                          </a:solidFill>
                          <a:latin typeface="Calibri"/>
                          <a:cs typeface="Calibri"/>
                        </a:rPr>
                        <a:t>-</a:t>
                      </a:r>
                      <a:r>
                        <a:rPr sz="500" spc="-25" dirty="0">
                          <a:solidFill>
                            <a:srgbClr val="FFFFFF"/>
                          </a:solidFill>
                          <a:latin typeface="Calibri"/>
                          <a:cs typeface="Calibri"/>
                        </a:rPr>
                        <a:t>0.2</a:t>
                      </a:r>
                      <a:endParaRPr sz="500">
                        <a:latin typeface="Calibri"/>
                        <a:cs typeface="Calibri"/>
                      </a:endParaRPr>
                    </a:p>
                  </a:txBody>
                  <a:tcPr marL="0" marR="0" marT="0" marB="0"/>
                </a:tc>
                <a:tc>
                  <a:txBody>
                    <a:bodyPr/>
                    <a:lstStyle/>
                    <a:p>
                      <a:pPr marL="9525" algn="ctr">
                        <a:lnSpc>
                          <a:spcPts val="509"/>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7620" algn="ctr">
                        <a:lnSpc>
                          <a:spcPts val="50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1430" algn="ctr">
                        <a:lnSpc>
                          <a:spcPts val="50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10795" algn="ctr">
                        <a:lnSpc>
                          <a:spcPts val="50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38735" algn="ctr">
                        <a:lnSpc>
                          <a:spcPts val="57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8255" algn="ctr">
                        <a:lnSpc>
                          <a:spcPts val="57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L="10795" algn="ctr">
                        <a:lnSpc>
                          <a:spcPts val="570"/>
                        </a:lnSpc>
                      </a:pPr>
                      <a:r>
                        <a:rPr sz="500" spc="-25" dirty="0">
                          <a:solidFill>
                            <a:srgbClr val="FFFFFF"/>
                          </a:solidFill>
                          <a:latin typeface="Calibri"/>
                          <a:cs typeface="Calibri"/>
                        </a:rPr>
                        <a:t>0.1</a:t>
                      </a:r>
                      <a:endParaRPr sz="500">
                        <a:latin typeface="Calibri"/>
                        <a:cs typeface="Calibri"/>
                      </a:endParaRPr>
                    </a:p>
                  </a:txBody>
                  <a:tcPr marL="0" marR="0" marT="0" marB="0"/>
                </a:tc>
                <a:tc>
                  <a:txBody>
                    <a:bodyPr/>
                    <a:lstStyle/>
                    <a:p>
                      <a:pPr marR="34925" algn="r">
                        <a:lnSpc>
                          <a:spcPts val="570"/>
                        </a:lnSpc>
                      </a:pPr>
                      <a:r>
                        <a:rPr sz="500" spc="-25" dirty="0">
                          <a:solidFill>
                            <a:srgbClr val="FFFFFF"/>
                          </a:solidFill>
                          <a:latin typeface="Calibri"/>
                          <a:cs typeface="Calibri"/>
                        </a:rPr>
                        <a:t>0.1</a:t>
                      </a:r>
                      <a:endParaRPr sz="500" dirty="0">
                        <a:latin typeface="Calibri"/>
                        <a:cs typeface="Calibri"/>
                      </a:endParaRPr>
                    </a:p>
                  </a:txBody>
                  <a:tcPr marL="0" marR="0" marT="0" marB="0"/>
                </a:tc>
                <a:extLst>
                  <a:ext uri="{0D108BD9-81ED-4DB2-BD59-A6C34878D82A}">
                    <a16:rowId xmlns:a16="http://schemas.microsoft.com/office/drawing/2014/main" val="10015"/>
                  </a:ext>
                </a:extLst>
              </a:tr>
            </a:tbl>
          </a:graphicData>
        </a:graphic>
      </p:graphicFrame>
      <p:sp>
        <p:nvSpPr>
          <p:cNvPr id="15" name="object 15"/>
          <p:cNvSpPr/>
          <p:nvPr/>
        </p:nvSpPr>
        <p:spPr>
          <a:xfrm>
            <a:off x="809625" y="5123053"/>
            <a:ext cx="1295400" cy="514350"/>
          </a:xfrm>
          <a:custGeom>
            <a:avLst/>
            <a:gdLst/>
            <a:ahLst/>
            <a:cxnLst/>
            <a:rect l="l" t="t" r="r" b="b"/>
            <a:pathLst>
              <a:path w="1295400" h="514350">
                <a:moveTo>
                  <a:pt x="1117345" y="0"/>
                </a:moveTo>
                <a:lnTo>
                  <a:pt x="178015" y="0"/>
                </a:lnTo>
                <a:lnTo>
                  <a:pt x="130689" y="6362"/>
                </a:lnTo>
                <a:lnTo>
                  <a:pt x="88164" y="24318"/>
                </a:lnTo>
                <a:lnTo>
                  <a:pt x="52136" y="52165"/>
                </a:lnTo>
                <a:lnTo>
                  <a:pt x="24302" y="88203"/>
                </a:lnTo>
                <a:lnTo>
                  <a:pt x="6358" y="130733"/>
                </a:lnTo>
                <a:lnTo>
                  <a:pt x="0" y="178054"/>
                </a:lnTo>
                <a:lnTo>
                  <a:pt x="0" y="336296"/>
                </a:lnTo>
                <a:lnTo>
                  <a:pt x="6358" y="383610"/>
                </a:lnTo>
                <a:lnTo>
                  <a:pt x="24302" y="426126"/>
                </a:lnTo>
                <a:lnTo>
                  <a:pt x="52136" y="462146"/>
                </a:lnTo>
                <a:lnTo>
                  <a:pt x="88164" y="489975"/>
                </a:lnTo>
                <a:lnTo>
                  <a:pt x="130689" y="507916"/>
                </a:lnTo>
                <a:lnTo>
                  <a:pt x="178015" y="514273"/>
                </a:lnTo>
                <a:lnTo>
                  <a:pt x="1117345" y="514273"/>
                </a:lnTo>
                <a:lnTo>
                  <a:pt x="1164666" y="507916"/>
                </a:lnTo>
                <a:lnTo>
                  <a:pt x="1207196" y="489975"/>
                </a:lnTo>
                <a:lnTo>
                  <a:pt x="1243234" y="462146"/>
                </a:lnTo>
                <a:lnTo>
                  <a:pt x="1271081" y="426126"/>
                </a:lnTo>
                <a:lnTo>
                  <a:pt x="1289037" y="383610"/>
                </a:lnTo>
                <a:lnTo>
                  <a:pt x="1295400" y="336296"/>
                </a:lnTo>
                <a:lnTo>
                  <a:pt x="1295400" y="178054"/>
                </a:lnTo>
                <a:lnTo>
                  <a:pt x="1289037" y="130733"/>
                </a:lnTo>
                <a:lnTo>
                  <a:pt x="1271081" y="88203"/>
                </a:lnTo>
                <a:lnTo>
                  <a:pt x="1243234" y="52165"/>
                </a:lnTo>
                <a:lnTo>
                  <a:pt x="1207196" y="24318"/>
                </a:lnTo>
                <a:lnTo>
                  <a:pt x="1164666" y="6362"/>
                </a:lnTo>
                <a:lnTo>
                  <a:pt x="1117345" y="0"/>
                </a:lnTo>
                <a:close/>
              </a:path>
            </a:pathLst>
          </a:custGeom>
          <a:solidFill>
            <a:srgbClr val="FFACF8"/>
          </a:solidFill>
        </p:spPr>
        <p:txBody>
          <a:bodyPr wrap="square" lIns="0" tIns="0" rIns="0" bIns="0" rtlCol="0"/>
          <a:lstStyle/>
          <a:p>
            <a:endParaRPr/>
          </a:p>
        </p:txBody>
      </p:sp>
      <p:sp>
        <p:nvSpPr>
          <p:cNvPr id="16" name="object 16"/>
          <p:cNvSpPr txBox="1"/>
          <p:nvPr/>
        </p:nvSpPr>
        <p:spPr>
          <a:xfrm>
            <a:off x="1075372" y="5119370"/>
            <a:ext cx="775335" cy="513715"/>
          </a:xfrm>
          <a:prstGeom prst="rect">
            <a:avLst/>
          </a:prstGeom>
        </p:spPr>
        <p:txBody>
          <a:bodyPr vert="horz" wrap="square" lIns="0" tIns="15875" rIns="0" bIns="0" rtlCol="0">
            <a:spAutoFit/>
          </a:bodyPr>
          <a:lstStyle/>
          <a:p>
            <a:pPr marL="104139">
              <a:lnSpc>
                <a:spcPct val="100000"/>
              </a:lnSpc>
              <a:spcBef>
                <a:spcPts val="125"/>
              </a:spcBef>
            </a:pPr>
            <a:r>
              <a:rPr sz="1550" spc="-10" dirty="0">
                <a:latin typeface="Calibri"/>
                <a:cs typeface="Calibri"/>
              </a:rPr>
              <a:t>Source</a:t>
            </a:r>
            <a:endParaRPr sz="1550">
              <a:latin typeface="Calibri"/>
              <a:cs typeface="Calibri"/>
            </a:endParaRPr>
          </a:p>
          <a:p>
            <a:pPr marL="12700">
              <a:lnSpc>
                <a:spcPct val="100000"/>
              </a:lnSpc>
              <a:spcBef>
                <a:spcPts val="90"/>
              </a:spcBef>
            </a:pPr>
            <a:r>
              <a:rPr sz="1550" spc="-10" dirty="0">
                <a:latin typeface="Calibri"/>
                <a:cs typeface="Calibri"/>
              </a:rPr>
              <a:t>sentence</a:t>
            </a:r>
            <a:endParaRPr sz="1550">
              <a:latin typeface="Calibri"/>
              <a:cs typeface="Calibri"/>
            </a:endParaRPr>
          </a:p>
        </p:txBody>
      </p:sp>
      <p:pic>
        <p:nvPicPr>
          <p:cNvPr id="17" name="object 17"/>
          <p:cNvPicPr/>
          <p:nvPr/>
        </p:nvPicPr>
        <p:blipFill>
          <a:blip r:embed="rId4" cstate="print"/>
          <a:stretch>
            <a:fillRect/>
          </a:stretch>
        </p:blipFill>
        <p:spPr>
          <a:xfrm>
            <a:off x="2105025" y="2618739"/>
            <a:ext cx="257175" cy="2494914"/>
          </a:xfrm>
          <a:prstGeom prst="rect">
            <a:avLst/>
          </a:prstGeom>
        </p:spPr>
      </p:pic>
      <p:sp>
        <p:nvSpPr>
          <p:cNvPr id="18" name="object 18"/>
          <p:cNvSpPr/>
          <p:nvPr/>
        </p:nvSpPr>
        <p:spPr>
          <a:xfrm>
            <a:off x="9991725" y="2123567"/>
            <a:ext cx="1400175" cy="523875"/>
          </a:xfrm>
          <a:custGeom>
            <a:avLst/>
            <a:gdLst/>
            <a:ahLst/>
            <a:cxnLst/>
            <a:rect l="l" t="t" r="r" b="b"/>
            <a:pathLst>
              <a:path w="1400175" h="523875">
                <a:moveTo>
                  <a:pt x="1218819" y="0"/>
                </a:moveTo>
                <a:lnTo>
                  <a:pt x="181355" y="0"/>
                </a:lnTo>
                <a:lnTo>
                  <a:pt x="133129" y="6474"/>
                </a:lnTo>
                <a:lnTo>
                  <a:pt x="89803" y="24746"/>
                </a:lnTo>
                <a:lnTo>
                  <a:pt x="53101" y="53086"/>
                </a:lnTo>
                <a:lnTo>
                  <a:pt x="24750" y="89765"/>
                </a:lnTo>
                <a:lnTo>
                  <a:pt x="6475" y="133056"/>
                </a:lnTo>
                <a:lnTo>
                  <a:pt x="0" y="181229"/>
                </a:lnTo>
                <a:lnTo>
                  <a:pt x="0" y="342392"/>
                </a:lnTo>
                <a:lnTo>
                  <a:pt x="6475" y="390618"/>
                </a:lnTo>
                <a:lnTo>
                  <a:pt x="24750" y="433944"/>
                </a:lnTo>
                <a:lnTo>
                  <a:pt x="53101" y="470646"/>
                </a:lnTo>
                <a:lnTo>
                  <a:pt x="89803" y="498997"/>
                </a:lnTo>
                <a:lnTo>
                  <a:pt x="133129" y="517272"/>
                </a:lnTo>
                <a:lnTo>
                  <a:pt x="181355" y="523748"/>
                </a:lnTo>
                <a:lnTo>
                  <a:pt x="1218819" y="523748"/>
                </a:lnTo>
                <a:lnTo>
                  <a:pt x="1267045" y="517272"/>
                </a:lnTo>
                <a:lnTo>
                  <a:pt x="1310371" y="498997"/>
                </a:lnTo>
                <a:lnTo>
                  <a:pt x="1347073" y="470646"/>
                </a:lnTo>
                <a:lnTo>
                  <a:pt x="1375424" y="433944"/>
                </a:lnTo>
                <a:lnTo>
                  <a:pt x="1393699" y="390618"/>
                </a:lnTo>
                <a:lnTo>
                  <a:pt x="1400175" y="342392"/>
                </a:lnTo>
                <a:lnTo>
                  <a:pt x="1400175" y="181229"/>
                </a:lnTo>
                <a:lnTo>
                  <a:pt x="1393699" y="133056"/>
                </a:lnTo>
                <a:lnTo>
                  <a:pt x="1375424" y="89765"/>
                </a:lnTo>
                <a:lnTo>
                  <a:pt x="1347073" y="53086"/>
                </a:lnTo>
                <a:lnTo>
                  <a:pt x="1310371" y="24746"/>
                </a:lnTo>
                <a:lnTo>
                  <a:pt x="1267045" y="6474"/>
                </a:lnTo>
                <a:lnTo>
                  <a:pt x="1218819" y="0"/>
                </a:lnTo>
                <a:close/>
              </a:path>
            </a:pathLst>
          </a:custGeom>
          <a:solidFill>
            <a:srgbClr val="FFACF8"/>
          </a:solidFill>
        </p:spPr>
        <p:txBody>
          <a:bodyPr wrap="square" lIns="0" tIns="0" rIns="0" bIns="0" rtlCol="0"/>
          <a:lstStyle/>
          <a:p>
            <a:endParaRPr/>
          </a:p>
        </p:txBody>
      </p:sp>
      <p:sp>
        <p:nvSpPr>
          <p:cNvPr id="19" name="object 19"/>
          <p:cNvSpPr txBox="1"/>
          <p:nvPr/>
        </p:nvSpPr>
        <p:spPr>
          <a:xfrm>
            <a:off x="10237469" y="2121598"/>
            <a:ext cx="930910" cy="513715"/>
          </a:xfrm>
          <a:prstGeom prst="rect">
            <a:avLst/>
          </a:prstGeom>
        </p:spPr>
        <p:txBody>
          <a:bodyPr vert="horz" wrap="square" lIns="0" tIns="4445" rIns="0" bIns="0" rtlCol="0">
            <a:spAutoFit/>
          </a:bodyPr>
          <a:lstStyle/>
          <a:p>
            <a:pPr marL="45085" marR="5080" indent="-33020">
              <a:lnSpc>
                <a:spcPct val="104900"/>
              </a:lnSpc>
              <a:spcBef>
                <a:spcPts val="35"/>
              </a:spcBef>
            </a:pPr>
            <a:r>
              <a:rPr sz="1550" spc="-10" dirty="0">
                <a:latin typeface="Calibri"/>
                <a:cs typeface="Calibri"/>
              </a:rPr>
              <a:t>Translation generated</a:t>
            </a:r>
            <a:endParaRPr sz="1550">
              <a:latin typeface="Calibri"/>
              <a:cs typeface="Calibri"/>
            </a:endParaRPr>
          </a:p>
        </p:txBody>
      </p:sp>
      <p:sp>
        <p:nvSpPr>
          <p:cNvPr id="20" name="object 20"/>
          <p:cNvSpPr/>
          <p:nvPr/>
        </p:nvSpPr>
        <p:spPr>
          <a:xfrm>
            <a:off x="10182225" y="5123053"/>
            <a:ext cx="1400175" cy="514350"/>
          </a:xfrm>
          <a:custGeom>
            <a:avLst/>
            <a:gdLst/>
            <a:ahLst/>
            <a:cxnLst/>
            <a:rect l="l" t="t" r="r" b="b"/>
            <a:pathLst>
              <a:path w="1400175" h="514350">
                <a:moveTo>
                  <a:pt x="1222121" y="0"/>
                </a:moveTo>
                <a:lnTo>
                  <a:pt x="178053" y="0"/>
                </a:lnTo>
                <a:lnTo>
                  <a:pt x="130733" y="6362"/>
                </a:lnTo>
                <a:lnTo>
                  <a:pt x="88203" y="24318"/>
                </a:lnTo>
                <a:lnTo>
                  <a:pt x="52165" y="52165"/>
                </a:lnTo>
                <a:lnTo>
                  <a:pt x="24318" y="88203"/>
                </a:lnTo>
                <a:lnTo>
                  <a:pt x="6362" y="130733"/>
                </a:lnTo>
                <a:lnTo>
                  <a:pt x="0" y="178054"/>
                </a:lnTo>
                <a:lnTo>
                  <a:pt x="0" y="336296"/>
                </a:lnTo>
                <a:lnTo>
                  <a:pt x="6362" y="383610"/>
                </a:lnTo>
                <a:lnTo>
                  <a:pt x="24318" y="426126"/>
                </a:lnTo>
                <a:lnTo>
                  <a:pt x="52165" y="462146"/>
                </a:lnTo>
                <a:lnTo>
                  <a:pt x="88203" y="489975"/>
                </a:lnTo>
                <a:lnTo>
                  <a:pt x="130733" y="507916"/>
                </a:lnTo>
                <a:lnTo>
                  <a:pt x="178053" y="514273"/>
                </a:lnTo>
                <a:lnTo>
                  <a:pt x="1222121" y="514273"/>
                </a:lnTo>
                <a:lnTo>
                  <a:pt x="1269441" y="507916"/>
                </a:lnTo>
                <a:lnTo>
                  <a:pt x="1311971" y="489975"/>
                </a:lnTo>
                <a:lnTo>
                  <a:pt x="1348009" y="462146"/>
                </a:lnTo>
                <a:lnTo>
                  <a:pt x="1375856" y="426126"/>
                </a:lnTo>
                <a:lnTo>
                  <a:pt x="1393812" y="383610"/>
                </a:lnTo>
                <a:lnTo>
                  <a:pt x="1400175" y="336296"/>
                </a:lnTo>
                <a:lnTo>
                  <a:pt x="1400175" y="178054"/>
                </a:lnTo>
                <a:lnTo>
                  <a:pt x="1393812" y="130733"/>
                </a:lnTo>
                <a:lnTo>
                  <a:pt x="1375856" y="88203"/>
                </a:lnTo>
                <a:lnTo>
                  <a:pt x="1348009" y="52165"/>
                </a:lnTo>
                <a:lnTo>
                  <a:pt x="1311971" y="24318"/>
                </a:lnTo>
                <a:lnTo>
                  <a:pt x="1269441" y="6362"/>
                </a:lnTo>
                <a:lnTo>
                  <a:pt x="1222121" y="0"/>
                </a:lnTo>
                <a:close/>
              </a:path>
            </a:pathLst>
          </a:custGeom>
          <a:solidFill>
            <a:srgbClr val="FFACF8"/>
          </a:solidFill>
        </p:spPr>
        <p:txBody>
          <a:bodyPr wrap="square" lIns="0" tIns="0" rIns="0" bIns="0" rtlCol="0"/>
          <a:lstStyle/>
          <a:p>
            <a:endParaRPr/>
          </a:p>
        </p:txBody>
      </p:sp>
      <p:sp>
        <p:nvSpPr>
          <p:cNvPr id="21" name="object 21"/>
          <p:cNvSpPr txBox="1"/>
          <p:nvPr/>
        </p:nvSpPr>
        <p:spPr>
          <a:xfrm>
            <a:off x="10455275" y="5119370"/>
            <a:ext cx="873125" cy="513715"/>
          </a:xfrm>
          <a:prstGeom prst="rect">
            <a:avLst/>
          </a:prstGeom>
        </p:spPr>
        <p:txBody>
          <a:bodyPr vert="horz" wrap="square" lIns="0" tIns="15875" rIns="0" bIns="0" rtlCol="0">
            <a:spAutoFit/>
          </a:bodyPr>
          <a:lstStyle/>
          <a:p>
            <a:pPr marL="12700">
              <a:lnSpc>
                <a:spcPct val="100000"/>
              </a:lnSpc>
              <a:spcBef>
                <a:spcPts val="125"/>
              </a:spcBef>
            </a:pPr>
            <a:r>
              <a:rPr sz="1550" dirty="0">
                <a:latin typeface="Calibri"/>
                <a:cs typeface="Calibri"/>
              </a:rPr>
              <a:t>Feeding</a:t>
            </a:r>
            <a:r>
              <a:rPr sz="1550" spc="135" dirty="0">
                <a:latin typeface="Calibri"/>
                <a:cs typeface="Calibri"/>
              </a:rPr>
              <a:t> </a:t>
            </a:r>
            <a:r>
              <a:rPr sz="1550" spc="-25" dirty="0">
                <a:latin typeface="Calibri"/>
                <a:cs typeface="Calibri"/>
              </a:rPr>
              <a:t>in</a:t>
            </a:r>
            <a:endParaRPr sz="1550">
              <a:latin typeface="Calibri"/>
              <a:cs typeface="Calibri"/>
            </a:endParaRPr>
          </a:p>
          <a:p>
            <a:pPr marL="55244">
              <a:lnSpc>
                <a:spcPct val="100000"/>
              </a:lnSpc>
              <a:spcBef>
                <a:spcPts val="90"/>
              </a:spcBef>
            </a:pPr>
            <a:r>
              <a:rPr sz="1550" dirty="0">
                <a:latin typeface="Calibri"/>
                <a:cs typeface="Calibri"/>
              </a:rPr>
              <a:t>last</a:t>
            </a:r>
            <a:r>
              <a:rPr sz="1550" spc="35" dirty="0">
                <a:latin typeface="Calibri"/>
                <a:cs typeface="Calibri"/>
              </a:rPr>
              <a:t> </a:t>
            </a:r>
            <a:r>
              <a:rPr sz="1550" spc="-20" dirty="0">
                <a:latin typeface="Calibri"/>
                <a:cs typeface="Calibri"/>
              </a:rPr>
              <a:t>word</a:t>
            </a:r>
            <a:endParaRPr sz="1550">
              <a:latin typeface="Calibri"/>
              <a:cs typeface="Calibri"/>
            </a:endParaRPr>
          </a:p>
        </p:txBody>
      </p:sp>
      <p:grpSp>
        <p:nvGrpSpPr>
          <p:cNvPr id="22" name="object 22"/>
          <p:cNvGrpSpPr/>
          <p:nvPr/>
        </p:nvGrpSpPr>
        <p:grpSpPr>
          <a:xfrm>
            <a:off x="9886950" y="2590164"/>
            <a:ext cx="1600200" cy="2494915"/>
            <a:chOff x="9886950" y="2590164"/>
            <a:chExt cx="1600200" cy="2494915"/>
          </a:xfrm>
        </p:grpSpPr>
        <p:pic>
          <p:nvPicPr>
            <p:cNvPr id="23" name="object 23"/>
            <p:cNvPicPr/>
            <p:nvPr/>
          </p:nvPicPr>
          <p:blipFill>
            <a:blip r:embed="rId5" cstate="print"/>
            <a:stretch>
              <a:fillRect/>
            </a:stretch>
          </p:blipFill>
          <p:spPr>
            <a:xfrm>
              <a:off x="9886950" y="2590164"/>
              <a:ext cx="257175" cy="2494914"/>
            </a:xfrm>
            <a:prstGeom prst="rect">
              <a:avLst/>
            </a:prstGeom>
          </p:spPr>
        </p:pic>
        <p:sp>
          <p:nvSpPr>
            <p:cNvPr id="24" name="object 24"/>
            <p:cNvSpPr/>
            <p:nvPr/>
          </p:nvSpPr>
          <p:spPr>
            <a:xfrm>
              <a:off x="10191750" y="3570986"/>
              <a:ext cx="1295400" cy="542925"/>
            </a:xfrm>
            <a:custGeom>
              <a:avLst/>
              <a:gdLst/>
              <a:ahLst/>
              <a:cxnLst/>
              <a:rect l="l" t="t" r="r" b="b"/>
              <a:pathLst>
                <a:path w="1295400" h="542925">
                  <a:moveTo>
                    <a:pt x="1107440" y="0"/>
                  </a:moveTo>
                  <a:lnTo>
                    <a:pt x="187959" y="0"/>
                  </a:lnTo>
                  <a:lnTo>
                    <a:pt x="137965" y="6708"/>
                  </a:lnTo>
                  <a:lnTo>
                    <a:pt x="93058" y="25639"/>
                  </a:lnTo>
                  <a:lnTo>
                    <a:pt x="55022" y="55006"/>
                  </a:lnTo>
                  <a:lnTo>
                    <a:pt x="25644" y="93020"/>
                  </a:lnTo>
                  <a:lnTo>
                    <a:pt x="6708" y="137892"/>
                  </a:lnTo>
                  <a:lnTo>
                    <a:pt x="0" y="187832"/>
                  </a:lnTo>
                  <a:lnTo>
                    <a:pt x="0" y="354838"/>
                  </a:lnTo>
                  <a:lnTo>
                    <a:pt x="6708" y="404788"/>
                  </a:lnTo>
                  <a:lnTo>
                    <a:pt x="25644" y="449683"/>
                  </a:lnTo>
                  <a:lnTo>
                    <a:pt x="55022" y="487727"/>
                  </a:lnTo>
                  <a:lnTo>
                    <a:pt x="93058" y="517125"/>
                  </a:lnTo>
                  <a:lnTo>
                    <a:pt x="137965" y="536080"/>
                  </a:lnTo>
                  <a:lnTo>
                    <a:pt x="187959" y="542797"/>
                  </a:lnTo>
                  <a:lnTo>
                    <a:pt x="1107440" y="542797"/>
                  </a:lnTo>
                  <a:lnTo>
                    <a:pt x="1157434" y="536080"/>
                  </a:lnTo>
                  <a:lnTo>
                    <a:pt x="1202341" y="517125"/>
                  </a:lnTo>
                  <a:lnTo>
                    <a:pt x="1240377" y="487727"/>
                  </a:lnTo>
                  <a:lnTo>
                    <a:pt x="1269755" y="449683"/>
                  </a:lnTo>
                  <a:lnTo>
                    <a:pt x="1288691" y="404788"/>
                  </a:lnTo>
                  <a:lnTo>
                    <a:pt x="1295400" y="354838"/>
                  </a:lnTo>
                  <a:lnTo>
                    <a:pt x="1295400" y="187832"/>
                  </a:lnTo>
                  <a:lnTo>
                    <a:pt x="1288691" y="137892"/>
                  </a:lnTo>
                  <a:lnTo>
                    <a:pt x="1269755" y="93020"/>
                  </a:lnTo>
                  <a:lnTo>
                    <a:pt x="1240377" y="55006"/>
                  </a:lnTo>
                  <a:lnTo>
                    <a:pt x="1202341" y="25639"/>
                  </a:lnTo>
                  <a:lnTo>
                    <a:pt x="1157434" y="6708"/>
                  </a:lnTo>
                  <a:lnTo>
                    <a:pt x="1107440" y="0"/>
                  </a:lnTo>
                  <a:close/>
                </a:path>
              </a:pathLst>
            </a:custGeom>
            <a:solidFill>
              <a:srgbClr val="FFACF8"/>
            </a:solidFill>
          </p:spPr>
          <p:txBody>
            <a:bodyPr wrap="square" lIns="0" tIns="0" rIns="0" bIns="0" rtlCol="0"/>
            <a:lstStyle/>
            <a:p>
              <a:endParaRPr/>
            </a:p>
          </p:txBody>
        </p:sp>
      </p:grpSp>
      <p:sp>
        <p:nvSpPr>
          <p:cNvPr id="25" name="object 25"/>
          <p:cNvSpPr txBox="1"/>
          <p:nvPr/>
        </p:nvSpPr>
        <p:spPr>
          <a:xfrm>
            <a:off x="10486390" y="3698811"/>
            <a:ext cx="723900" cy="266065"/>
          </a:xfrm>
          <a:prstGeom prst="rect">
            <a:avLst/>
          </a:prstGeom>
        </p:spPr>
        <p:txBody>
          <a:bodyPr vert="horz" wrap="square" lIns="0" tIns="15875" rIns="0" bIns="0" rtlCol="0">
            <a:spAutoFit/>
          </a:bodyPr>
          <a:lstStyle/>
          <a:p>
            <a:pPr marL="12700">
              <a:lnSpc>
                <a:spcPct val="100000"/>
              </a:lnSpc>
              <a:spcBef>
                <a:spcPts val="125"/>
              </a:spcBef>
            </a:pPr>
            <a:r>
              <a:rPr sz="1550" spc="-10" dirty="0">
                <a:latin typeface="Calibri"/>
                <a:cs typeface="Calibri"/>
              </a:rPr>
              <a:t>Decoder</a:t>
            </a:r>
            <a:endParaRPr sz="1550">
              <a:latin typeface="Calibri"/>
              <a:cs typeface="Calibri"/>
            </a:endParaRPr>
          </a:p>
        </p:txBody>
      </p:sp>
      <p:sp>
        <p:nvSpPr>
          <p:cNvPr id="26" name="object 26"/>
          <p:cNvSpPr txBox="1"/>
          <p:nvPr/>
        </p:nvSpPr>
        <p:spPr>
          <a:xfrm>
            <a:off x="5409565" y="5942965"/>
            <a:ext cx="1824355" cy="754380"/>
          </a:xfrm>
          <a:prstGeom prst="rect">
            <a:avLst/>
          </a:prstGeom>
        </p:spPr>
        <p:txBody>
          <a:bodyPr vert="horz" wrap="square" lIns="0" tIns="27940" rIns="0" bIns="0" rtlCol="0">
            <a:spAutoFit/>
          </a:bodyPr>
          <a:lstStyle/>
          <a:p>
            <a:pPr marL="250825" marR="5080" indent="-238125">
              <a:lnSpc>
                <a:spcPts val="2850"/>
              </a:lnSpc>
              <a:spcBef>
                <a:spcPts val="220"/>
              </a:spcBef>
            </a:pPr>
            <a:r>
              <a:rPr sz="2400" dirty="0">
                <a:solidFill>
                  <a:srgbClr val="007B92"/>
                </a:solidFill>
                <a:latin typeface="Calibri"/>
                <a:cs typeface="Calibri"/>
              </a:rPr>
              <a:t>Conditioning</a:t>
            </a:r>
            <a:r>
              <a:rPr sz="2400" spc="-105" dirty="0">
                <a:solidFill>
                  <a:srgbClr val="007B92"/>
                </a:solidFill>
                <a:latin typeface="Calibri"/>
                <a:cs typeface="Calibri"/>
              </a:rPr>
              <a:t> </a:t>
            </a:r>
            <a:r>
              <a:rPr sz="2400" spc="-50" dirty="0">
                <a:solidFill>
                  <a:srgbClr val="007B92"/>
                </a:solidFill>
                <a:latin typeface="Calibri"/>
                <a:cs typeface="Calibri"/>
              </a:rPr>
              <a:t>= </a:t>
            </a:r>
            <a:r>
              <a:rPr sz="2400" spc="-10" dirty="0">
                <a:solidFill>
                  <a:srgbClr val="007B92"/>
                </a:solidFill>
                <a:latin typeface="Calibri"/>
                <a:cs typeface="Calibri"/>
              </a:rPr>
              <a:t>Bottleneck</a:t>
            </a:r>
            <a:endParaRPr sz="2400" dirty="0">
              <a:latin typeface="Calibri"/>
              <a:cs typeface="Calibri"/>
            </a:endParaRPr>
          </a:p>
        </p:txBody>
      </p:sp>
      <p:sp>
        <p:nvSpPr>
          <p:cNvPr id="27" name="object 27"/>
          <p:cNvSpPr txBox="1"/>
          <p:nvPr/>
        </p:nvSpPr>
        <p:spPr>
          <a:xfrm>
            <a:off x="560705" y="1189481"/>
            <a:ext cx="4227830" cy="334645"/>
          </a:xfrm>
          <a:prstGeom prst="rect">
            <a:avLst/>
          </a:prstGeom>
        </p:spPr>
        <p:txBody>
          <a:bodyPr vert="horz" wrap="square" lIns="0" tIns="15875" rIns="0" bIns="0" rtlCol="0">
            <a:spAutoFit/>
          </a:bodyPr>
          <a:lstStyle/>
          <a:p>
            <a:pPr marL="12700">
              <a:lnSpc>
                <a:spcPct val="100000"/>
              </a:lnSpc>
              <a:spcBef>
                <a:spcPts val="125"/>
              </a:spcBef>
            </a:pPr>
            <a:r>
              <a:rPr sz="2000" spc="-10" dirty="0">
                <a:solidFill>
                  <a:srgbClr val="175E53"/>
                </a:solidFill>
                <a:latin typeface="Calibri"/>
                <a:cs typeface="Calibri"/>
              </a:rPr>
              <a:t>[Sutskever</a:t>
            </a:r>
            <a:r>
              <a:rPr sz="2000" spc="-50" dirty="0">
                <a:solidFill>
                  <a:srgbClr val="175E53"/>
                </a:solidFill>
                <a:latin typeface="Calibri"/>
                <a:cs typeface="Calibri"/>
              </a:rPr>
              <a:t> </a:t>
            </a:r>
            <a:r>
              <a:rPr sz="2000" dirty="0">
                <a:solidFill>
                  <a:srgbClr val="175E53"/>
                </a:solidFill>
                <a:latin typeface="Calibri"/>
                <a:cs typeface="Calibri"/>
              </a:rPr>
              <a:t>et</a:t>
            </a:r>
            <a:r>
              <a:rPr sz="2000" spc="-30" dirty="0">
                <a:solidFill>
                  <a:srgbClr val="175E53"/>
                </a:solidFill>
                <a:latin typeface="Calibri"/>
                <a:cs typeface="Calibri"/>
              </a:rPr>
              <a:t> </a:t>
            </a:r>
            <a:r>
              <a:rPr sz="2000" dirty="0">
                <a:solidFill>
                  <a:srgbClr val="175E53"/>
                </a:solidFill>
                <a:latin typeface="Calibri"/>
                <a:cs typeface="Calibri"/>
              </a:rPr>
              <a:t>al.</a:t>
            </a:r>
            <a:r>
              <a:rPr sz="2000" spc="-10" dirty="0">
                <a:solidFill>
                  <a:srgbClr val="175E53"/>
                </a:solidFill>
                <a:latin typeface="Calibri"/>
                <a:cs typeface="Calibri"/>
              </a:rPr>
              <a:t> </a:t>
            </a:r>
            <a:r>
              <a:rPr sz="2000" dirty="0">
                <a:solidFill>
                  <a:srgbClr val="175E53"/>
                </a:solidFill>
                <a:latin typeface="Calibri"/>
                <a:cs typeface="Calibri"/>
              </a:rPr>
              <a:t>2014;</a:t>
            </a:r>
            <a:r>
              <a:rPr sz="2000" spc="-35" dirty="0">
                <a:solidFill>
                  <a:srgbClr val="175E53"/>
                </a:solidFill>
                <a:latin typeface="Calibri"/>
                <a:cs typeface="Calibri"/>
              </a:rPr>
              <a:t> </a:t>
            </a:r>
            <a:r>
              <a:rPr sz="2000" dirty="0">
                <a:solidFill>
                  <a:srgbClr val="175E53"/>
                </a:solidFill>
                <a:latin typeface="Calibri"/>
                <a:cs typeface="Calibri"/>
              </a:rPr>
              <a:t>Luong et</a:t>
            </a:r>
            <a:r>
              <a:rPr sz="2000" spc="-30" dirty="0">
                <a:solidFill>
                  <a:srgbClr val="175E53"/>
                </a:solidFill>
                <a:latin typeface="Calibri"/>
                <a:cs typeface="Calibri"/>
              </a:rPr>
              <a:t> </a:t>
            </a:r>
            <a:r>
              <a:rPr sz="2000" dirty="0">
                <a:solidFill>
                  <a:srgbClr val="175E53"/>
                </a:solidFill>
                <a:latin typeface="Calibri"/>
                <a:cs typeface="Calibri"/>
              </a:rPr>
              <a:t>al.</a:t>
            </a:r>
            <a:r>
              <a:rPr sz="2000" spc="-15" dirty="0">
                <a:solidFill>
                  <a:srgbClr val="175E53"/>
                </a:solidFill>
                <a:latin typeface="Calibri"/>
                <a:cs typeface="Calibri"/>
              </a:rPr>
              <a:t> </a:t>
            </a:r>
            <a:r>
              <a:rPr sz="2000" spc="-10" dirty="0">
                <a:solidFill>
                  <a:srgbClr val="175E53"/>
                </a:solidFill>
                <a:latin typeface="Calibri"/>
                <a:cs typeface="Calibri"/>
              </a:rPr>
              <a:t>2015]</a:t>
            </a:r>
            <a:endParaRPr sz="2000" dirty="0">
              <a:latin typeface="Calibri"/>
              <a:cs typeface="Calibri"/>
            </a:endParaRPr>
          </a:p>
        </p:txBody>
      </p:sp>
      <p:sp>
        <p:nvSpPr>
          <p:cNvPr id="28" name="object 28"/>
          <p:cNvSpPr txBox="1"/>
          <p:nvPr/>
        </p:nvSpPr>
        <p:spPr>
          <a:xfrm>
            <a:off x="5829300" y="942682"/>
            <a:ext cx="4933950" cy="838200"/>
          </a:xfrm>
          <a:prstGeom prst="rect">
            <a:avLst/>
          </a:prstGeom>
          <a:ln w="19055">
            <a:solidFill>
              <a:srgbClr val="4285F4"/>
            </a:solidFill>
          </a:ln>
        </p:spPr>
        <p:txBody>
          <a:bodyPr vert="horz" wrap="square" lIns="0" tIns="32384" rIns="0" bIns="0" rtlCol="0">
            <a:spAutoFit/>
          </a:bodyPr>
          <a:lstStyle/>
          <a:p>
            <a:pPr marL="91440">
              <a:lnSpc>
                <a:spcPts val="2870"/>
              </a:lnSpc>
              <a:spcBef>
                <a:spcPts val="254"/>
              </a:spcBef>
            </a:pPr>
            <a:r>
              <a:rPr sz="2400" dirty="0">
                <a:solidFill>
                  <a:srgbClr val="4285F4"/>
                </a:solidFill>
                <a:latin typeface="Calibri"/>
                <a:cs typeface="Calibri"/>
              </a:rPr>
              <a:t>The</a:t>
            </a:r>
            <a:r>
              <a:rPr sz="2400" spc="-75" dirty="0">
                <a:solidFill>
                  <a:srgbClr val="4285F4"/>
                </a:solidFill>
                <a:latin typeface="Calibri"/>
                <a:cs typeface="Calibri"/>
              </a:rPr>
              <a:t> </a:t>
            </a:r>
            <a:r>
              <a:rPr sz="2400" dirty="0">
                <a:solidFill>
                  <a:srgbClr val="4285F4"/>
                </a:solidFill>
                <a:latin typeface="Calibri"/>
                <a:cs typeface="Calibri"/>
              </a:rPr>
              <a:t>hidden</a:t>
            </a:r>
            <a:r>
              <a:rPr sz="2400" spc="-70" dirty="0">
                <a:solidFill>
                  <a:srgbClr val="4285F4"/>
                </a:solidFill>
                <a:latin typeface="Calibri"/>
                <a:cs typeface="Calibri"/>
              </a:rPr>
              <a:t> </a:t>
            </a:r>
            <a:r>
              <a:rPr sz="2400" spc="-20" dirty="0">
                <a:solidFill>
                  <a:srgbClr val="4285F4"/>
                </a:solidFill>
                <a:latin typeface="Calibri"/>
                <a:cs typeface="Calibri"/>
              </a:rPr>
              <a:t>states</a:t>
            </a:r>
            <a:r>
              <a:rPr sz="2400" spc="-45" dirty="0">
                <a:solidFill>
                  <a:srgbClr val="4285F4"/>
                </a:solidFill>
                <a:latin typeface="Calibri"/>
                <a:cs typeface="Calibri"/>
              </a:rPr>
              <a:t> </a:t>
            </a:r>
            <a:r>
              <a:rPr sz="2400" dirty="0">
                <a:solidFill>
                  <a:srgbClr val="4285F4"/>
                </a:solidFill>
                <a:latin typeface="Calibri"/>
                <a:cs typeface="Calibri"/>
              </a:rPr>
              <a:t>from</a:t>
            </a:r>
            <a:r>
              <a:rPr sz="2400" spc="-55" dirty="0">
                <a:solidFill>
                  <a:srgbClr val="4285F4"/>
                </a:solidFill>
                <a:latin typeface="Calibri"/>
                <a:cs typeface="Calibri"/>
              </a:rPr>
              <a:t> </a:t>
            </a:r>
            <a:r>
              <a:rPr sz="2400" dirty="0">
                <a:solidFill>
                  <a:srgbClr val="4285F4"/>
                </a:solidFill>
                <a:latin typeface="Calibri"/>
                <a:cs typeface="Calibri"/>
              </a:rPr>
              <a:t>RNN</a:t>
            </a:r>
            <a:r>
              <a:rPr sz="2400" spc="-60" dirty="0">
                <a:solidFill>
                  <a:srgbClr val="4285F4"/>
                </a:solidFill>
                <a:latin typeface="Calibri"/>
                <a:cs typeface="Calibri"/>
              </a:rPr>
              <a:t> </a:t>
            </a:r>
            <a:r>
              <a:rPr sz="2400" dirty="0">
                <a:solidFill>
                  <a:srgbClr val="4285F4"/>
                </a:solidFill>
                <a:latin typeface="Calibri"/>
                <a:cs typeface="Calibri"/>
              </a:rPr>
              <a:t>layer</a:t>
            </a:r>
            <a:r>
              <a:rPr sz="2400" spc="-5" dirty="0">
                <a:solidFill>
                  <a:srgbClr val="4285F4"/>
                </a:solidFill>
                <a:latin typeface="Calibri"/>
                <a:cs typeface="Calibri"/>
              </a:rPr>
              <a:t> </a:t>
            </a:r>
            <a:r>
              <a:rPr sz="2400" i="1" spc="-50" dirty="0">
                <a:solidFill>
                  <a:srgbClr val="4285F4"/>
                </a:solidFill>
                <a:latin typeface="Calibri"/>
                <a:cs typeface="Calibri"/>
              </a:rPr>
              <a:t>i</a:t>
            </a:r>
            <a:endParaRPr sz="2400" dirty="0">
              <a:latin typeface="Calibri"/>
              <a:cs typeface="Calibri"/>
            </a:endParaRPr>
          </a:p>
          <a:p>
            <a:pPr marL="91440">
              <a:lnSpc>
                <a:spcPts val="2870"/>
              </a:lnSpc>
            </a:pPr>
            <a:r>
              <a:rPr sz="2400" dirty="0">
                <a:solidFill>
                  <a:srgbClr val="4285F4"/>
                </a:solidFill>
                <a:latin typeface="Calibri"/>
                <a:cs typeface="Calibri"/>
              </a:rPr>
              <a:t>are</a:t>
            </a:r>
            <a:r>
              <a:rPr sz="2400" spc="-55" dirty="0">
                <a:solidFill>
                  <a:srgbClr val="4285F4"/>
                </a:solidFill>
                <a:latin typeface="Calibri"/>
                <a:cs typeface="Calibri"/>
              </a:rPr>
              <a:t> </a:t>
            </a:r>
            <a:r>
              <a:rPr sz="2400" dirty="0">
                <a:solidFill>
                  <a:srgbClr val="4285F4"/>
                </a:solidFill>
                <a:latin typeface="Calibri"/>
                <a:cs typeface="Calibri"/>
              </a:rPr>
              <a:t>the</a:t>
            </a:r>
            <a:r>
              <a:rPr sz="2400" spc="-50" dirty="0">
                <a:solidFill>
                  <a:srgbClr val="4285F4"/>
                </a:solidFill>
                <a:latin typeface="Calibri"/>
                <a:cs typeface="Calibri"/>
              </a:rPr>
              <a:t> </a:t>
            </a:r>
            <a:r>
              <a:rPr sz="2400" dirty="0">
                <a:solidFill>
                  <a:srgbClr val="4285F4"/>
                </a:solidFill>
                <a:latin typeface="Calibri"/>
                <a:cs typeface="Calibri"/>
              </a:rPr>
              <a:t>inputs</a:t>
            </a:r>
            <a:r>
              <a:rPr sz="2400" spc="-25" dirty="0">
                <a:solidFill>
                  <a:srgbClr val="4285F4"/>
                </a:solidFill>
                <a:latin typeface="Calibri"/>
                <a:cs typeface="Calibri"/>
              </a:rPr>
              <a:t> </a:t>
            </a:r>
            <a:r>
              <a:rPr sz="2400" dirty="0">
                <a:solidFill>
                  <a:srgbClr val="4285F4"/>
                </a:solidFill>
                <a:latin typeface="Calibri"/>
                <a:cs typeface="Calibri"/>
              </a:rPr>
              <a:t>to</a:t>
            </a:r>
            <a:r>
              <a:rPr sz="2400" spc="-45" dirty="0">
                <a:solidFill>
                  <a:srgbClr val="4285F4"/>
                </a:solidFill>
                <a:latin typeface="Calibri"/>
                <a:cs typeface="Calibri"/>
              </a:rPr>
              <a:t> </a:t>
            </a:r>
            <a:r>
              <a:rPr sz="2400" dirty="0">
                <a:solidFill>
                  <a:srgbClr val="4285F4"/>
                </a:solidFill>
                <a:latin typeface="Calibri"/>
                <a:cs typeface="Calibri"/>
              </a:rPr>
              <a:t>RNN</a:t>
            </a:r>
            <a:r>
              <a:rPr sz="2400" spc="-100" dirty="0">
                <a:solidFill>
                  <a:srgbClr val="4285F4"/>
                </a:solidFill>
                <a:latin typeface="Calibri"/>
                <a:cs typeface="Calibri"/>
              </a:rPr>
              <a:t> </a:t>
            </a:r>
            <a:r>
              <a:rPr sz="2400" dirty="0">
                <a:solidFill>
                  <a:srgbClr val="4285F4"/>
                </a:solidFill>
                <a:latin typeface="Calibri"/>
                <a:cs typeface="Calibri"/>
              </a:rPr>
              <a:t>layer</a:t>
            </a:r>
            <a:r>
              <a:rPr sz="2400" spc="-40" dirty="0">
                <a:solidFill>
                  <a:srgbClr val="4285F4"/>
                </a:solidFill>
                <a:latin typeface="Calibri"/>
                <a:cs typeface="Calibri"/>
              </a:rPr>
              <a:t> </a:t>
            </a:r>
            <a:r>
              <a:rPr sz="2400" i="1" spc="-25" dirty="0">
                <a:solidFill>
                  <a:srgbClr val="4285F4"/>
                </a:solidFill>
                <a:latin typeface="Calibri"/>
                <a:cs typeface="Calibri"/>
              </a:rPr>
              <a:t>i</a:t>
            </a:r>
            <a:r>
              <a:rPr sz="2400" spc="-25" dirty="0">
                <a:solidFill>
                  <a:srgbClr val="4285F4"/>
                </a:solidFill>
                <a:latin typeface="Calibri"/>
                <a:cs typeface="Calibri"/>
              </a:rPr>
              <a:t>+1</a:t>
            </a:r>
            <a:endParaRPr sz="2400" dirty="0">
              <a:latin typeface="Calibri"/>
              <a:cs typeface="Calibri"/>
            </a:endParaRPr>
          </a:p>
        </p:txBody>
      </p:sp>
      <p:sp>
        <p:nvSpPr>
          <p:cNvPr id="29" name="object 29"/>
          <p:cNvSpPr txBox="1"/>
          <p:nvPr/>
        </p:nvSpPr>
        <p:spPr>
          <a:xfrm>
            <a:off x="485457" y="6498590"/>
            <a:ext cx="216535" cy="242570"/>
          </a:xfrm>
          <a:prstGeom prst="rect">
            <a:avLst/>
          </a:prstGeom>
        </p:spPr>
        <p:txBody>
          <a:bodyPr vert="horz" wrap="square" lIns="0" tIns="15875" rIns="0" bIns="0" rtlCol="0">
            <a:spAutoFit/>
          </a:bodyPr>
          <a:lstStyle/>
          <a:p>
            <a:pPr marL="12700">
              <a:lnSpc>
                <a:spcPct val="100000"/>
              </a:lnSpc>
              <a:spcBef>
                <a:spcPts val="125"/>
              </a:spcBef>
            </a:pPr>
            <a:r>
              <a:rPr sz="1400" spc="-25" dirty="0">
                <a:latin typeface="Calibri"/>
                <a:cs typeface="Calibri"/>
              </a:rPr>
              <a:t>33</a:t>
            </a:r>
            <a:endParaRPr sz="14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948872A7-FA0B-5E79-3E4F-7A412204AA11}"/>
              </a:ext>
            </a:extLst>
          </p:cNvPr>
          <p:cNvSpPr>
            <a:spLocks noGrp="1" noChangeArrowheads="1"/>
          </p:cNvSpPr>
          <p:nvPr>
            <p:ph type="title"/>
          </p:nvPr>
        </p:nvSpPr>
        <p:spPr/>
        <p:txBody>
          <a:bodyPr/>
          <a:lstStyle/>
          <a:p>
            <a:r>
              <a:rPr lang="en-US"/>
              <a:t>Interpretation of Dimensions </a:t>
            </a:r>
          </a:p>
        </p:txBody>
      </p:sp>
      <p:sp>
        <p:nvSpPr>
          <p:cNvPr id="73730" name="Rectangle 3">
            <a:extLst>
              <a:ext uri="{FF2B5EF4-FFF2-40B4-BE49-F238E27FC236}">
                <a16:creationId xmlns:a16="http://schemas.microsoft.com/office/drawing/2014/main" id="{5B7C0D77-1E10-F83F-DD84-848C7CAC86DC}"/>
              </a:ext>
            </a:extLst>
          </p:cNvPr>
          <p:cNvSpPr>
            <a:spLocks noGrp="1" noChangeArrowheads="1"/>
          </p:cNvSpPr>
          <p:nvPr>
            <p:ph type="body" idx="1"/>
          </p:nvPr>
        </p:nvSpPr>
        <p:spPr/>
        <p:txBody>
          <a:bodyPr>
            <a:normAutofit lnSpcReduction="10000"/>
          </a:bodyPr>
          <a:lstStyle/>
          <a:p>
            <a:r>
              <a:rPr lang="en-US" altLang="en-US"/>
              <a:t>Squeezing data into 2-D enables </a:t>
            </a:r>
            <a:r>
              <a:rPr lang="ja-JP" altLang="en-US"/>
              <a:t>“</a:t>
            </a:r>
            <a:r>
              <a:rPr lang="en-US" altLang="ja-JP"/>
              <a:t>readability</a:t>
            </a:r>
            <a:r>
              <a:rPr lang="ja-JP" altLang="en-US"/>
              <a:t>”</a:t>
            </a:r>
            <a:r>
              <a:rPr lang="en-US" altLang="ja-JP"/>
              <a:t> but may not be appropriate: Poor, distorted representation of the data (high stress).</a:t>
            </a:r>
          </a:p>
          <a:p>
            <a:r>
              <a:rPr lang="en-US" altLang="en-US"/>
              <a:t>Scree plot: Stress vs. </a:t>
            </a:r>
          </a:p>
          <a:p>
            <a:r>
              <a:rPr lang="en-US" altLang="en-US"/>
              <a:t>	number of dimensions. </a:t>
            </a:r>
          </a:p>
          <a:p>
            <a:r>
              <a:rPr lang="en-US" altLang="en-US"/>
              <a:t>	E.g. cities distance</a:t>
            </a:r>
          </a:p>
          <a:p>
            <a:endParaRPr lang="en-US" altLang="en-US"/>
          </a:p>
          <a:p>
            <a:r>
              <a:rPr lang="en-US" altLang="en-US"/>
              <a:t>Primary objective in dimension interpretation: Obtain best fit with the smallest number of possible dimensions. </a:t>
            </a:r>
          </a:p>
          <a:p>
            <a:r>
              <a:rPr lang="en-US" altLang="en-US"/>
              <a:t>How does one assign </a:t>
            </a:r>
            <a:r>
              <a:rPr lang="ja-JP" altLang="en-US"/>
              <a:t>“</a:t>
            </a:r>
            <a:r>
              <a:rPr lang="en-US" altLang="ja-JP"/>
              <a:t>meaning</a:t>
            </a:r>
            <a:r>
              <a:rPr lang="ja-JP" altLang="en-US"/>
              <a:t>”</a:t>
            </a:r>
            <a:r>
              <a:rPr lang="en-US" altLang="ja-JP"/>
              <a:t> to dimensions? </a:t>
            </a:r>
          </a:p>
          <a:p>
            <a:endParaRPr lang="en-US" altLang="en-US"/>
          </a:p>
        </p:txBody>
      </p:sp>
      <p:pic>
        <p:nvPicPr>
          <p:cNvPr id="73731" name="Picture 5" descr="scree">
            <a:extLst>
              <a:ext uri="{FF2B5EF4-FFF2-40B4-BE49-F238E27FC236}">
                <a16:creationId xmlns:a16="http://schemas.microsoft.com/office/drawing/2014/main" id="{305EEBF0-284E-C097-74A7-4C7CB992A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393" y="2530928"/>
            <a:ext cx="38369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34ABE3D4-147D-ED13-6FDF-D27262070288}"/>
              </a:ext>
            </a:extLst>
          </p:cNvPr>
          <p:cNvSpPr>
            <a:spLocks noGrp="1" noChangeArrowheads="1"/>
          </p:cNvSpPr>
          <p:nvPr>
            <p:ph type="title"/>
          </p:nvPr>
        </p:nvSpPr>
        <p:spPr/>
        <p:txBody>
          <a:bodyPr/>
          <a:lstStyle/>
          <a:p>
            <a:r>
              <a:rPr lang="en-US"/>
              <a:t>Meaning of Dimensions</a:t>
            </a:r>
          </a:p>
        </p:txBody>
      </p:sp>
      <p:sp>
        <p:nvSpPr>
          <p:cNvPr id="75778" name="Rectangle 3">
            <a:extLst>
              <a:ext uri="{FF2B5EF4-FFF2-40B4-BE49-F238E27FC236}">
                <a16:creationId xmlns:a16="http://schemas.microsoft.com/office/drawing/2014/main" id="{D59611CA-8CE4-F4F4-2E7B-F8BBF8854FA1}"/>
              </a:ext>
            </a:extLst>
          </p:cNvPr>
          <p:cNvSpPr>
            <a:spLocks noGrp="1" noChangeArrowheads="1"/>
          </p:cNvSpPr>
          <p:nvPr>
            <p:ph type="body" idx="1"/>
          </p:nvPr>
        </p:nvSpPr>
        <p:spPr/>
        <p:txBody>
          <a:bodyPr/>
          <a:lstStyle/>
          <a:p>
            <a:r>
              <a:rPr lang="en-CA" altLang="en-US"/>
              <a:t>Subjective Procedures:</a:t>
            </a:r>
          </a:p>
          <a:p>
            <a:r>
              <a:rPr lang="en-CA" altLang="en-US"/>
              <a:t>Labelling the dimensions by visual inspection, subjective interpretation, and information from respondents. </a:t>
            </a:r>
          </a:p>
          <a:p>
            <a:r>
              <a:rPr lang="en-CA" altLang="en-US"/>
              <a:t>“Experts” evaluate and identify the dimensions. </a:t>
            </a:r>
          </a:p>
          <a:p>
            <a:endParaRPr lang="en-CA" altLang="en-US"/>
          </a:p>
          <a:p>
            <a:endParaRPr lang="en-CA" altLang="en-US"/>
          </a:p>
          <a:p>
            <a:endParaRPr lang="en-CA" altLang="en-US"/>
          </a:p>
          <a:p>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79788B57-9717-E263-ACED-3FD8BA939A40}"/>
              </a:ext>
            </a:extLst>
          </p:cNvPr>
          <p:cNvSpPr>
            <a:spLocks noGrp="1" noChangeArrowheads="1"/>
          </p:cNvSpPr>
          <p:nvPr>
            <p:ph type="title"/>
          </p:nvPr>
        </p:nvSpPr>
        <p:spPr/>
        <p:txBody>
          <a:bodyPr/>
          <a:lstStyle/>
          <a:p>
            <a:r>
              <a:rPr lang="en-CA"/>
              <a:t>Validating MDS Results</a:t>
            </a:r>
            <a:endParaRPr lang="en-US"/>
          </a:p>
        </p:txBody>
      </p:sp>
      <p:sp>
        <p:nvSpPr>
          <p:cNvPr id="155651" name="Rectangle 3">
            <a:extLst>
              <a:ext uri="{FF2B5EF4-FFF2-40B4-BE49-F238E27FC236}">
                <a16:creationId xmlns:a16="http://schemas.microsoft.com/office/drawing/2014/main" id="{046AF0BF-862B-5051-96AE-B35BA1479AE4}"/>
              </a:ext>
            </a:extLst>
          </p:cNvPr>
          <p:cNvSpPr>
            <a:spLocks noGrp="1" noChangeArrowheads="1"/>
          </p:cNvSpPr>
          <p:nvPr>
            <p:ph type="body" idx="1"/>
          </p:nvPr>
        </p:nvSpPr>
        <p:spPr/>
        <p:txBody>
          <a:bodyPr>
            <a:normAutofit lnSpcReduction="10000"/>
          </a:bodyPr>
          <a:lstStyle/>
          <a:p>
            <a:r>
              <a:rPr lang="en-CA"/>
              <a:t>Split-sample comparison: </a:t>
            </a:r>
          </a:p>
          <a:p>
            <a:pPr lvl="1"/>
            <a:r>
              <a:rPr lang="en-CA"/>
              <a:t>Original sample is divided and a correlation between the variables is conducted.</a:t>
            </a:r>
          </a:p>
          <a:p>
            <a:r>
              <a:rPr lang="en-CA"/>
              <a:t>Multi-sample comparison: </a:t>
            </a:r>
          </a:p>
          <a:p>
            <a:pPr lvl="1"/>
            <a:r>
              <a:rPr lang="en-CA"/>
              <a:t>New sample is collected and a correlation is conducted between the old and new data. </a:t>
            </a:r>
          </a:p>
          <a:p>
            <a:r>
              <a:rPr lang="en-CA"/>
              <a:t>Comparisons are done visually or with a simple correlation of coordinates or variables.</a:t>
            </a:r>
          </a:p>
          <a:p>
            <a:r>
              <a:rPr lang="en-CA"/>
              <a:t>		Assessing whether MDS solution 			(dimensionality extraction) changes in a 		substantial way.</a:t>
            </a:r>
          </a:p>
          <a:p>
            <a:endParaRPr lang="en-US"/>
          </a:p>
          <a:p>
            <a:endParaRPr lang="en-CA"/>
          </a:p>
        </p:txBody>
      </p:sp>
      <p:sp>
        <p:nvSpPr>
          <p:cNvPr id="77827" name="AutoShape 4">
            <a:extLst>
              <a:ext uri="{FF2B5EF4-FFF2-40B4-BE49-F238E27FC236}">
                <a16:creationId xmlns:a16="http://schemas.microsoft.com/office/drawing/2014/main" id="{E85605FE-9CE1-B803-8B17-FAECC09B95A0}"/>
              </a:ext>
            </a:extLst>
          </p:cNvPr>
          <p:cNvSpPr>
            <a:spLocks noChangeArrowheads="1"/>
          </p:cNvSpPr>
          <p:nvPr/>
        </p:nvSpPr>
        <p:spPr bwMode="auto">
          <a:xfrm rot="5400000">
            <a:off x="764722" y="5170715"/>
            <a:ext cx="685800" cy="685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tx2"/>
          </a:solidFill>
          <a:ln w="9525">
            <a:solidFill>
              <a:schemeClr val="tx1"/>
            </a:solidFill>
            <a:miter lim="800000"/>
            <a:headEnd/>
            <a:tailEnd/>
          </a:ln>
        </p:spPr>
        <p:txBody>
          <a:bodyPr wrap="none" anchor="ctr"/>
          <a:lstStyle/>
          <a:p>
            <a:endParaRPr lang="ja-JP"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0" descr="Untitled5">
            <a:extLst>
              <a:ext uri="{FF2B5EF4-FFF2-40B4-BE49-F238E27FC236}">
                <a16:creationId xmlns:a16="http://schemas.microsoft.com/office/drawing/2014/main" id="{D36BB1BF-0374-4C52-EFAF-172F99BC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1075" y="3249839"/>
            <a:ext cx="1676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4" name="Picture 9" descr="Untitled5">
            <a:extLst>
              <a:ext uri="{FF2B5EF4-FFF2-40B4-BE49-F238E27FC236}">
                <a16:creationId xmlns:a16="http://schemas.microsoft.com/office/drawing/2014/main" id="{819ECF64-14B4-1564-707C-A31D0B4E2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0"/>
            <a:ext cx="1676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2" name="Rectangle 2">
            <a:extLst>
              <a:ext uri="{FF2B5EF4-FFF2-40B4-BE49-F238E27FC236}">
                <a16:creationId xmlns:a16="http://schemas.microsoft.com/office/drawing/2014/main" id="{E904A25C-18D7-9E77-B488-732D0E975CF1}"/>
              </a:ext>
            </a:extLst>
          </p:cNvPr>
          <p:cNvSpPr>
            <a:spLocks noGrp="1" noChangeArrowheads="1"/>
          </p:cNvSpPr>
          <p:nvPr>
            <p:ph type="title"/>
          </p:nvPr>
        </p:nvSpPr>
        <p:spPr/>
        <p:txBody>
          <a:bodyPr/>
          <a:lstStyle/>
          <a:p>
            <a:r>
              <a:rPr lang="en-US"/>
              <a:t>MDS Caveats</a:t>
            </a:r>
          </a:p>
        </p:txBody>
      </p:sp>
      <p:sp>
        <p:nvSpPr>
          <p:cNvPr id="143363" name="Rectangle 3">
            <a:extLst>
              <a:ext uri="{FF2B5EF4-FFF2-40B4-BE49-F238E27FC236}">
                <a16:creationId xmlns:a16="http://schemas.microsoft.com/office/drawing/2014/main" id="{C6DBF359-1935-A93C-4463-4A4CB1324A88}"/>
              </a:ext>
            </a:extLst>
          </p:cNvPr>
          <p:cNvSpPr>
            <a:spLocks noGrp="1" noChangeArrowheads="1"/>
          </p:cNvSpPr>
          <p:nvPr>
            <p:ph type="body" idx="1"/>
          </p:nvPr>
        </p:nvSpPr>
        <p:spPr/>
        <p:txBody>
          <a:bodyPr/>
          <a:lstStyle/>
          <a:p>
            <a:r>
              <a:rPr lang="en-US" dirty="0"/>
              <a:t>Respondents probably perceive stimuli differently. In non-aggregate data, different dimensions may emerge. </a:t>
            </a:r>
          </a:p>
          <a:p>
            <a:r>
              <a:rPr lang="en-US" dirty="0"/>
              <a:t>Respondents may attach different levels of importance to a dimension.</a:t>
            </a:r>
          </a:p>
          <a:p>
            <a:r>
              <a:rPr lang="en-US" dirty="0"/>
              <a:t>Importance of a dimension may change over time.</a:t>
            </a:r>
          </a:p>
          <a:p>
            <a:r>
              <a:rPr lang="en-US" dirty="0"/>
              <a:t>Interpretation of dimensions is subjective.</a:t>
            </a:r>
          </a:p>
          <a:p>
            <a:r>
              <a:rPr lang="en-CA" dirty="0"/>
              <a:t>Generally, more than four times as many objects as dimensions should be compared for the MDS model to be stable.</a:t>
            </a:r>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9AF9CB8D-D18E-3E4E-B908-D2037D05AE26}"/>
              </a:ext>
            </a:extLst>
          </p:cNvPr>
          <p:cNvSpPr>
            <a:spLocks noGrp="1" noChangeArrowheads="1"/>
          </p:cNvSpPr>
          <p:nvPr>
            <p:ph type="title"/>
          </p:nvPr>
        </p:nvSpPr>
        <p:spPr/>
        <p:txBody>
          <a:bodyPr/>
          <a:lstStyle/>
          <a:p>
            <a:r>
              <a:rPr lang="ja-JP" altLang="en-US"/>
              <a:t>“</a:t>
            </a:r>
            <a:r>
              <a:rPr lang="en-US" altLang="ja-JP"/>
              <a:t>Advantages</a:t>
            </a:r>
            <a:r>
              <a:rPr lang="ja-JP" altLang="en-US"/>
              <a:t>”</a:t>
            </a:r>
            <a:r>
              <a:rPr lang="en-US" altLang="ja-JP"/>
              <a:t> of MDS</a:t>
            </a:r>
            <a:endParaRPr lang="en-US" altLang="en-US"/>
          </a:p>
        </p:txBody>
      </p:sp>
      <p:sp>
        <p:nvSpPr>
          <p:cNvPr id="81922" name="Rectangle 3">
            <a:extLst>
              <a:ext uri="{FF2B5EF4-FFF2-40B4-BE49-F238E27FC236}">
                <a16:creationId xmlns:a16="http://schemas.microsoft.com/office/drawing/2014/main" id="{CF8E6739-0645-DF66-AFE1-91D9317A9416}"/>
              </a:ext>
            </a:extLst>
          </p:cNvPr>
          <p:cNvSpPr>
            <a:spLocks noGrp="1" noChangeArrowheads="1"/>
          </p:cNvSpPr>
          <p:nvPr>
            <p:ph type="body" idx="1"/>
          </p:nvPr>
        </p:nvSpPr>
        <p:spPr/>
        <p:txBody>
          <a:bodyPr>
            <a:normAutofit lnSpcReduction="10000"/>
          </a:bodyPr>
          <a:lstStyle/>
          <a:p>
            <a:r>
              <a:rPr lang="en-US" altLang="en-US"/>
              <a:t>An alternative to the GLM.</a:t>
            </a:r>
          </a:p>
          <a:p>
            <a:r>
              <a:rPr lang="en-US" altLang="en-US"/>
              <a:t>Does not require assumptions of linearity, metricity, or multivariate normality. </a:t>
            </a:r>
          </a:p>
          <a:p>
            <a:r>
              <a:rPr lang="en-US" altLang="en-US"/>
              <a:t>Can be used to model nonlinear relationships.</a:t>
            </a:r>
          </a:p>
          <a:p>
            <a:r>
              <a:rPr lang="en-US" altLang="en-US"/>
              <a:t>Dimensionality </a:t>
            </a:r>
            <a:r>
              <a:rPr lang="ja-JP" altLang="en-US"/>
              <a:t>“</a:t>
            </a:r>
            <a:r>
              <a:rPr lang="en-US" altLang="ja-JP"/>
              <a:t>solution</a:t>
            </a:r>
            <a:r>
              <a:rPr lang="ja-JP" altLang="en-US"/>
              <a:t>”</a:t>
            </a:r>
            <a:r>
              <a:rPr lang="en-US" altLang="ja-JP"/>
              <a:t> can be obtained from individuals; gives insight into how individuals differ from aggregate data. </a:t>
            </a:r>
          </a:p>
          <a:p>
            <a:r>
              <a:rPr lang="en-CA" altLang="en-US"/>
              <a:t>Reveals dimensions without the need for defined attributes.</a:t>
            </a:r>
            <a:endParaRPr lang="en-US" altLang="en-US"/>
          </a:p>
          <a:p>
            <a:r>
              <a:rPr lang="en-US" altLang="en-US"/>
              <a:t>Dimensions that emerge from MDS can be incorporated into regression analysis to assess their relationship with other variables.</a:t>
            </a:r>
          </a:p>
          <a:p>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to the rescue…</a:t>
            </a:r>
          </a:p>
        </p:txBody>
      </p:sp>
      <p:sp>
        <p:nvSpPr>
          <p:cNvPr id="3" name="Content Placeholder 2"/>
          <p:cNvSpPr>
            <a:spLocks noGrp="1"/>
          </p:cNvSpPr>
          <p:nvPr>
            <p:ph idx="1"/>
          </p:nvPr>
        </p:nvSpPr>
        <p:spPr/>
        <p:txBody>
          <a:bodyPr/>
          <a:lstStyle/>
          <a:p>
            <a:r>
              <a:rPr lang="en-GB" dirty="0"/>
              <a:t>T-Distributed Stochastic Neighbour Embedding</a:t>
            </a:r>
          </a:p>
          <a:p>
            <a:endParaRPr lang="en-GB" dirty="0"/>
          </a:p>
          <a:p>
            <a:r>
              <a:rPr lang="en-GB" dirty="0"/>
              <a:t>Aims to solve the problems of PCA</a:t>
            </a:r>
          </a:p>
          <a:p>
            <a:pPr lvl="1"/>
            <a:r>
              <a:rPr lang="en-GB" dirty="0"/>
              <a:t>Non-linear scaling to represent changes at different levels</a:t>
            </a:r>
          </a:p>
          <a:p>
            <a:pPr lvl="1"/>
            <a:endParaRPr lang="en-GB" dirty="0"/>
          </a:p>
          <a:p>
            <a:pPr lvl="1"/>
            <a:r>
              <a:rPr lang="en-GB" dirty="0"/>
              <a:t>Optimal separation in 2-dimensions</a:t>
            </a:r>
          </a:p>
        </p:txBody>
      </p:sp>
    </p:spTree>
    <p:extLst>
      <p:ext uri="{BB962C8B-B14F-4D97-AF65-F5344CB8AC3E}">
        <p14:creationId xmlns:p14="http://schemas.microsoft.com/office/powerpoint/2010/main" val="1611361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does </a:t>
            </a:r>
            <a:r>
              <a:rPr lang="en-GB" dirty="0" err="1"/>
              <a:t>tSNE</a:t>
            </a:r>
            <a:r>
              <a:rPr lang="en-GB" dirty="0"/>
              <a:t> work?</a:t>
            </a:r>
          </a:p>
        </p:txBody>
      </p:sp>
      <p:sp>
        <p:nvSpPr>
          <p:cNvPr id="3" name="Content Placeholder 2"/>
          <p:cNvSpPr>
            <a:spLocks noGrp="1"/>
          </p:cNvSpPr>
          <p:nvPr>
            <p:ph idx="1"/>
          </p:nvPr>
        </p:nvSpPr>
        <p:spPr/>
        <p:txBody>
          <a:bodyPr/>
          <a:lstStyle/>
          <a:p>
            <a:r>
              <a:rPr lang="en-GB" dirty="0"/>
              <a:t>Based around all-vs-all table of pairwise cell to cell distances</a:t>
            </a:r>
          </a:p>
        </p:txBody>
      </p:sp>
      <p:pic>
        <p:nvPicPr>
          <p:cNvPr id="6" name="Picture 5"/>
          <p:cNvPicPr>
            <a:picLocks noChangeAspect="1"/>
          </p:cNvPicPr>
          <p:nvPr/>
        </p:nvPicPr>
        <p:blipFill>
          <a:blip r:embed="rId2"/>
          <a:stretch>
            <a:fillRect/>
          </a:stretch>
        </p:blipFill>
        <p:spPr>
          <a:xfrm>
            <a:off x="119170" y="2618659"/>
            <a:ext cx="3384470" cy="3391080"/>
          </a:xfrm>
          <a:prstGeom prst="rect">
            <a:avLst/>
          </a:prstGeom>
        </p:spPr>
      </p:pic>
      <p:pic>
        <p:nvPicPr>
          <p:cNvPr id="7" name="Picture 6"/>
          <p:cNvPicPr>
            <a:picLocks noChangeAspect="1"/>
          </p:cNvPicPr>
          <p:nvPr/>
        </p:nvPicPr>
        <p:blipFill>
          <a:blip r:embed="rId3"/>
          <a:stretch>
            <a:fillRect/>
          </a:stretch>
        </p:blipFill>
        <p:spPr>
          <a:xfrm>
            <a:off x="3719670" y="2618659"/>
            <a:ext cx="3384470" cy="3391080"/>
          </a:xfrm>
          <a:prstGeom prst="rect">
            <a:avLst/>
          </a:prstGeom>
        </p:spPr>
      </p:pic>
      <p:pic>
        <p:nvPicPr>
          <p:cNvPr id="10" name="Picture 9"/>
          <p:cNvPicPr>
            <a:picLocks noChangeAspect="1"/>
          </p:cNvPicPr>
          <p:nvPr/>
        </p:nvPicPr>
        <p:blipFill>
          <a:blip r:embed="rId4"/>
          <a:stretch>
            <a:fillRect/>
          </a:stretch>
        </p:blipFill>
        <p:spPr>
          <a:xfrm>
            <a:off x="7536200" y="2618659"/>
            <a:ext cx="4419382" cy="2610591"/>
          </a:xfrm>
          <a:prstGeom prst="rect">
            <a:avLst/>
          </a:prstGeom>
        </p:spPr>
      </p:pic>
    </p:spTree>
    <p:extLst>
      <p:ext uri="{BB962C8B-B14F-4D97-AF65-F5344CB8AC3E}">
        <p14:creationId xmlns:p14="http://schemas.microsoft.com/office/powerpoint/2010/main" val="382064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Distance scaling and perplexity</a:t>
            </a:r>
          </a:p>
        </p:txBody>
      </p:sp>
      <p:sp>
        <p:nvSpPr>
          <p:cNvPr id="3" name="Content Placeholder 2"/>
          <p:cNvSpPr>
            <a:spLocks noGrp="1"/>
          </p:cNvSpPr>
          <p:nvPr>
            <p:ph idx="1"/>
          </p:nvPr>
        </p:nvSpPr>
        <p:spPr/>
        <p:txBody>
          <a:bodyPr/>
          <a:lstStyle/>
          <a:p>
            <a:r>
              <a:rPr lang="en-GB" dirty="0"/>
              <a:t>Perplexity = expected number of neighbours within a cluster</a:t>
            </a:r>
          </a:p>
          <a:p>
            <a:r>
              <a:rPr lang="en-GB" dirty="0"/>
              <a:t>Distances scaled relative to perplexity neighbours</a:t>
            </a:r>
          </a:p>
        </p:txBody>
      </p:sp>
      <p:pic>
        <p:nvPicPr>
          <p:cNvPr id="5" name="Picture 4"/>
          <p:cNvPicPr>
            <a:picLocks noChangeAspect="1"/>
          </p:cNvPicPr>
          <p:nvPr/>
        </p:nvPicPr>
        <p:blipFill>
          <a:blip r:embed="rId2"/>
          <a:stretch>
            <a:fillRect/>
          </a:stretch>
        </p:blipFill>
        <p:spPr>
          <a:xfrm>
            <a:off x="5879969" y="2996940"/>
            <a:ext cx="5119939" cy="3024420"/>
          </a:xfrm>
          <a:prstGeom prst="rect">
            <a:avLst/>
          </a:prstGeom>
        </p:spPr>
      </p:pic>
      <p:pic>
        <p:nvPicPr>
          <p:cNvPr id="8" name="Picture 7"/>
          <p:cNvPicPr>
            <a:picLocks noChangeAspect="1"/>
          </p:cNvPicPr>
          <p:nvPr/>
        </p:nvPicPr>
        <p:blipFill>
          <a:blip r:embed="rId3"/>
          <a:stretch>
            <a:fillRect/>
          </a:stretch>
        </p:blipFill>
        <p:spPr>
          <a:xfrm>
            <a:off x="1271330" y="2996940"/>
            <a:ext cx="3744520" cy="3631265"/>
          </a:xfrm>
          <a:prstGeom prst="rect">
            <a:avLst/>
          </a:prstGeom>
        </p:spPr>
      </p:pic>
    </p:spTree>
    <p:extLst>
      <p:ext uri="{BB962C8B-B14F-4D97-AF65-F5344CB8AC3E}">
        <p14:creationId xmlns:p14="http://schemas.microsoft.com/office/powerpoint/2010/main" val="3646934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Perplexity Robustness</a:t>
            </a:r>
          </a:p>
        </p:txBody>
      </p:sp>
      <p:sp>
        <p:nvSpPr>
          <p:cNvPr id="5" name="コンテンツ プレースホルダー 4">
            <a:extLst>
              <a:ext uri="{FF2B5EF4-FFF2-40B4-BE49-F238E27FC236}">
                <a16:creationId xmlns:a16="http://schemas.microsoft.com/office/drawing/2014/main" id="{1692C8CE-E6A5-9871-04AF-8EDD26472D96}"/>
              </a:ext>
            </a:extLst>
          </p:cNvPr>
          <p:cNvSpPr>
            <a:spLocks noGrp="1"/>
          </p:cNvSpPr>
          <p:nvPr>
            <p:ph idx="1"/>
          </p:nvPr>
        </p:nvSpPr>
        <p:spPr/>
        <p:txBody>
          <a:bodyPr/>
          <a:lstStyle/>
          <a:p>
            <a:endParaRPr kumimoji="1" lang="ja-JP" altLang="en-US"/>
          </a:p>
        </p:txBody>
      </p:sp>
      <p:pic>
        <p:nvPicPr>
          <p:cNvPr id="4" name="Picture 3"/>
          <p:cNvPicPr>
            <a:picLocks noChangeAspect="1"/>
          </p:cNvPicPr>
          <p:nvPr/>
        </p:nvPicPr>
        <p:blipFill>
          <a:blip r:embed="rId2"/>
          <a:stretch>
            <a:fillRect/>
          </a:stretch>
        </p:blipFill>
        <p:spPr>
          <a:xfrm>
            <a:off x="119170" y="2064608"/>
            <a:ext cx="3795272" cy="3680481"/>
          </a:xfrm>
          <a:prstGeom prst="rect">
            <a:avLst/>
          </a:prstGeom>
        </p:spPr>
      </p:pic>
      <p:pic>
        <p:nvPicPr>
          <p:cNvPr id="6" name="Picture 5"/>
          <p:cNvPicPr>
            <a:picLocks noChangeAspect="1"/>
          </p:cNvPicPr>
          <p:nvPr/>
        </p:nvPicPr>
        <p:blipFill>
          <a:blip r:embed="rId3"/>
          <a:stretch>
            <a:fillRect/>
          </a:stretch>
        </p:blipFill>
        <p:spPr>
          <a:xfrm>
            <a:off x="4151730" y="2074894"/>
            <a:ext cx="3888540" cy="3680481"/>
          </a:xfrm>
          <a:prstGeom prst="rect">
            <a:avLst/>
          </a:prstGeom>
        </p:spPr>
      </p:pic>
      <p:pic>
        <p:nvPicPr>
          <p:cNvPr id="7" name="Picture 6"/>
          <p:cNvPicPr>
            <a:picLocks noChangeAspect="1"/>
          </p:cNvPicPr>
          <p:nvPr/>
        </p:nvPicPr>
        <p:blipFill>
          <a:blip r:embed="rId4"/>
          <a:stretch>
            <a:fillRect/>
          </a:stretch>
        </p:blipFill>
        <p:spPr>
          <a:xfrm>
            <a:off x="8112280" y="1988800"/>
            <a:ext cx="3888540" cy="3766575"/>
          </a:xfrm>
          <a:prstGeom prst="rect">
            <a:avLst/>
          </a:prstGeom>
        </p:spPr>
      </p:pic>
    </p:spTree>
    <p:extLst>
      <p:ext uri="{BB962C8B-B14F-4D97-AF65-F5344CB8AC3E}">
        <p14:creationId xmlns:p14="http://schemas.microsoft.com/office/powerpoint/2010/main" val="358224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Projection</a:t>
            </a:r>
          </a:p>
        </p:txBody>
      </p:sp>
      <p:sp>
        <p:nvSpPr>
          <p:cNvPr id="3" name="Content Placeholder 2"/>
          <p:cNvSpPr>
            <a:spLocks noGrp="1"/>
          </p:cNvSpPr>
          <p:nvPr>
            <p:ph idx="1"/>
          </p:nvPr>
        </p:nvSpPr>
        <p:spPr/>
        <p:txBody>
          <a:bodyPr/>
          <a:lstStyle/>
          <a:p>
            <a:r>
              <a:rPr lang="en-GB" dirty="0"/>
              <a:t>Normally 2D, but can be any number of dimensions</a:t>
            </a:r>
          </a:p>
          <a:p>
            <a:endParaRPr lang="en-GB" dirty="0"/>
          </a:p>
          <a:p>
            <a:r>
              <a:rPr lang="en-GB" dirty="0"/>
              <a:t>Randomly scatter all points within the space</a:t>
            </a:r>
          </a:p>
          <a:p>
            <a:endParaRPr lang="en-GB" dirty="0"/>
          </a:p>
          <a:p>
            <a:r>
              <a:rPr lang="en-GB" dirty="0"/>
              <a:t>Start a simulation</a:t>
            </a:r>
          </a:p>
          <a:p>
            <a:pPr lvl="1"/>
            <a:r>
              <a:rPr lang="en-GB" dirty="0"/>
              <a:t>Aim is to make the point distances match the distance matrix</a:t>
            </a:r>
          </a:p>
          <a:p>
            <a:pPr lvl="1"/>
            <a:r>
              <a:rPr lang="en-GB" dirty="0"/>
              <a:t>Shuffle points based on how well they match</a:t>
            </a:r>
          </a:p>
          <a:p>
            <a:pPr lvl="1"/>
            <a:r>
              <a:rPr lang="en-GB" dirty="0"/>
              <a:t>Stop after fixed number of iterations, or</a:t>
            </a:r>
          </a:p>
          <a:p>
            <a:pPr lvl="1"/>
            <a:r>
              <a:rPr lang="en-GB" dirty="0"/>
              <a:t>Stop after distances have converged</a:t>
            </a:r>
          </a:p>
        </p:txBody>
      </p:sp>
    </p:spTree>
    <p:extLst>
      <p:ext uri="{BB962C8B-B14F-4D97-AF65-F5344CB8AC3E}">
        <p14:creationId xmlns:p14="http://schemas.microsoft.com/office/powerpoint/2010/main" val="93615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9704" rIns="0" bIns="0" rtlCol="0">
            <a:spAutoFit/>
          </a:bodyPr>
          <a:lstStyle/>
          <a:p>
            <a:pPr marL="12700">
              <a:lnSpc>
                <a:spcPct val="100000"/>
              </a:lnSpc>
              <a:spcBef>
                <a:spcPts val="130"/>
              </a:spcBef>
            </a:pPr>
            <a:r>
              <a:rPr dirty="0"/>
              <a:t>The</a:t>
            </a:r>
            <a:r>
              <a:rPr spc="-70" dirty="0"/>
              <a:t> </a:t>
            </a:r>
            <a:r>
              <a:rPr dirty="0"/>
              <a:t>final</a:t>
            </a:r>
            <a:r>
              <a:rPr spc="-55" dirty="0"/>
              <a:t> </a:t>
            </a:r>
            <a:r>
              <a:rPr dirty="0"/>
              <a:t>piece:</a:t>
            </a:r>
            <a:r>
              <a:rPr spc="-5" dirty="0"/>
              <a:t> </a:t>
            </a:r>
            <a:r>
              <a:rPr dirty="0"/>
              <a:t>the</a:t>
            </a:r>
            <a:r>
              <a:rPr spc="-60" dirty="0"/>
              <a:t> </a:t>
            </a:r>
            <a:r>
              <a:rPr dirty="0"/>
              <a:t>bottleneck</a:t>
            </a:r>
            <a:r>
              <a:rPr spc="10" dirty="0"/>
              <a:t> </a:t>
            </a:r>
            <a:r>
              <a:rPr dirty="0"/>
              <a:t>problem</a:t>
            </a:r>
            <a:r>
              <a:rPr spc="-80" dirty="0"/>
              <a:t> </a:t>
            </a:r>
            <a:r>
              <a:rPr dirty="0"/>
              <a:t>in</a:t>
            </a:r>
            <a:r>
              <a:rPr spc="-15" dirty="0"/>
              <a:t> </a:t>
            </a:r>
            <a:r>
              <a:rPr spc="-20" dirty="0"/>
              <a:t>RNNs</a:t>
            </a:r>
          </a:p>
        </p:txBody>
      </p:sp>
      <p:grpSp>
        <p:nvGrpSpPr>
          <p:cNvPr id="3" name="object 3"/>
          <p:cNvGrpSpPr/>
          <p:nvPr/>
        </p:nvGrpSpPr>
        <p:grpSpPr>
          <a:xfrm>
            <a:off x="2505075" y="2609088"/>
            <a:ext cx="7058025" cy="2066925"/>
            <a:chOff x="2505075" y="2609088"/>
            <a:chExt cx="7058025" cy="2066925"/>
          </a:xfrm>
        </p:grpSpPr>
        <p:pic>
          <p:nvPicPr>
            <p:cNvPr id="4" name="object 4"/>
            <p:cNvPicPr/>
            <p:nvPr/>
          </p:nvPicPr>
          <p:blipFill>
            <a:blip r:embed="rId3" cstate="print"/>
            <a:stretch>
              <a:fillRect/>
            </a:stretch>
          </p:blipFill>
          <p:spPr>
            <a:xfrm>
              <a:off x="2590797" y="3351908"/>
              <a:ext cx="123830" cy="123830"/>
            </a:xfrm>
            <a:prstGeom prst="rect">
              <a:avLst/>
            </a:prstGeom>
          </p:spPr>
        </p:pic>
        <p:pic>
          <p:nvPicPr>
            <p:cNvPr id="5" name="object 5"/>
            <p:cNvPicPr/>
            <p:nvPr/>
          </p:nvPicPr>
          <p:blipFill>
            <a:blip r:embed="rId4" cstate="print"/>
            <a:stretch>
              <a:fillRect/>
            </a:stretch>
          </p:blipFill>
          <p:spPr>
            <a:xfrm>
              <a:off x="2590797" y="3513833"/>
              <a:ext cx="123830" cy="133355"/>
            </a:xfrm>
            <a:prstGeom prst="rect">
              <a:avLst/>
            </a:prstGeom>
          </p:spPr>
        </p:pic>
        <p:pic>
          <p:nvPicPr>
            <p:cNvPr id="6" name="object 6"/>
            <p:cNvPicPr/>
            <p:nvPr/>
          </p:nvPicPr>
          <p:blipFill>
            <a:blip r:embed="rId5" cstate="print"/>
            <a:stretch>
              <a:fillRect/>
            </a:stretch>
          </p:blipFill>
          <p:spPr>
            <a:xfrm>
              <a:off x="2590797" y="3685156"/>
              <a:ext cx="123830" cy="133355"/>
            </a:xfrm>
            <a:prstGeom prst="rect">
              <a:avLst/>
            </a:prstGeom>
          </p:spPr>
        </p:pic>
        <p:pic>
          <p:nvPicPr>
            <p:cNvPr id="7" name="object 7"/>
            <p:cNvPicPr/>
            <p:nvPr/>
          </p:nvPicPr>
          <p:blipFill>
            <a:blip r:embed="rId4" cstate="print"/>
            <a:stretch>
              <a:fillRect/>
            </a:stretch>
          </p:blipFill>
          <p:spPr>
            <a:xfrm>
              <a:off x="2590797" y="3856606"/>
              <a:ext cx="123830" cy="133355"/>
            </a:xfrm>
            <a:prstGeom prst="rect">
              <a:avLst/>
            </a:prstGeom>
          </p:spPr>
        </p:pic>
        <p:sp>
          <p:nvSpPr>
            <p:cNvPr id="8" name="object 8"/>
            <p:cNvSpPr/>
            <p:nvPr/>
          </p:nvSpPr>
          <p:spPr>
            <a:xfrm>
              <a:off x="2514600" y="3285236"/>
              <a:ext cx="266700" cy="781050"/>
            </a:xfrm>
            <a:custGeom>
              <a:avLst/>
              <a:gdLst/>
              <a:ahLst/>
              <a:cxnLst/>
              <a:rect l="l" t="t" r="r" b="b"/>
              <a:pathLst>
                <a:path w="266700" h="781050">
                  <a:moveTo>
                    <a:pt x="222250" y="0"/>
                  </a:moveTo>
                  <a:lnTo>
                    <a:pt x="239535" y="3498"/>
                  </a:lnTo>
                  <a:lnTo>
                    <a:pt x="253666" y="13033"/>
                  </a:lnTo>
                  <a:lnTo>
                    <a:pt x="263201" y="27164"/>
                  </a:lnTo>
                  <a:lnTo>
                    <a:pt x="266700" y="44450"/>
                  </a:lnTo>
                  <a:lnTo>
                    <a:pt x="266700" y="736472"/>
                  </a:lnTo>
                  <a:lnTo>
                    <a:pt x="263201" y="753758"/>
                  </a:lnTo>
                  <a:lnTo>
                    <a:pt x="253666" y="767889"/>
                  </a:lnTo>
                  <a:lnTo>
                    <a:pt x="239535" y="777424"/>
                  </a:lnTo>
                  <a:lnTo>
                    <a:pt x="222250" y="780922"/>
                  </a:lnTo>
                  <a:lnTo>
                    <a:pt x="44450" y="780922"/>
                  </a:lnTo>
                  <a:lnTo>
                    <a:pt x="27164" y="777424"/>
                  </a:lnTo>
                  <a:lnTo>
                    <a:pt x="13033" y="767889"/>
                  </a:lnTo>
                  <a:lnTo>
                    <a:pt x="3498" y="753758"/>
                  </a:lnTo>
                  <a:lnTo>
                    <a:pt x="0" y="736472"/>
                  </a:lnTo>
                  <a:lnTo>
                    <a:pt x="0" y="44450"/>
                  </a:lnTo>
                  <a:lnTo>
                    <a:pt x="3498" y="27164"/>
                  </a:lnTo>
                  <a:lnTo>
                    <a:pt x="13033" y="13033"/>
                  </a:lnTo>
                  <a:lnTo>
                    <a:pt x="27164" y="3498"/>
                  </a:lnTo>
                  <a:lnTo>
                    <a:pt x="44450" y="0"/>
                  </a:lnTo>
                  <a:lnTo>
                    <a:pt x="222250" y="0"/>
                  </a:lnTo>
                  <a:close/>
                </a:path>
              </a:pathLst>
            </a:custGeom>
            <a:ln w="19055">
              <a:solidFill>
                <a:srgbClr val="8B1515"/>
              </a:solidFill>
            </a:ln>
          </p:spPr>
          <p:txBody>
            <a:bodyPr wrap="square" lIns="0" tIns="0" rIns="0" bIns="0" rtlCol="0"/>
            <a:lstStyle/>
            <a:p>
              <a:endParaRPr/>
            </a:p>
          </p:txBody>
        </p:sp>
        <p:sp>
          <p:nvSpPr>
            <p:cNvPr id="9" name="object 9"/>
            <p:cNvSpPr/>
            <p:nvPr/>
          </p:nvSpPr>
          <p:spPr>
            <a:xfrm>
              <a:off x="2592578" y="3620388"/>
              <a:ext cx="534035" cy="1055370"/>
            </a:xfrm>
            <a:custGeom>
              <a:avLst/>
              <a:gdLst/>
              <a:ahLst/>
              <a:cxnLst/>
              <a:rect l="l" t="t" r="r" b="b"/>
              <a:pathLst>
                <a:path w="534035" h="1055370">
                  <a:moveTo>
                    <a:pt x="110744" y="540512"/>
                  </a:moveTo>
                  <a:lnTo>
                    <a:pt x="66408" y="464566"/>
                  </a:lnTo>
                  <a:lnTo>
                    <a:pt x="55372" y="445643"/>
                  </a:lnTo>
                  <a:lnTo>
                    <a:pt x="0" y="540512"/>
                  </a:lnTo>
                  <a:lnTo>
                    <a:pt x="1524" y="546354"/>
                  </a:lnTo>
                  <a:lnTo>
                    <a:pt x="10668" y="551688"/>
                  </a:lnTo>
                  <a:lnTo>
                    <a:pt x="16510" y="550164"/>
                  </a:lnTo>
                  <a:lnTo>
                    <a:pt x="45847" y="499872"/>
                  </a:lnTo>
                  <a:lnTo>
                    <a:pt x="45847" y="1055370"/>
                  </a:lnTo>
                  <a:lnTo>
                    <a:pt x="64897" y="1055370"/>
                  </a:lnTo>
                  <a:lnTo>
                    <a:pt x="64897" y="499872"/>
                  </a:lnTo>
                  <a:lnTo>
                    <a:pt x="94234" y="550164"/>
                  </a:lnTo>
                  <a:lnTo>
                    <a:pt x="100076" y="551688"/>
                  </a:lnTo>
                  <a:lnTo>
                    <a:pt x="109220" y="546354"/>
                  </a:lnTo>
                  <a:lnTo>
                    <a:pt x="110744" y="540512"/>
                  </a:lnTo>
                  <a:close/>
                </a:path>
                <a:path w="534035" h="1055370">
                  <a:moveTo>
                    <a:pt x="533628" y="55308"/>
                  </a:moveTo>
                  <a:lnTo>
                    <a:pt x="517156" y="45720"/>
                  </a:lnTo>
                  <a:lnTo>
                    <a:pt x="438658" y="0"/>
                  </a:lnTo>
                  <a:lnTo>
                    <a:pt x="432816" y="1524"/>
                  </a:lnTo>
                  <a:lnTo>
                    <a:pt x="430149" y="6096"/>
                  </a:lnTo>
                  <a:lnTo>
                    <a:pt x="427482" y="10541"/>
                  </a:lnTo>
                  <a:lnTo>
                    <a:pt x="429133" y="16383"/>
                  </a:lnTo>
                  <a:lnTo>
                    <a:pt x="433578" y="19050"/>
                  </a:lnTo>
                  <a:lnTo>
                    <a:pt x="479285" y="45720"/>
                  </a:lnTo>
                  <a:lnTo>
                    <a:pt x="188722" y="45720"/>
                  </a:lnTo>
                  <a:lnTo>
                    <a:pt x="188722" y="64770"/>
                  </a:lnTo>
                  <a:lnTo>
                    <a:pt x="479501" y="64770"/>
                  </a:lnTo>
                  <a:lnTo>
                    <a:pt x="433578" y="91567"/>
                  </a:lnTo>
                  <a:lnTo>
                    <a:pt x="429133" y="94234"/>
                  </a:lnTo>
                  <a:lnTo>
                    <a:pt x="427482" y="99949"/>
                  </a:lnTo>
                  <a:lnTo>
                    <a:pt x="432816" y="109093"/>
                  </a:lnTo>
                  <a:lnTo>
                    <a:pt x="438658" y="110617"/>
                  </a:lnTo>
                  <a:lnTo>
                    <a:pt x="517207" y="64770"/>
                  </a:lnTo>
                  <a:lnTo>
                    <a:pt x="533412" y="55308"/>
                  </a:lnTo>
                  <a:lnTo>
                    <a:pt x="533628" y="55308"/>
                  </a:lnTo>
                  <a:close/>
                </a:path>
              </a:pathLst>
            </a:custGeom>
            <a:solidFill>
              <a:srgbClr val="7E7E7E"/>
            </a:solidFill>
          </p:spPr>
          <p:txBody>
            <a:bodyPr wrap="square" lIns="0" tIns="0" rIns="0" bIns="0" rtlCol="0"/>
            <a:lstStyle/>
            <a:p>
              <a:endParaRPr/>
            </a:p>
          </p:txBody>
        </p:sp>
        <p:pic>
          <p:nvPicPr>
            <p:cNvPr id="10" name="object 10"/>
            <p:cNvPicPr/>
            <p:nvPr/>
          </p:nvPicPr>
          <p:blipFill>
            <a:blip r:embed="rId6" cstate="print"/>
            <a:stretch>
              <a:fillRect/>
            </a:stretch>
          </p:blipFill>
          <p:spPr>
            <a:xfrm>
              <a:off x="3114672" y="2609088"/>
              <a:ext cx="6448430" cy="2066670"/>
            </a:xfrm>
            <a:prstGeom prst="rect">
              <a:avLst/>
            </a:prstGeom>
          </p:spPr>
        </p:pic>
        <p:sp>
          <p:nvSpPr>
            <p:cNvPr id="11" name="object 11"/>
            <p:cNvSpPr/>
            <p:nvPr/>
          </p:nvSpPr>
          <p:spPr>
            <a:xfrm>
              <a:off x="4148073" y="3109112"/>
              <a:ext cx="647700" cy="1076325"/>
            </a:xfrm>
            <a:custGeom>
              <a:avLst/>
              <a:gdLst/>
              <a:ahLst/>
              <a:cxnLst/>
              <a:rect l="l" t="t" r="r" b="b"/>
              <a:pathLst>
                <a:path w="647700" h="1076325">
                  <a:moveTo>
                    <a:pt x="0" y="1076045"/>
                  </a:moveTo>
                  <a:lnTo>
                    <a:pt x="647700" y="1076045"/>
                  </a:lnTo>
                  <a:lnTo>
                    <a:pt x="647700" y="0"/>
                  </a:lnTo>
                  <a:lnTo>
                    <a:pt x="0" y="0"/>
                  </a:lnTo>
                  <a:lnTo>
                    <a:pt x="0" y="1076045"/>
                  </a:lnTo>
                  <a:close/>
                </a:path>
              </a:pathLst>
            </a:custGeom>
            <a:ln w="28582">
              <a:solidFill>
                <a:srgbClr val="E98300"/>
              </a:solidFill>
            </a:ln>
          </p:spPr>
          <p:txBody>
            <a:bodyPr wrap="square" lIns="0" tIns="0" rIns="0" bIns="0" rtlCol="0"/>
            <a:lstStyle/>
            <a:p>
              <a:endParaRPr/>
            </a:p>
          </p:txBody>
        </p:sp>
      </p:grpSp>
      <p:sp>
        <p:nvSpPr>
          <p:cNvPr id="12" name="object 12"/>
          <p:cNvSpPr txBox="1"/>
          <p:nvPr/>
        </p:nvSpPr>
        <p:spPr>
          <a:xfrm>
            <a:off x="1595262" y="3048473"/>
            <a:ext cx="254635" cy="1258570"/>
          </a:xfrm>
          <a:prstGeom prst="rect">
            <a:avLst/>
          </a:prstGeom>
        </p:spPr>
        <p:txBody>
          <a:bodyPr vert="vert270" wrap="square" lIns="0" tIns="0" rIns="0" bIns="0" rtlCol="0">
            <a:spAutoFit/>
          </a:bodyPr>
          <a:lstStyle/>
          <a:p>
            <a:pPr marL="12700">
              <a:lnSpc>
                <a:spcPts val="1810"/>
              </a:lnSpc>
            </a:pPr>
            <a:r>
              <a:rPr sz="1800" dirty="0">
                <a:solidFill>
                  <a:srgbClr val="C00000"/>
                </a:solidFill>
                <a:latin typeface="Calibri"/>
                <a:cs typeface="Calibri"/>
              </a:rPr>
              <a:t>Encoder</a:t>
            </a:r>
            <a:r>
              <a:rPr sz="1800" spc="-95" dirty="0">
                <a:solidFill>
                  <a:srgbClr val="C00000"/>
                </a:solidFill>
                <a:latin typeface="Calibri"/>
                <a:cs typeface="Calibri"/>
              </a:rPr>
              <a:t> </a:t>
            </a:r>
            <a:r>
              <a:rPr sz="1800" spc="-25" dirty="0">
                <a:solidFill>
                  <a:srgbClr val="C00000"/>
                </a:solidFill>
                <a:latin typeface="Calibri"/>
                <a:cs typeface="Calibri"/>
              </a:rPr>
              <a:t>RNN</a:t>
            </a:r>
            <a:endParaRPr sz="1800">
              <a:latin typeface="Calibri"/>
              <a:cs typeface="Calibri"/>
            </a:endParaRPr>
          </a:p>
        </p:txBody>
      </p:sp>
      <p:sp>
        <p:nvSpPr>
          <p:cNvPr id="13" name="object 13"/>
          <p:cNvSpPr txBox="1"/>
          <p:nvPr/>
        </p:nvSpPr>
        <p:spPr>
          <a:xfrm>
            <a:off x="2618358" y="5335587"/>
            <a:ext cx="223647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Source</a:t>
            </a:r>
            <a:r>
              <a:rPr sz="1800" spc="-50" dirty="0">
                <a:latin typeface="Calibri"/>
                <a:cs typeface="Calibri"/>
              </a:rPr>
              <a:t> </a:t>
            </a:r>
            <a:r>
              <a:rPr sz="1800" spc="-10" dirty="0">
                <a:latin typeface="Calibri"/>
                <a:cs typeface="Calibri"/>
              </a:rPr>
              <a:t>sentence</a:t>
            </a:r>
            <a:r>
              <a:rPr sz="1800" spc="-50" dirty="0">
                <a:latin typeface="Calibri"/>
                <a:cs typeface="Calibri"/>
              </a:rPr>
              <a:t> </a:t>
            </a:r>
            <a:r>
              <a:rPr sz="1800" spc="-10" dirty="0">
                <a:latin typeface="Calibri"/>
                <a:cs typeface="Calibri"/>
              </a:rPr>
              <a:t>(input)</a:t>
            </a:r>
            <a:endParaRPr sz="1800">
              <a:latin typeface="Calibri"/>
              <a:cs typeface="Calibri"/>
            </a:endParaRPr>
          </a:p>
        </p:txBody>
      </p:sp>
      <p:sp>
        <p:nvSpPr>
          <p:cNvPr id="14" name="object 14"/>
          <p:cNvSpPr/>
          <p:nvPr/>
        </p:nvSpPr>
        <p:spPr>
          <a:xfrm>
            <a:off x="2505075" y="5075554"/>
            <a:ext cx="2438400" cy="266700"/>
          </a:xfrm>
          <a:custGeom>
            <a:avLst/>
            <a:gdLst/>
            <a:ahLst/>
            <a:cxnLst/>
            <a:rect l="l" t="t" r="r" b="b"/>
            <a:pathLst>
              <a:path w="2438400" h="266700">
                <a:moveTo>
                  <a:pt x="2438400" y="0"/>
                </a:moveTo>
                <a:lnTo>
                  <a:pt x="2430196" y="51837"/>
                </a:lnTo>
                <a:lnTo>
                  <a:pt x="2407824" y="94186"/>
                </a:lnTo>
                <a:lnTo>
                  <a:pt x="2374642" y="122747"/>
                </a:lnTo>
                <a:lnTo>
                  <a:pt x="2334005" y="133223"/>
                </a:lnTo>
                <a:lnTo>
                  <a:pt x="1323594" y="133223"/>
                </a:lnTo>
                <a:lnTo>
                  <a:pt x="1282957" y="143700"/>
                </a:lnTo>
                <a:lnTo>
                  <a:pt x="1249775" y="172275"/>
                </a:lnTo>
                <a:lnTo>
                  <a:pt x="1227403" y="214661"/>
                </a:lnTo>
                <a:lnTo>
                  <a:pt x="1219200" y="266573"/>
                </a:lnTo>
                <a:lnTo>
                  <a:pt x="1210996" y="214661"/>
                </a:lnTo>
                <a:lnTo>
                  <a:pt x="1188624" y="172275"/>
                </a:lnTo>
                <a:lnTo>
                  <a:pt x="1155442" y="143700"/>
                </a:lnTo>
                <a:lnTo>
                  <a:pt x="1114805" y="133223"/>
                </a:lnTo>
                <a:lnTo>
                  <a:pt x="104393" y="133223"/>
                </a:lnTo>
                <a:lnTo>
                  <a:pt x="63757" y="122747"/>
                </a:lnTo>
                <a:lnTo>
                  <a:pt x="30575" y="94186"/>
                </a:lnTo>
                <a:lnTo>
                  <a:pt x="8203" y="51837"/>
                </a:lnTo>
                <a:lnTo>
                  <a:pt x="0" y="0"/>
                </a:lnTo>
              </a:path>
            </a:pathLst>
          </a:custGeom>
          <a:ln w="19055">
            <a:solidFill>
              <a:srgbClr val="000000"/>
            </a:solidFill>
          </a:ln>
        </p:spPr>
        <p:txBody>
          <a:bodyPr wrap="square" lIns="0" tIns="0" rIns="0" bIns="0" rtlCol="0"/>
          <a:lstStyle/>
          <a:p>
            <a:endParaRPr/>
          </a:p>
        </p:txBody>
      </p:sp>
      <p:sp>
        <p:nvSpPr>
          <p:cNvPr id="15" name="object 15"/>
          <p:cNvSpPr/>
          <p:nvPr/>
        </p:nvSpPr>
        <p:spPr>
          <a:xfrm>
            <a:off x="1885950" y="3285235"/>
            <a:ext cx="190500" cy="781050"/>
          </a:xfrm>
          <a:custGeom>
            <a:avLst/>
            <a:gdLst/>
            <a:ahLst/>
            <a:cxnLst/>
            <a:rect l="l" t="t" r="r" b="b"/>
            <a:pathLst>
              <a:path w="190500" h="781050">
                <a:moveTo>
                  <a:pt x="190500" y="780922"/>
                </a:moveTo>
                <a:lnTo>
                  <a:pt x="153435" y="775061"/>
                </a:lnTo>
                <a:lnTo>
                  <a:pt x="123158" y="759079"/>
                </a:lnTo>
                <a:lnTo>
                  <a:pt x="102739" y="735381"/>
                </a:lnTo>
                <a:lnTo>
                  <a:pt x="95250" y="706374"/>
                </a:lnTo>
                <a:lnTo>
                  <a:pt x="95250" y="464946"/>
                </a:lnTo>
                <a:lnTo>
                  <a:pt x="87760" y="435939"/>
                </a:lnTo>
                <a:lnTo>
                  <a:pt x="67341" y="412241"/>
                </a:lnTo>
                <a:lnTo>
                  <a:pt x="37064" y="396259"/>
                </a:lnTo>
                <a:lnTo>
                  <a:pt x="0" y="390397"/>
                </a:lnTo>
                <a:lnTo>
                  <a:pt x="37064" y="384555"/>
                </a:lnTo>
                <a:lnTo>
                  <a:pt x="67341" y="368617"/>
                </a:lnTo>
                <a:lnTo>
                  <a:pt x="87760" y="344963"/>
                </a:lnTo>
                <a:lnTo>
                  <a:pt x="95250" y="315975"/>
                </a:lnTo>
                <a:lnTo>
                  <a:pt x="95250" y="74549"/>
                </a:lnTo>
                <a:lnTo>
                  <a:pt x="102739" y="45541"/>
                </a:lnTo>
                <a:lnTo>
                  <a:pt x="123158" y="21843"/>
                </a:lnTo>
                <a:lnTo>
                  <a:pt x="153435" y="5861"/>
                </a:lnTo>
                <a:lnTo>
                  <a:pt x="190500" y="0"/>
                </a:lnTo>
              </a:path>
            </a:pathLst>
          </a:custGeom>
          <a:ln w="19055">
            <a:solidFill>
              <a:srgbClr val="C00000"/>
            </a:solidFill>
          </a:ln>
        </p:spPr>
        <p:txBody>
          <a:bodyPr wrap="square" lIns="0" tIns="0" rIns="0" bIns="0" rtlCol="0"/>
          <a:lstStyle/>
          <a:p>
            <a:endParaRPr/>
          </a:p>
        </p:txBody>
      </p:sp>
      <p:sp>
        <p:nvSpPr>
          <p:cNvPr id="16" name="object 16"/>
          <p:cNvSpPr txBox="1"/>
          <p:nvPr/>
        </p:nvSpPr>
        <p:spPr>
          <a:xfrm>
            <a:off x="5393054" y="4702111"/>
            <a:ext cx="1109980" cy="266065"/>
          </a:xfrm>
          <a:prstGeom prst="rect">
            <a:avLst/>
          </a:prstGeom>
        </p:spPr>
        <p:txBody>
          <a:bodyPr vert="horz" wrap="square" lIns="0" tIns="15875" rIns="0" bIns="0" rtlCol="0">
            <a:spAutoFit/>
          </a:bodyPr>
          <a:lstStyle/>
          <a:p>
            <a:pPr marL="12700">
              <a:lnSpc>
                <a:spcPct val="100000"/>
              </a:lnSpc>
              <a:spcBef>
                <a:spcPts val="125"/>
              </a:spcBef>
              <a:tabLst>
                <a:tab pos="895985" algn="l"/>
              </a:tabLst>
            </a:pPr>
            <a:r>
              <a:rPr sz="1550" i="1" spc="-10" dirty="0">
                <a:latin typeface="Calibri"/>
                <a:cs typeface="Calibri"/>
              </a:rPr>
              <a:t>&lt;START&gt;</a:t>
            </a:r>
            <a:r>
              <a:rPr sz="1550" i="1" dirty="0">
                <a:latin typeface="Calibri"/>
                <a:cs typeface="Calibri"/>
              </a:rPr>
              <a:t>	</a:t>
            </a:r>
            <a:r>
              <a:rPr sz="1550" i="1" spc="-25" dirty="0">
                <a:latin typeface="Calibri"/>
                <a:cs typeface="Calibri"/>
              </a:rPr>
              <a:t>he</a:t>
            </a:r>
            <a:endParaRPr sz="1550">
              <a:latin typeface="Calibri"/>
              <a:cs typeface="Calibri"/>
            </a:endParaRPr>
          </a:p>
        </p:txBody>
      </p:sp>
      <p:sp>
        <p:nvSpPr>
          <p:cNvPr id="17" name="object 17"/>
          <p:cNvSpPr txBox="1"/>
          <p:nvPr/>
        </p:nvSpPr>
        <p:spPr>
          <a:xfrm>
            <a:off x="6847768" y="4702111"/>
            <a:ext cx="245110"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18" name="object 18"/>
          <p:cNvSpPr txBox="1"/>
          <p:nvPr/>
        </p:nvSpPr>
        <p:spPr>
          <a:xfrm>
            <a:off x="7437577" y="4702111"/>
            <a:ext cx="967105" cy="266065"/>
          </a:xfrm>
          <a:prstGeom prst="rect">
            <a:avLst/>
          </a:prstGeom>
        </p:spPr>
        <p:txBody>
          <a:bodyPr vert="horz" wrap="square" lIns="0" tIns="15875" rIns="0" bIns="0" rtlCol="0">
            <a:spAutoFit/>
          </a:bodyPr>
          <a:lstStyle/>
          <a:p>
            <a:pPr marL="12700">
              <a:lnSpc>
                <a:spcPct val="100000"/>
              </a:lnSpc>
              <a:spcBef>
                <a:spcPts val="125"/>
              </a:spcBef>
              <a:tabLst>
                <a:tab pos="583565" algn="l"/>
              </a:tabLst>
            </a:pPr>
            <a:r>
              <a:rPr sz="1550" i="1" spc="-25" dirty="0">
                <a:latin typeface="Calibri"/>
                <a:cs typeface="Calibri"/>
              </a:rPr>
              <a:t>me</a:t>
            </a:r>
            <a:r>
              <a:rPr sz="1550" i="1" dirty="0">
                <a:latin typeface="Calibri"/>
                <a:cs typeface="Calibri"/>
              </a:rPr>
              <a:t>	</a:t>
            </a:r>
            <a:r>
              <a:rPr sz="1550" i="1" spc="-20" dirty="0">
                <a:latin typeface="Calibri"/>
                <a:cs typeface="Calibri"/>
              </a:rPr>
              <a:t>with</a:t>
            </a:r>
            <a:endParaRPr sz="1550">
              <a:latin typeface="Calibri"/>
              <a:cs typeface="Calibri"/>
            </a:endParaRPr>
          </a:p>
        </p:txBody>
      </p:sp>
      <p:sp>
        <p:nvSpPr>
          <p:cNvPr id="19" name="object 19"/>
          <p:cNvSpPr txBox="1"/>
          <p:nvPr/>
        </p:nvSpPr>
        <p:spPr>
          <a:xfrm>
            <a:off x="8750982" y="4702111"/>
            <a:ext cx="128905" cy="266065"/>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0" name="object 20"/>
          <p:cNvSpPr txBox="1"/>
          <p:nvPr/>
        </p:nvSpPr>
        <p:spPr>
          <a:xfrm>
            <a:off x="9264460" y="4702111"/>
            <a:ext cx="273685"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pie</a:t>
            </a:r>
            <a:endParaRPr sz="1550">
              <a:latin typeface="Calibri"/>
              <a:cs typeface="Calibri"/>
            </a:endParaRPr>
          </a:p>
        </p:txBody>
      </p:sp>
      <p:sp>
        <p:nvSpPr>
          <p:cNvPr id="21" name="object 21"/>
          <p:cNvSpPr txBox="1"/>
          <p:nvPr/>
        </p:nvSpPr>
        <p:spPr>
          <a:xfrm>
            <a:off x="2577083" y="4711382"/>
            <a:ext cx="121285" cy="266065"/>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il</a:t>
            </a:r>
            <a:endParaRPr sz="1550">
              <a:latin typeface="Calibri"/>
              <a:cs typeface="Calibri"/>
            </a:endParaRPr>
          </a:p>
        </p:txBody>
      </p:sp>
      <p:sp>
        <p:nvSpPr>
          <p:cNvPr id="22" name="object 22"/>
          <p:cNvSpPr txBox="1"/>
          <p:nvPr/>
        </p:nvSpPr>
        <p:spPr>
          <a:xfrm>
            <a:off x="3176270" y="4711382"/>
            <a:ext cx="128905" cy="266065"/>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3" name="object 23"/>
          <p:cNvSpPr txBox="1"/>
          <p:nvPr/>
        </p:nvSpPr>
        <p:spPr>
          <a:xfrm>
            <a:off x="3698763" y="4711382"/>
            <a:ext cx="1111250" cy="266065"/>
          </a:xfrm>
          <a:prstGeom prst="rect">
            <a:avLst/>
          </a:prstGeom>
        </p:spPr>
        <p:txBody>
          <a:bodyPr vert="horz" wrap="square" lIns="0" tIns="15875" rIns="0" bIns="0" rtlCol="0">
            <a:spAutoFit/>
          </a:bodyPr>
          <a:lstStyle/>
          <a:p>
            <a:pPr marL="12700">
              <a:lnSpc>
                <a:spcPct val="100000"/>
              </a:lnSpc>
              <a:spcBef>
                <a:spcPts val="125"/>
              </a:spcBef>
              <a:tabLst>
                <a:tab pos="497205" algn="l"/>
              </a:tabLst>
            </a:pPr>
            <a:r>
              <a:rPr sz="1550" i="1" spc="-25" dirty="0">
                <a:latin typeface="Calibri"/>
                <a:cs typeface="Calibri"/>
              </a:rPr>
              <a:t>m’</a:t>
            </a:r>
            <a:r>
              <a:rPr sz="1550" i="1" dirty="0">
                <a:latin typeface="Calibri"/>
                <a:cs typeface="Calibri"/>
              </a:rPr>
              <a:t>	</a:t>
            </a:r>
            <a:r>
              <a:rPr sz="1550" i="1" spc="-10" dirty="0">
                <a:latin typeface="Calibri"/>
                <a:cs typeface="Calibri"/>
              </a:rPr>
              <a:t>entarté</a:t>
            </a:r>
            <a:endParaRPr sz="1550">
              <a:latin typeface="Calibri"/>
              <a:cs typeface="Calibri"/>
            </a:endParaRPr>
          </a:p>
        </p:txBody>
      </p:sp>
      <p:sp>
        <p:nvSpPr>
          <p:cNvPr id="24" name="object 24"/>
          <p:cNvSpPr txBox="1"/>
          <p:nvPr/>
        </p:nvSpPr>
        <p:spPr>
          <a:xfrm>
            <a:off x="5679694" y="2272284"/>
            <a:ext cx="226060"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he</a:t>
            </a:r>
            <a:endParaRPr sz="1550">
              <a:latin typeface="Calibri"/>
              <a:cs typeface="Calibri"/>
            </a:endParaRPr>
          </a:p>
        </p:txBody>
      </p:sp>
      <p:sp>
        <p:nvSpPr>
          <p:cNvPr id="25" name="object 25"/>
          <p:cNvSpPr txBox="1"/>
          <p:nvPr/>
        </p:nvSpPr>
        <p:spPr>
          <a:xfrm>
            <a:off x="6252565" y="2272284"/>
            <a:ext cx="245110" cy="265430"/>
          </a:xfrm>
          <a:prstGeom prst="rect">
            <a:avLst/>
          </a:prstGeom>
        </p:spPr>
        <p:txBody>
          <a:bodyPr vert="horz" wrap="square" lIns="0" tIns="15875" rIns="0" bIns="0" rtlCol="0">
            <a:spAutoFit/>
          </a:bodyPr>
          <a:lstStyle/>
          <a:p>
            <a:pPr marL="12700">
              <a:lnSpc>
                <a:spcPct val="100000"/>
              </a:lnSpc>
              <a:spcBef>
                <a:spcPts val="125"/>
              </a:spcBef>
            </a:pPr>
            <a:r>
              <a:rPr sz="1550" i="1" spc="-25" dirty="0">
                <a:latin typeface="Calibri"/>
                <a:cs typeface="Calibri"/>
              </a:rPr>
              <a:t>hit</a:t>
            </a:r>
            <a:endParaRPr sz="1550">
              <a:latin typeface="Calibri"/>
              <a:cs typeface="Calibri"/>
            </a:endParaRPr>
          </a:p>
        </p:txBody>
      </p:sp>
      <p:sp>
        <p:nvSpPr>
          <p:cNvPr id="26" name="object 26"/>
          <p:cNvSpPr txBox="1"/>
          <p:nvPr/>
        </p:nvSpPr>
        <p:spPr>
          <a:xfrm>
            <a:off x="6844839" y="2272284"/>
            <a:ext cx="968375" cy="265430"/>
          </a:xfrm>
          <a:prstGeom prst="rect">
            <a:avLst/>
          </a:prstGeom>
        </p:spPr>
        <p:txBody>
          <a:bodyPr vert="horz" wrap="square" lIns="0" tIns="15875" rIns="0" bIns="0" rtlCol="0">
            <a:spAutoFit/>
          </a:bodyPr>
          <a:lstStyle/>
          <a:p>
            <a:pPr marL="12700">
              <a:lnSpc>
                <a:spcPct val="100000"/>
              </a:lnSpc>
              <a:spcBef>
                <a:spcPts val="125"/>
              </a:spcBef>
              <a:tabLst>
                <a:tab pos="584835" algn="l"/>
              </a:tabLst>
            </a:pPr>
            <a:r>
              <a:rPr sz="1550" i="1" spc="-25" dirty="0">
                <a:latin typeface="Calibri"/>
                <a:cs typeface="Calibri"/>
              </a:rPr>
              <a:t>me</a:t>
            </a:r>
            <a:r>
              <a:rPr sz="1550" i="1" dirty="0">
                <a:latin typeface="Calibri"/>
                <a:cs typeface="Calibri"/>
              </a:rPr>
              <a:t>	</a:t>
            </a:r>
            <a:r>
              <a:rPr sz="1550" i="1" spc="-20" dirty="0">
                <a:latin typeface="Calibri"/>
                <a:cs typeface="Calibri"/>
              </a:rPr>
              <a:t>with</a:t>
            </a:r>
            <a:endParaRPr sz="1550">
              <a:latin typeface="Calibri"/>
              <a:cs typeface="Calibri"/>
            </a:endParaRPr>
          </a:p>
        </p:txBody>
      </p:sp>
      <p:sp>
        <p:nvSpPr>
          <p:cNvPr id="27" name="object 27"/>
          <p:cNvSpPr txBox="1"/>
          <p:nvPr/>
        </p:nvSpPr>
        <p:spPr>
          <a:xfrm>
            <a:off x="8152163" y="2272284"/>
            <a:ext cx="128270" cy="265430"/>
          </a:xfrm>
          <a:prstGeom prst="rect">
            <a:avLst/>
          </a:prstGeom>
        </p:spPr>
        <p:txBody>
          <a:bodyPr vert="horz" wrap="square" lIns="0" tIns="15875" rIns="0" bIns="0" rtlCol="0">
            <a:spAutoFit/>
          </a:bodyPr>
          <a:lstStyle/>
          <a:p>
            <a:pPr marL="12700">
              <a:lnSpc>
                <a:spcPct val="100000"/>
              </a:lnSpc>
              <a:spcBef>
                <a:spcPts val="125"/>
              </a:spcBef>
            </a:pPr>
            <a:r>
              <a:rPr sz="1550" i="1" spc="-50" dirty="0">
                <a:latin typeface="Calibri"/>
                <a:cs typeface="Calibri"/>
              </a:rPr>
              <a:t>a</a:t>
            </a:r>
            <a:endParaRPr sz="1550">
              <a:latin typeface="Calibri"/>
              <a:cs typeface="Calibri"/>
            </a:endParaRPr>
          </a:p>
        </p:txBody>
      </p:sp>
      <p:sp>
        <p:nvSpPr>
          <p:cNvPr id="28" name="object 28"/>
          <p:cNvSpPr txBox="1"/>
          <p:nvPr/>
        </p:nvSpPr>
        <p:spPr>
          <a:xfrm>
            <a:off x="8725234" y="2272284"/>
            <a:ext cx="1007110" cy="265430"/>
          </a:xfrm>
          <a:prstGeom prst="rect">
            <a:avLst/>
          </a:prstGeom>
        </p:spPr>
        <p:txBody>
          <a:bodyPr vert="horz" wrap="square" lIns="0" tIns="15875" rIns="0" bIns="0" rtlCol="0">
            <a:spAutoFit/>
          </a:bodyPr>
          <a:lstStyle/>
          <a:p>
            <a:pPr marL="12700">
              <a:lnSpc>
                <a:spcPct val="100000"/>
              </a:lnSpc>
              <a:spcBef>
                <a:spcPts val="125"/>
              </a:spcBef>
              <a:tabLst>
                <a:tab pos="437515" algn="l"/>
              </a:tabLst>
            </a:pPr>
            <a:r>
              <a:rPr sz="1550" i="1" spc="-25" dirty="0">
                <a:latin typeface="Calibri"/>
                <a:cs typeface="Calibri"/>
              </a:rPr>
              <a:t>pie</a:t>
            </a:r>
            <a:r>
              <a:rPr sz="1550" i="1" dirty="0">
                <a:latin typeface="Calibri"/>
                <a:cs typeface="Calibri"/>
              </a:rPr>
              <a:t>	</a:t>
            </a:r>
            <a:r>
              <a:rPr sz="1550" i="1" spc="-10" dirty="0">
                <a:latin typeface="Calibri"/>
                <a:cs typeface="Calibri"/>
              </a:rPr>
              <a:t>&lt;END&gt;</a:t>
            </a:r>
            <a:endParaRPr sz="1550">
              <a:latin typeface="Calibri"/>
              <a:cs typeface="Calibri"/>
            </a:endParaRPr>
          </a:p>
        </p:txBody>
      </p:sp>
      <p:sp>
        <p:nvSpPr>
          <p:cNvPr id="29" name="object 29"/>
          <p:cNvSpPr txBox="1"/>
          <p:nvPr/>
        </p:nvSpPr>
        <p:spPr>
          <a:xfrm>
            <a:off x="10391520" y="3057525"/>
            <a:ext cx="254000" cy="1277620"/>
          </a:xfrm>
          <a:prstGeom prst="rect">
            <a:avLst/>
          </a:prstGeom>
        </p:spPr>
        <p:txBody>
          <a:bodyPr vert="vert" wrap="square" lIns="0" tIns="0" rIns="0" bIns="0" rtlCol="0">
            <a:spAutoFit/>
          </a:bodyPr>
          <a:lstStyle/>
          <a:p>
            <a:pPr marL="12700">
              <a:lnSpc>
                <a:spcPts val="1810"/>
              </a:lnSpc>
            </a:pPr>
            <a:r>
              <a:rPr sz="1800" dirty="0">
                <a:solidFill>
                  <a:srgbClr val="00AF50"/>
                </a:solidFill>
                <a:latin typeface="Calibri"/>
                <a:cs typeface="Calibri"/>
              </a:rPr>
              <a:t>Decoder</a:t>
            </a:r>
            <a:r>
              <a:rPr sz="1800" spc="-70" dirty="0">
                <a:solidFill>
                  <a:srgbClr val="00AF50"/>
                </a:solidFill>
                <a:latin typeface="Calibri"/>
                <a:cs typeface="Calibri"/>
              </a:rPr>
              <a:t> </a:t>
            </a:r>
            <a:r>
              <a:rPr sz="1800" spc="-25" dirty="0">
                <a:solidFill>
                  <a:srgbClr val="00AF50"/>
                </a:solidFill>
                <a:latin typeface="Calibri"/>
                <a:cs typeface="Calibri"/>
              </a:rPr>
              <a:t>RNN</a:t>
            </a:r>
            <a:endParaRPr sz="1800">
              <a:latin typeface="Calibri"/>
              <a:cs typeface="Calibri"/>
            </a:endParaRPr>
          </a:p>
        </p:txBody>
      </p:sp>
      <p:sp>
        <p:nvSpPr>
          <p:cNvPr id="30" name="object 30"/>
          <p:cNvSpPr/>
          <p:nvPr/>
        </p:nvSpPr>
        <p:spPr>
          <a:xfrm>
            <a:off x="5610225" y="1923542"/>
            <a:ext cx="4095750" cy="276225"/>
          </a:xfrm>
          <a:custGeom>
            <a:avLst/>
            <a:gdLst/>
            <a:ahLst/>
            <a:cxnLst/>
            <a:rect l="l" t="t" r="r" b="b"/>
            <a:pathLst>
              <a:path w="4095750" h="276225">
                <a:moveTo>
                  <a:pt x="0" y="276098"/>
                </a:moveTo>
                <a:lnTo>
                  <a:pt x="8493" y="222380"/>
                </a:lnTo>
                <a:lnTo>
                  <a:pt x="31654" y="178498"/>
                </a:lnTo>
                <a:lnTo>
                  <a:pt x="66008" y="148903"/>
                </a:lnTo>
                <a:lnTo>
                  <a:pt x="108076" y="138049"/>
                </a:lnTo>
                <a:lnTo>
                  <a:pt x="1939798" y="138049"/>
                </a:lnTo>
                <a:lnTo>
                  <a:pt x="1981866" y="127212"/>
                </a:lnTo>
                <a:lnTo>
                  <a:pt x="2016220" y="97647"/>
                </a:lnTo>
                <a:lnTo>
                  <a:pt x="2039381" y="53770"/>
                </a:lnTo>
                <a:lnTo>
                  <a:pt x="2047875" y="0"/>
                </a:lnTo>
                <a:lnTo>
                  <a:pt x="2056368" y="53770"/>
                </a:lnTo>
                <a:lnTo>
                  <a:pt x="2079529" y="97647"/>
                </a:lnTo>
                <a:lnTo>
                  <a:pt x="2113883" y="127212"/>
                </a:lnTo>
                <a:lnTo>
                  <a:pt x="2155952" y="138049"/>
                </a:lnTo>
                <a:lnTo>
                  <a:pt x="3987673" y="138049"/>
                </a:lnTo>
                <a:lnTo>
                  <a:pt x="4029741" y="148903"/>
                </a:lnTo>
                <a:lnTo>
                  <a:pt x="4064095" y="178498"/>
                </a:lnTo>
                <a:lnTo>
                  <a:pt x="4087256" y="222380"/>
                </a:lnTo>
                <a:lnTo>
                  <a:pt x="4095750" y="276098"/>
                </a:lnTo>
              </a:path>
            </a:pathLst>
          </a:custGeom>
          <a:ln w="19055">
            <a:solidFill>
              <a:srgbClr val="000000"/>
            </a:solidFill>
          </a:ln>
        </p:spPr>
        <p:txBody>
          <a:bodyPr wrap="square" lIns="0" tIns="0" rIns="0" bIns="0" rtlCol="0"/>
          <a:lstStyle/>
          <a:p>
            <a:endParaRPr/>
          </a:p>
        </p:txBody>
      </p:sp>
      <p:sp>
        <p:nvSpPr>
          <p:cNvPr id="31" name="object 31"/>
          <p:cNvSpPr txBox="1"/>
          <p:nvPr/>
        </p:nvSpPr>
        <p:spPr>
          <a:xfrm>
            <a:off x="2416175" y="989266"/>
            <a:ext cx="6408420" cy="862330"/>
          </a:xfrm>
          <a:prstGeom prst="rect">
            <a:avLst/>
          </a:prstGeom>
        </p:spPr>
        <p:txBody>
          <a:bodyPr vert="horz" wrap="square" lIns="0" tIns="10795" rIns="0" bIns="0" rtlCol="0">
            <a:spAutoFit/>
          </a:bodyPr>
          <a:lstStyle/>
          <a:p>
            <a:pPr marL="12700" marR="4817110" indent="56515">
              <a:lnSpc>
                <a:spcPct val="100800"/>
              </a:lnSpc>
              <a:spcBef>
                <a:spcPts val="85"/>
              </a:spcBef>
            </a:pPr>
            <a:r>
              <a:rPr sz="1800" dirty="0">
                <a:solidFill>
                  <a:srgbClr val="E98300"/>
                </a:solidFill>
                <a:latin typeface="Calibri"/>
                <a:cs typeface="Calibri"/>
              </a:rPr>
              <a:t>Encoding</a:t>
            </a:r>
            <a:r>
              <a:rPr sz="1800" spc="-45" dirty="0">
                <a:solidFill>
                  <a:srgbClr val="E98300"/>
                </a:solidFill>
                <a:latin typeface="Calibri"/>
                <a:cs typeface="Calibri"/>
              </a:rPr>
              <a:t> </a:t>
            </a:r>
            <a:r>
              <a:rPr sz="1800" dirty="0">
                <a:solidFill>
                  <a:srgbClr val="E98300"/>
                </a:solidFill>
                <a:latin typeface="Calibri"/>
                <a:cs typeface="Calibri"/>
              </a:rPr>
              <a:t>of</a:t>
            </a:r>
            <a:r>
              <a:rPr sz="1800" spc="-45" dirty="0">
                <a:solidFill>
                  <a:srgbClr val="E98300"/>
                </a:solidFill>
                <a:latin typeface="Calibri"/>
                <a:cs typeface="Calibri"/>
              </a:rPr>
              <a:t> </a:t>
            </a:r>
            <a:r>
              <a:rPr sz="1800" spc="-25" dirty="0">
                <a:solidFill>
                  <a:srgbClr val="E98300"/>
                </a:solidFill>
                <a:latin typeface="Calibri"/>
                <a:cs typeface="Calibri"/>
              </a:rPr>
              <a:t>the </a:t>
            </a:r>
            <a:r>
              <a:rPr sz="1800" dirty="0">
                <a:solidFill>
                  <a:srgbClr val="E98300"/>
                </a:solidFill>
                <a:latin typeface="Calibri"/>
                <a:cs typeface="Calibri"/>
              </a:rPr>
              <a:t>source</a:t>
            </a:r>
            <a:r>
              <a:rPr sz="1800" spc="-95" dirty="0">
                <a:solidFill>
                  <a:srgbClr val="E98300"/>
                </a:solidFill>
                <a:latin typeface="Calibri"/>
                <a:cs typeface="Calibri"/>
              </a:rPr>
              <a:t> </a:t>
            </a:r>
            <a:r>
              <a:rPr sz="1800" spc="-10" dirty="0">
                <a:solidFill>
                  <a:srgbClr val="E98300"/>
                </a:solidFill>
                <a:latin typeface="Calibri"/>
                <a:cs typeface="Calibri"/>
              </a:rPr>
              <a:t>sentence.</a:t>
            </a:r>
            <a:endParaRPr sz="1800" dirty="0">
              <a:latin typeface="Calibri"/>
              <a:cs typeface="Calibri"/>
            </a:endParaRPr>
          </a:p>
          <a:p>
            <a:pPr marL="4098290">
              <a:lnSpc>
                <a:spcPct val="100000"/>
              </a:lnSpc>
              <a:spcBef>
                <a:spcPts val="85"/>
              </a:spcBef>
            </a:pPr>
            <a:r>
              <a:rPr sz="1800" spc="-25" dirty="0">
                <a:latin typeface="Calibri"/>
                <a:cs typeface="Calibri"/>
              </a:rPr>
              <a:t>Target</a:t>
            </a:r>
            <a:r>
              <a:rPr sz="1800" spc="-80" dirty="0">
                <a:latin typeface="Calibri"/>
                <a:cs typeface="Calibri"/>
              </a:rPr>
              <a:t> </a:t>
            </a:r>
            <a:r>
              <a:rPr sz="1800" dirty="0">
                <a:latin typeface="Calibri"/>
                <a:cs typeface="Calibri"/>
              </a:rPr>
              <a:t>sentence</a:t>
            </a:r>
            <a:r>
              <a:rPr sz="1800" spc="-75" dirty="0">
                <a:latin typeface="Calibri"/>
                <a:cs typeface="Calibri"/>
              </a:rPr>
              <a:t> </a:t>
            </a:r>
            <a:r>
              <a:rPr sz="1800" spc="-10" dirty="0">
                <a:latin typeface="Calibri"/>
                <a:cs typeface="Calibri"/>
              </a:rPr>
              <a:t>(output)</a:t>
            </a:r>
            <a:endParaRPr sz="1800" dirty="0">
              <a:latin typeface="Calibri"/>
              <a:cs typeface="Calibri"/>
            </a:endParaRPr>
          </a:p>
        </p:txBody>
      </p:sp>
      <p:sp>
        <p:nvSpPr>
          <p:cNvPr id="32" name="object 32"/>
          <p:cNvSpPr/>
          <p:nvPr/>
        </p:nvSpPr>
        <p:spPr>
          <a:xfrm>
            <a:off x="10134600" y="3304285"/>
            <a:ext cx="190500" cy="781050"/>
          </a:xfrm>
          <a:custGeom>
            <a:avLst/>
            <a:gdLst/>
            <a:ahLst/>
            <a:cxnLst/>
            <a:rect l="l" t="t" r="r" b="b"/>
            <a:pathLst>
              <a:path w="190500" h="781050">
                <a:moveTo>
                  <a:pt x="0" y="0"/>
                </a:moveTo>
                <a:lnTo>
                  <a:pt x="37064" y="5861"/>
                </a:lnTo>
                <a:lnTo>
                  <a:pt x="67341" y="21844"/>
                </a:lnTo>
                <a:lnTo>
                  <a:pt x="87760" y="45541"/>
                </a:lnTo>
                <a:lnTo>
                  <a:pt x="95250" y="74549"/>
                </a:lnTo>
                <a:lnTo>
                  <a:pt x="95250" y="315975"/>
                </a:lnTo>
                <a:lnTo>
                  <a:pt x="102739" y="344963"/>
                </a:lnTo>
                <a:lnTo>
                  <a:pt x="123158" y="368617"/>
                </a:lnTo>
                <a:lnTo>
                  <a:pt x="153435" y="384555"/>
                </a:lnTo>
                <a:lnTo>
                  <a:pt x="190500" y="390397"/>
                </a:lnTo>
                <a:lnTo>
                  <a:pt x="153435" y="396259"/>
                </a:lnTo>
                <a:lnTo>
                  <a:pt x="123158" y="412242"/>
                </a:lnTo>
                <a:lnTo>
                  <a:pt x="102739" y="435939"/>
                </a:lnTo>
                <a:lnTo>
                  <a:pt x="95250" y="464946"/>
                </a:lnTo>
                <a:lnTo>
                  <a:pt x="95250" y="706374"/>
                </a:lnTo>
                <a:lnTo>
                  <a:pt x="87760" y="735381"/>
                </a:lnTo>
                <a:lnTo>
                  <a:pt x="67341" y="759078"/>
                </a:lnTo>
                <a:lnTo>
                  <a:pt x="37064" y="775061"/>
                </a:lnTo>
                <a:lnTo>
                  <a:pt x="0" y="780922"/>
                </a:lnTo>
              </a:path>
            </a:pathLst>
          </a:custGeom>
          <a:ln w="19055">
            <a:solidFill>
              <a:srgbClr val="00AF50"/>
            </a:solidFill>
          </a:ln>
        </p:spPr>
        <p:txBody>
          <a:bodyPr wrap="square" lIns="0" tIns="0" rIns="0" bIns="0" rtlCol="0"/>
          <a:lstStyle/>
          <a:p>
            <a:endParaRPr/>
          </a:p>
        </p:txBody>
      </p:sp>
      <p:sp>
        <p:nvSpPr>
          <p:cNvPr id="33" name="object 33"/>
          <p:cNvSpPr txBox="1"/>
          <p:nvPr/>
        </p:nvSpPr>
        <p:spPr>
          <a:xfrm>
            <a:off x="6072251" y="5870625"/>
            <a:ext cx="3657600" cy="361950"/>
          </a:xfrm>
          <a:prstGeom prst="rect">
            <a:avLst/>
          </a:prstGeom>
          <a:ln w="28582">
            <a:solidFill>
              <a:srgbClr val="3986FF"/>
            </a:solidFill>
          </a:ln>
        </p:spPr>
        <p:txBody>
          <a:bodyPr vert="horz" wrap="square" lIns="0" tIns="25400" rIns="0" bIns="0" rtlCol="0">
            <a:spAutoFit/>
          </a:bodyPr>
          <a:lstStyle/>
          <a:p>
            <a:pPr marL="290830">
              <a:lnSpc>
                <a:spcPct val="100000"/>
              </a:lnSpc>
              <a:spcBef>
                <a:spcPts val="200"/>
              </a:spcBef>
            </a:pPr>
            <a:r>
              <a:rPr sz="1800" b="1" dirty="0">
                <a:solidFill>
                  <a:srgbClr val="3986FF"/>
                </a:solidFill>
                <a:latin typeface="Calibri"/>
                <a:cs typeface="Calibri"/>
              </a:rPr>
              <a:t>Problems</a:t>
            </a:r>
            <a:r>
              <a:rPr sz="1800" b="1" spc="-45" dirty="0">
                <a:solidFill>
                  <a:srgbClr val="3986FF"/>
                </a:solidFill>
                <a:latin typeface="Calibri"/>
                <a:cs typeface="Calibri"/>
              </a:rPr>
              <a:t> </a:t>
            </a:r>
            <a:r>
              <a:rPr sz="1800" b="1" dirty="0">
                <a:solidFill>
                  <a:srgbClr val="3986FF"/>
                </a:solidFill>
                <a:latin typeface="Calibri"/>
                <a:cs typeface="Calibri"/>
              </a:rPr>
              <a:t>with</a:t>
            </a:r>
            <a:r>
              <a:rPr sz="1800" b="1" spc="-60" dirty="0">
                <a:solidFill>
                  <a:srgbClr val="3986FF"/>
                </a:solidFill>
                <a:latin typeface="Calibri"/>
                <a:cs typeface="Calibri"/>
              </a:rPr>
              <a:t> </a:t>
            </a:r>
            <a:r>
              <a:rPr sz="1800" b="1" dirty="0">
                <a:solidFill>
                  <a:srgbClr val="3986FF"/>
                </a:solidFill>
                <a:latin typeface="Calibri"/>
                <a:cs typeface="Calibri"/>
              </a:rPr>
              <a:t>this</a:t>
            </a:r>
            <a:r>
              <a:rPr sz="1800" b="1" spc="-40" dirty="0">
                <a:solidFill>
                  <a:srgbClr val="3986FF"/>
                </a:solidFill>
                <a:latin typeface="Calibri"/>
                <a:cs typeface="Calibri"/>
              </a:rPr>
              <a:t> </a:t>
            </a:r>
            <a:r>
              <a:rPr sz="1800" b="1" spc="-10" dirty="0">
                <a:solidFill>
                  <a:srgbClr val="3986FF"/>
                </a:solidFill>
                <a:latin typeface="Calibri"/>
                <a:cs typeface="Calibri"/>
              </a:rPr>
              <a:t>architecture?</a:t>
            </a:r>
            <a:endParaRPr sz="1800" dirty="0">
              <a:latin typeface="Calibri"/>
              <a:cs typeface="Calibri"/>
            </a:endParaRPr>
          </a:p>
        </p:txBody>
      </p:sp>
      <p:sp>
        <p:nvSpPr>
          <p:cNvPr id="34" name="object 34"/>
          <p:cNvSpPr/>
          <p:nvPr/>
        </p:nvSpPr>
        <p:spPr>
          <a:xfrm>
            <a:off x="3193542" y="1609089"/>
            <a:ext cx="892175" cy="1493520"/>
          </a:xfrm>
          <a:custGeom>
            <a:avLst/>
            <a:gdLst/>
            <a:ahLst/>
            <a:cxnLst/>
            <a:rect l="l" t="t" r="r" b="b"/>
            <a:pathLst>
              <a:path w="892175" h="1493520">
                <a:moveTo>
                  <a:pt x="817678" y="1404275"/>
                </a:moveTo>
                <a:lnTo>
                  <a:pt x="784859" y="1423670"/>
                </a:lnTo>
                <a:lnTo>
                  <a:pt x="892174" y="1493012"/>
                </a:lnTo>
                <a:lnTo>
                  <a:pt x="887136" y="1420749"/>
                </a:lnTo>
                <a:lnTo>
                  <a:pt x="827405" y="1420749"/>
                </a:lnTo>
                <a:lnTo>
                  <a:pt x="817678" y="1404275"/>
                </a:lnTo>
                <a:close/>
              </a:path>
              <a:path w="892175" h="1493520">
                <a:moveTo>
                  <a:pt x="850473" y="1384894"/>
                </a:moveTo>
                <a:lnTo>
                  <a:pt x="817678" y="1404275"/>
                </a:lnTo>
                <a:lnTo>
                  <a:pt x="827405" y="1420749"/>
                </a:lnTo>
                <a:lnTo>
                  <a:pt x="860170" y="1401318"/>
                </a:lnTo>
                <a:lnTo>
                  <a:pt x="850473" y="1384894"/>
                </a:lnTo>
                <a:close/>
              </a:path>
              <a:path w="892175" h="1493520">
                <a:moveTo>
                  <a:pt x="883284" y="1365504"/>
                </a:moveTo>
                <a:lnTo>
                  <a:pt x="850473" y="1384894"/>
                </a:lnTo>
                <a:lnTo>
                  <a:pt x="860170" y="1401318"/>
                </a:lnTo>
                <a:lnTo>
                  <a:pt x="827405" y="1420749"/>
                </a:lnTo>
                <a:lnTo>
                  <a:pt x="887136" y="1420749"/>
                </a:lnTo>
                <a:lnTo>
                  <a:pt x="883284" y="1365504"/>
                </a:lnTo>
                <a:close/>
              </a:path>
              <a:path w="892175" h="1493520">
                <a:moveTo>
                  <a:pt x="32765" y="0"/>
                </a:moveTo>
                <a:lnTo>
                  <a:pt x="0" y="19431"/>
                </a:lnTo>
                <a:lnTo>
                  <a:pt x="817678" y="1404275"/>
                </a:lnTo>
                <a:lnTo>
                  <a:pt x="850473" y="1384894"/>
                </a:lnTo>
                <a:lnTo>
                  <a:pt x="32765" y="0"/>
                </a:lnTo>
                <a:close/>
              </a:path>
            </a:pathLst>
          </a:custGeom>
          <a:solidFill>
            <a:srgbClr val="E98300"/>
          </a:solidFill>
        </p:spPr>
        <p:txBody>
          <a:bodyPr wrap="square" lIns="0" tIns="0" rIns="0" bIns="0" rtlCol="0"/>
          <a:lstStyle/>
          <a:p>
            <a:endParaRPr/>
          </a:p>
        </p:txBody>
      </p:sp>
      <p:sp>
        <p:nvSpPr>
          <p:cNvPr id="35" name="object 35"/>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8</a:t>
            </a:fld>
            <a:endParaRPr spc="-25"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Projection</a:t>
            </a:r>
          </a:p>
        </p:txBody>
      </p:sp>
      <p:sp>
        <p:nvSpPr>
          <p:cNvPr id="9" name="Content Placeholder 8"/>
          <p:cNvSpPr>
            <a:spLocks noGrp="1"/>
          </p:cNvSpPr>
          <p:nvPr>
            <p:ph idx="1"/>
          </p:nvPr>
        </p:nvSpPr>
        <p:spPr>
          <a:xfrm>
            <a:off x="838200" y="3989579"/>
            <a:ext cx="10515600" cy="2187383"/>
          </a:xfrm>
        </p:spPr>
        <p:txBody>
          <a:bodyPr>
            <a:normAutofit fontScale="92500" lnSpcReduction="20000"/>
          </a:bodyPr>
          <a:lstStyle/>
          <a:p>
            <a:r>
              <a:rPr lang="en-GB" dirty="0"/>
              <a:t>X and Y don’t mean anything (unlike PCA)</a:t>
            </a:r>
          </a:p>
          <a:p>
            <a:r>
              <a:rPr lang="en-GB" dirty="0"/>
              <a:t>Distance doesn’t mean anything (unlike PCA)</a:t>
            </a:r>
          </a:p>
          <a:p>
            <a:r>
              <a:rPr lang="en-GB" dirty="0"/>
              <a:t>Close proximity is highly informative</a:t>
            </a:r>
          </a:p>
          <a:p>
            <a:r>
              <a:rPr lang="en-GB" dirty="0"/>
              <a:t>Distant proximity isn’t very interesting</a:t>
            </a:r>
          </a:p>
          <a:p>
            <a:r>
              <a:rPr lang="en-GB" dirty="0"/>
              <a:t>Can’t rationalise distances, or add in more data</a:t>
            </a:r>
          </a:p>
        </p:txBody>
      </p:sp>
      <p:pic>
        <p:nvPicPr>
          <p:cNvPr id="4" name="Picture 3"/>
          <p:cNvPicPr>
            <a:picLocks noChangeAspect="1"/>
          </p:cNvPicPr>
          <p:nvPr/>
        </p:nvPicPr>
        <p:blipFill>
          <a:blip r:embed="rId2"/>
          <a:stretch>
            <a:fillRect/>
          </a:stretch>
        </p:blipFill>
        <p:spPr>
          <a:xfrm>
            <a:off x="119170" y="1579604"/>
            <a:ext cx="2160300" cy="2164519"/>
          </a:xfrm>
          <a:prstGeom prst="rect">
            <a:avLst/>
          </a:prstGeom>
        </p:spPr>
      </p:pic>
      <p:pic>
        <p:nvPicPr>
          <p:cNvPr id="5" name="Picture 4"/>
          <p:cNvPicPr>
            <a:picLocks noChangeAspect="1"/>
          </p:cNvPicPr>
          <p:nvPr/>
        </p:nvPicPr>
        <p:blipFill>
          <a:blip r:embed="rId3"/>
          <a:stretch>
            <a:fillRect/>
          </a:stretch>
        </p:blipFill>
        <p:spPr>
          <a:xfrm>
            <a:off x="2500461" y="1568171"/>
            <a:ext cx="2160300" cy="2164519"/>
          </a:xfrm>
          <a:prstGeom prst="rect">
            <a:avLst/>
          </a:prstGeom>
        </p:spPr>
      </p:pic>
      <p:pic>
        <p:nvPicPr>
          <p:cNvPr id="6" name="Picture 5"/>
          <p:cNvPicPr>
            <a:picLocks noChangeAspect="1"/>
          </p:cNvPicPr>
          <p:nvPr/>
        </p:nvPicPr>
        <p:blipFill>
          <a:blip r:embed="rId4"/>
          <a:stretch>
            <a:fillRect/>
          </a:stretch>
        </p:blipFill>
        <p:spPr>
          <a:xfrm>
            <a:off x="4881752" y="1579604"/>
            <a:ext cx="2160299" cy="2164519"/>
          </a:xfrm>
          <a:prstGeom prst="rect">
            <a:avLst/>
          </a:prstGeom>
        </p:spPr>
      </p:pic>
      <p:pic>
        <p:nvPicPr>
          <p:cNvPr id="7" name="Picture 6"/>
          <p:cNvPicPr>
            <a:picLocks noChangeAspect="1"/>
          </p:cNvPicPr>
          <p:nvPr/>
        </p:nvPicPr>
        <p:blipFill>
          <a:blip r:embed="rId5"/>
          <a:stretch>
            <a:fillRect/>
          </a:stretch>
        </p:blipFill>
        <p:spPr>
          <a:xfrm>
            <a:off x="7351439" y="1560174"/>
            <a:ext cx="2179692" cy="2183949"/>
          </a:xfrm>
          <a:prstGeom prst="rect">
            <a:avLst/>
          </a:prstGeom>
        </p:spPr>
      </p:pic>
      <p:pic>
        <p:nvPicPr>
          <p:cNvPr id="8" name="Picture 7"/>
          <p:cNvPicPr>
            <a:picLocks noChangeAspect="1"/>
          </p:cNvPicPr>
          <p:nvPr/>
        </p:nvPicPr>
        <p:blipFill>
          <a:blip r:embed="rId6"/>
          <a:stretch>
            <a:fillRect/>
          </a:stretch>
        </p:blipFill>
        <p:spPr>
          <a:xfrm>
            <a:off x="9840519" y="1556740"/>
            <a:ext cx="2183119" cy="2187383"/>
          </a:xfrm>
          <a:prstGeom prst="rect">
            <a:avLst/>
          </a:prstGeom>
        </p:spPr>
      </p:pic>
    </p:spTree>
    <p:extLst>
      <p:ext uri="{BB962C8B-B14F-4D97-AF65-F5344CB8AC3E}">
        <p14:creationId xmlns:p14="http://schemas.microsoft.com/office/powerpoint/2010/main" val="218733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Practical Examples</a:t>
            </a:r>
          </a:p>
        </p:txBody>
      </p:sp>
      <p:sp>
        <p:nvSpPr>
          <p:cNvPr id="11" name="コンテンツ プレースホルダー 10">
            <a:extLst>
              <a:ext uri="{FF2B5EF4-FFF2-40B4-BE49-F238E27FC236}">
                <a16:creationId xmlns:a16="http://schemas.microsoft.com/office/drawing/2014/main" id="{CBDF6CC6-FF48-C579-3D1D-478BF8D729C9}"/>
              </a:ext>
            </a:extLst>
          </p:cNvPr>
          <p:cNvSpPr>
            <a:spLocks noGrp="1"/>
          </p:cNvSpPr>
          <p:nvPr>
            <p:ph idx="1"/>
          </p:nvPr>
        </p:nvSpPr>
        <p:spPr/>
        <p:txBody>
          <a:bodyPr/>
          <a:lstStyle/>
          <a:p>
            <a:endParaRPr kumimoji="1" lang="ja-JP" altLang="en-US"/>
          </a:p>
        </p:txBody>
      </p:sp>
      <p:sp>
        <p:nvSpPr>
          <p:cNvPr id="4" name="Rectangle 3"/>
          <p:cNvSpPr/>
          <p:nvPr/>
        </p:nvSpPr>
        <p:spPr>
          <a:xfrm>
            <a:off x="8328310" y="6381410"/>
            <a:ext cx="3792128" cy="369332"/>
          </a:xfrm>
          <a:prstGeom prst="rect">
            <a:avLst/>
          </a:prstGeom>
        </p:spPr>
        <p:txBody>
          <a:bodyPr wrap="none">
            <a:spAutoFit/>
          </a:bodyPr>
          <a:lstStyle/>
          <a:p>
            <a:r>
              <a:rPr lang="en-GB" dirty="0"/>
              <a:t>https://distill.pub/2016/misread-tsne/</a:t>
            </a:r>
          </a:p>
        </p:txBody>
      </p:sp>
      <p:sp>
        <p:nvSpPr>
          <p:cNvPr id="6" name="TextBox 5"/>
          <p:cNvSpPr txBox="1"/>
          <p:nvPr/>
        </p:nvSpPr>
        <p:spPr>
          <a:xfrm>
            <a:off x="4116035" y="1513619"/>
            <a:ext cx="3959930" cy="523220"/>
          </a:xfrm>
          <a:prstGeom prst="rect">
            <a:avLst/>
          </a:prstGeom>
          <a:noFill/>
        </p:spPr>
        <p:txBody>
          <a:bodyPr wrap="none" rtlCol="0">
            <a:spAutoFit/>
          </a:bodyPr>
          <a:lstStyle/>
          <a:p>
            <a:r>
              <a:rPr lang="en-GB" sz="2800" dirty="0"/>
              <a:t>Perplexity Settings Matter</a:t>
            </a:r>
          </a:p>
        </p:txBody>
      </p:sp>
      <p:grpSp>
        <p:nvGrpSpPr>
          <p:cNvPr id="15" name="Group 14"/>
          <p:cNvGrpSpPr/>
          <p:nvPr/>
        </p:nvGrpSpPr>
        <p:grpSpPr>
          <a:xfrm>
            <a:off x="426800" y="2416284"/>
            <a:ext cx="2857500" cy="3768246"/>
            <a:chOff x="426800" y="2416284"/>
            <a:chExt cx="2857500" cy="376824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00" y="2416284"/>
              <a:ext cx="2857500" cy="2857500"/>
            </a:xfrm>
            <a:prstGeom prst="rect">
              <a:avLst/>
            </a:prstGeom>
            <a:ln w="25400">
              <a:solidFill>
                <a:schemeClr val="tx1"/>
              </a:solidFill>
            </a:ln>
          </p:spPr>
        </p:pic>
        <p:sp>
          <p:nvSpPr>
            <p:cNvPr id="10" name="TextBox 9"/>
            <p:cNvSpPr txBox="1"/>
            <p:nvPr/>
          </p:nvSpPr>
          <p:spPr>
            <a:xfrm>
              <a:off x="1194952" y="5661310"/>
              <a:ext cx="1321196" cy="523220"/>
            </a:xfrm>
            <a:prstGeom prst="rect">
              <a:avLst/>
            </a:prstGeom>
            <a:noFill/>
          </p:spPr>
          <p:txBody>
            <a:bodyPr wrap="none" rtlCol="0">
              <a:spAutoFit/>
            </a:bodyPr>
            <a:lstStyle/>
            <a:p>
              <a:r>
                <a:rPr lang="en-GB" sz="2800" dirty="0"/>
                <a:t>Original</a:t>
              </a:r>
            </a:p>
          </p:txBody>
        </p:sp>
      </p:grpSp>
      <p:grpSp>
        <p:nvGrpSpPr>
          <p:cNvPr id="16" name="Group 15"/>
          <p:cNvGrpSpPr/>
          <p:nvPr/>
        </p:nvGrpSpPr>
        <p:grpSpPr>
          <a:xfrm>
            <a:off x="3284300" y="2416284"/>
            <a:ext cx="2857500" cy="3768246"/>
            <a:chOff x="3284300" y="2416284"/>
            <a:chExt cx="2857500" cy="376824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300" y="2416284"/>
              <a:ext cx="2857500" cy="2857500"/>
            </a:xfrm>
            <a:prstGeom prst="rect">
              <a:avLst/>
            </a:prstGeom>
            <a:ln w="25400">
              <a:solidFill>
                <a:schemeClr val="tx1"/>
              </a:solidFill>
            </a:ln>
          </p:spPr>
        </p:pic>
        <p:sp>
          <p:nvSpPr>
            <p:cNvPr id="12" name="TextBox 11"/>
            <p:cNvSpPr txBox="1"/>
            <p:nvPr/>
          </p:nvSpPr>
          <p:spPr>
            <a:xfrm>
              <a:off x="3635575" y="5661310"/>
              <a:ext cx="2154949" cy="523220"/>
            </a:xfrm>
            <a:prstGeom prst="rect">
              <a:avLst/>
            </a:prstGeom>
            <a:noFill/>
          </p:spPr>
          <p:txBody>
            <a:bodyPr wrap="none" rtlCol="0">
              <a:spAutoFit/>
            </a:bodyPr>
            <a:lstStyle/>
            <a:p>
              <a:r>
                <a:rPr lang="en-GB" sz="2800" dirty="0"/>
                <a:t>Perplexity = 2</a:t>
              </a:r>
            </a:p>
          </p:txBody>
        </p:sp>
      </p:grpSp>
      <p:grpSp>
        <p:nvGrpSpPr>
          <p:cNvPr id="17" name="Group 16"/>
          <p:cNvGrpSpPr/>
          <p:nvPr/>
        </p:nvGrpSpPr>
        <p:grpSpPr>
          <a:xfrm>
            <a:off x="6127671" y="2416284"/>
            <a:ext cx="2857500" cy="3768246"/>
            <a:chOff x="6127671" y="2416284"/>
            <a:chExt cx="2857500" cy="376824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671" y="2416284"/>
              <a:ext cx="2857500" cy="2857500"/>
            </a:xfrm>
            <a:prstGeom prst="rect">
              <a:avLst/>
            </a:prstGeom>
            <a:ln w="25400">
              <a:solidFill>
                <a:schemeClr val="tx1"/>
              </a:solidFill>
            </a:ln>
          </p:spPr>
        </p:pic>
        <p:sp>
          <p:nvSpPr>
            <p:cNvPr id="13" name="TextBox 12"/>
            <p:cNvSpPr txBox="1"/>
            <p:nvPr/>
          </p:nvSpPr>
          <p:spPr>
            <a:xfrm>
              <a:off x="6387575" y="5661310"/>
              <a:ext cx="2337691" cy="523220"/>
            </a:xfrm>
            <a:prstGeom prst="rect">
              <a:avLst/>
            </a:prstGeom>
            <a:noFill/>
          </p:spPr>
          <p:txBody>
            <a:bodyPr wrap="none" rtlCol="0">
              <a:spAutoFit/>
            </a:bodyPr>
            <a:lstStyle/>
            <a:p>
              <a:r>
                <a:rPr lang="en-GB" sz="2800" dirty="0"/>
                <a:t>Perplexity = 30</a:t>
              </a:r>
            </a:p>
          </p:txBody>
        </p:sp>
      </p:grpSp>
      <p:grpSp>
        <p:nvGrpSpPr>
          <p:cNvPr id="18" name="Group 17"/>
          <p:cNvGrpSpPr/>
          <p:nvPr/>
        </p:nvGrpSpPr>
        <p:grpSpPr>
          <a:xfrm>
            <a:off x="8999300" y="2416284"/>
            <a:ext cx="2857500" cy="3768246"/>
            <a:chOff x="8999300" y="2416284"/>
            <a:chExt cx="2857500" cy="3768246"/>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9300" y="2416284"/>
              <a:ext cx="2857500" cy="2857500"/>
            </a:xfrm>
            <a:prstGeom prst="rect">
              <a:avLst/>
            </a:prstGeom>
            <a:ln w="25400">
              <a:solidFill>
                <a:schemeClr val="tx1"/>
              </a:solidFill>
            </a:ln>
          </p:spPr>
        </p:pic>
        <p:sp>
          <p:nvSpPr>
            <p:cNvPr id="14" name="TextBox 13"/>
            <p:cNvSpPr txBox="1"/>
            <p:nvPr/>
          </p:nvSpPr>
          <p:spPr>
            <a:xfrm>
              <a:off x="9167833" y="5661310"/>
              <a:ext cx="2520434" cy="523220"/>
            </a:xfrm>
            <a:prstGeom prst="rect">
              <a:avLst/>
            </a:prstGeom>
            <a:noFill/>
          </p:spPr>
          <p:txBody>
            <a:bodyPr wrap="none" rtlCol="0">
              <a:spAutoFit/>
            </a:bodyPr>
            <a:lstStyle/>
            <a:p>
              <a:r>
                <a:rPr lang="en-GB" sz="2800" dirty="0"/>
                <a:t>Perplexity = 100</a:t>
              </a:r>
            </a:p>
          </p:txBody>
        </p:sp>
      </p:grpSp>
    </p:spTree>
    <p:extLst>
      <p:ext uri="{BB962C8B-B14F-4D97-AF65-F5344CB8AC3E}">
        <p14:creationId xmlns:p14="http://schemas.microsoft.com/office/powerpoint/2010/main" val="315890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36" y="2416284"/>
            <a:ext cx="2857500" cy="2857500"/>
          </a:xfrm>
          <a:prstGeom prst="rect">
            <a:avLst/>
          </a:prstGeom>
          <a:ln w="25400">
            <a:solidFill>
              <a:schemeClr val="tx1"/>
            </a:solidFill>
          </a:ln>
        </p:spPr>
      </p:pic>
      <p:sp>
        <p:nvSpPr>
          <p:cNvPr id="2" name="Title 1"/>
          <p:cNvSpPr>
            <a:spLocks noGrp="1"/>
          </p:cNvSpPr>
          <p:nvPr>
            <p:ph type="title"/>
          </p:nvPr>
        </p:nvSpPr>
        <p:spPr/>
        <p:txBody>
          <a:bodyPr/>
          <a:lstStyle/>
          <a:p>
            <a:r>
              <a:rPr lang="en-GB" dirty="0" err="1"/>
              <a:t>tSNE</a:t>
            </a:r>
            <a:r>
              <a:rPr lang="en-GB" dirty="0"/>
              <a:t> Practical Examples</a:t>
            </a:r>
          </a:p>
        </p:txBody>
      </p:sp>
      <p:sp>
        <p:nvSpPr>
          <p:cNvPr id="7" name="コンテンツ プレースホルダー 6">
            <a:extLst>
              <a:ext uri="{FF2B5EF4-FFF2-40B4-BE49-F238E27FC236}">
                <a16:creationId xmlns:a16="http://schemas.microsoft.com/office/drawing/2014/main" id="{296A1426-F891-214E-4FED-5F83FB45229A}"/>
              </a:ext>
            </a:extLst>
          </p:cNvPr>
          <p:cNvSpPr>
            <a:spLocks noGrp="1"/>
          </p:cNvSpPr>
          <p:nvPr>
            <p:ph idx="1"/>
          </p:nvPr>
        </p:nvSpPr>
        <p:spPr/>
        <p:txBody>
          <a:bodyPr/>
          <a:lstStyle/>
          <a:p>
            <a:endParaRPr kumimoji="1" lang="ja-JP" altLang="en-US"/>
          </a:p>
        </p:txBody>
      </p:sp>
      <p:sp>
        <p:nvSpPr>
          <p:cNvPr id="4" name="Rectangle 3"/>
          <p:cNvSpPr/>
          <p:nvPr/>
        </p:nvSpPr>
        <p:spPr>
          <a:xfrm>
            <a:off x="8328310" y="6381410"/>
            <a:ext cx="3792128" cy="369332"/>
          </a:xfrm>
          <a:prstGeom prst="rect">
            <a:avLst/>
          </a:prstGeom>
        </p:spPr>
        <p:txBody>
          <a:bodyPr wrap="none">
            <a:spAutoFit/>
          </a:bodyPr>
          <a:lstStyle/>
          <a:p>
            <a:r>
              <a:rPr lang="en-GB" dirty="0"/>
              <a:t>https://distill.pub/2016/misread-tsne/</a:t>
            </a:r>
          </a:p>
        </p:txBody>
      </p:sp>
      <p:sp>
        <p:nvSpPr>
          <p:cNvPr id="6" name="TextBox 5"/>
          <p:cNvSpPr txBox="1"/>
          <p:nvPr/>
        </p:nvSpPr>
        <p:spPr>
          <a:xfrm>
            <a:off x="3874013" y="1370774"/>
            <a:ext cx="4443973" cy="523220"/>
          </a:xfrm>
          <a:prstGeom prst="rect">
            <a:avLst/>
          </a:prstGeom>
          <a:noFill/>
        </p:spPr>
        <p:txBody>
          <a:bodyPr wrap="none" rtlCol="0">
            <a:spAutoFit/>
          </a:bodyPr>
          <a:lstStyle/>
          <a:p>
            <a:r>
              <a:rPr lang="en-GB" sz="2800" dirty="0"/>
              <a:t>Cluster Sizes are Meaningless</a:t>
            </a:r>
          </a:p>
        </p:txBody>
      </p:sp>
      <p:sp>
        <p:nvSpPr>
          <p:cNvPr id="10" name="TextBox 9"/>
          <p:cNvSpPr txBox="1"/>
          <p:nvPr/>
        </p:nvSpPr>
        <p:spPr>
          <a:xfrm>
            <a:off x="1194952" y="5661310"/>
            <a:ext cx="1321196" cy="523220"/>
          </a:xfrm>
          <a:prstGeom prst="rect">
            <a:avLst/>
          </a:prstGeom>
          <a:noFill/>
        </p:spPr>
        <p:txBody>
          <a:bodyPr wrap="none" rtlCol="0">
            <a:spAutoFit/>
          </a:bodyPr>
          <a:lstStyle/>
          <a:p>
            <a:r>
              <a:rPr lang="en-GB" sz="2800" dirty="0"/>
              <a:t>Original</a:t>
            </a:r>
          </a:p>
        </p:txBody>
      </p:sp>
      <p:grpSp>
        <p:nvGrpSpPr>
          <p:cNvPr id="23" name="Group 22"/>
          <p:cNvGrpSpPr/>
          <p:nvPr/>
        </p:nvGrpSpPr>
        <p:grpSpPr>
          <a:xfrm>
            <a:off x="3304987" y="2416284"/>
            <a:ext cx="2857500" cy="3768246"/>
            <a:chOff x="3304987" y="2416284"/>
            <a:chExt cx="2857500" cy="3768246"/>
          </a:xfrm>
        </p:grpSpPr>
        <p:sp>
          <p:nvSpPr>
            <p:cNvPr id="12" name="TextBox 11"/>
            <p:cNvSpPr txBox="1"/>
            <p:nvPr/>
          </p:nvSpPr>
          <p:spPr>
            <a:xfrm>
              <a:off x="3635575" y="5661310"/>
              <a:ext cx="2154949" cy="523220"/>
            </a:xfrm>
            <a:prstGeom prst="rect">
              <a:avLst/>
            </a:prstGeom>
            <a:noFill/>
          </p:spPr>
          <p:txBody>
            <a:bodyPr wrap="none" rtlCol="0">
              <a:spAutoFit/>
            </a:bodyPr>
            <a:lstStyle/>
            <a:p>
              <a:r>
                <a:rPr lang="en-GB" sz="2800" dirty="0"/>
                <a:t>Perplexity = 2</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987" y="2416284"/>
              <a:ext cx="2857500" cy="2857500"/>
            </a:xfrm>
            <a:prstGeom prst="rect">
              <a:avLst/>
            </a:prstGeom>
            <a:ln w="25400">
              <a:solidFill>
                <a:schemeClr val="tx1"/>
              </a:solidFill>
            </a:ln>
          </p:spPr>
        </p:pic>
      </p:grpSp>
      <p:grpSp>
        <p:nvGrpSpPr>
          <p:cNvPr id="24" name="Group 23"/>
          <p:cNvGrpSpPr/>
          <p:nvPr/>
        </p:nvGrpSpPr>
        <p:grpSpPr>
          <a:xfrm>
            <a:off x="6199554" y="2416284"/>
            <a:ext cx="2857500" cy="3768246"/>
            <a:chOff x="6186867" y="2416284"/>
            <a:chExt cx="2857500" cy="3768246"/>
          </a:xfrm>
        </p:grpSpPr>
        <p:sp>
          <p:nvSpPr>
            <p:cNvPr id="13" name="TextBox 12"/>
            <p:cNvSpPr txBox="1"/>
            <p:nvPr/>
          </p:nvSpPr>
          <p:spPr>
            <a:xfrm>
              <a:off x="6538142" y="5661310"/>
              <a:ext cx="2154949" cy="523220"/>
            </a:xfrm>
            <a:prstGeom prst="rect">
              <a:avLst/>
            </a:prstGeom>
            <a:noFill/>
          </p:spPr>
          <p:txBody>
            <a:bodyPr wrap="none" rtlCol="0">
              <a:spAutoFit/>
            </a:bodyPr>
            <a:lstStyle/>
            <a:p>
              <a:r>
                <a:rPr lang="en-GB" sz="2800" dirty="0"/>
                <a:t>Perplexity = 5</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867" y="2416284"/>
              <a:ext cx="2857500" cy="2857500"/>
            </a:xfrm>
            <a:prstGeom prst="rect">
              <a:avLst/>
            </a:prstGeom>
            <a:ln w="25400">
              <a:solidFill>
                <a:schemeClr val="tx1"/>
              </a:solidFill>
            </a:ln>
          </p:spPr>
        </p:pic>
      </p:grpSp>
      <p:grpSp>
        <p:nvGrpSpPr>
          <p:cNvPr id="25" name="Group 24"/>
          <p:cNvGrpSpPr/>
          <p:nvPr/>
        </p:nvGrpSpPr>
        <p:grpSpPr>
          <a:xfrm>
            <a:off x="9094122" y="2416284"/>
            <a:ext cx="2857500" cy="3768246"/>
            <a:chOff x="9094122" y="2416284"/>
            <a:chExt cx="2857500" cy="3768246"/>
          </a:xfrm>
        </p:grpSpPr>
        <p:sp>
          <p:nvSpPr>
            <p:cNvPr id="14" name="TextBox 13"/>
            <p:cNvSpPr txBox="1"/>
            <p:nvPr/>
          </p:nvSpPr>
          <p:spPr>
            <a:xfrm>
              <a:off x="9354026" y="5661310"/>
              <a:ext cx="2337691" cy="523220"/>
            </a:xfrm>
            <a:prstGeom prst="rect">
              <a:avLst/>
            </a:prstGeom>
            <a:noFill/>
          </p:spPr>
          <p:txBody>
            <a:bodyPr wrap="none" rtlCol="0">
              <a:spAutoFit/>
            </a:bodyPr>
            <a:lstStyle/>
            <a:p>
              <a:r>
                <a:rPr lang="en-GB" sz="2800" dirty="0"/>
                <a:t>Perplexity = 50</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4122" y="2416284"/>
              <a:ext cx="2857500" cy="2857500"/>
            </a:xfrm>
            <a:prstGeom prst="rect">
              <a:avLst/>
            </a:prstGeom>
            <a:ln w="25400">
              <a:solidFill>
                <a:schemeClr val="tx1"/>
              </a:solidFill>
            </a:ln>
          </p:spPr>
        </p:pic>
      </p:grpSp>
    </p:spTree>
    <p:extLst>
      <p:ext uri="{BB962C8B-B14F-4D97-AF65-F5344CB8AC3E}">
        <p14:creationId xmlns:p14="http://schemas.microsoft.com/office/powerpoint/2010/main" val="38316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Practical Examples</a:t>
            </a:r>
          </a:p>
        </p:txBody>
      </p:sp>
      <p:sp>
        <p:nvSpPr>
          <p:cNvPr id="8" name="コンテンツ プレースホルダー 7">
            <a:extLst>
              <a:ext uri="{FF2B5EF4-FFF2-40B4-BE49-F238E27FC236}">
                <a16:creationId xmlns:a16="http://schemas.microsoft.com/office/drawing/2014/main" id="{AC3100BA-4678-F071-031B-6525D77EA055}"/>
              </a:ext>
            </a:extLst>
          </p:cNvPr>
          <p:cNvSpPr>
            <a:spLocks noGrp="1"/>
          </p:cNvSpPr>
          <p:nvPr>
            <p:ph idx="1"/>
          </p:nvPr>
        </p:nvSpPr>
        <p:spPr/>
        <p:txBody>
          <a:bodyPr/>
          <a:lstStyle/>
          <a:p>
            <a:endParaRPr kumimoji="1" lang="ja-JP" altLang="en-US"/>
          </a:p>
        </p:txBody>
      </p:sp>
      <p:sp>
        <p:nvSpPr>
          <p:cNvPr id="4" name="Rectangle 3"/>
          <p:cNvSpPr/>
          <p:nvPr/>
        </p:nvSpPr>
        <p:spPr>
          <a:xfrm>
            <a:off x="8328310" y="6381410"/>
            <a:ext cx="3792128" cy="369332"/>
          </a:xfrm>
          <a:prstGeom prst="rect">
            <a:avLst/>
          </a:prstGeom>
        </p:spPr>
        <p:txBody>
          <a:bodyPr wrap="none">
            <a:spAutoFit/>
          </a:bodyPr>
          <a:lstStyle/>
          <a:p>
            <a:r>
              <a:rPr lang="en-GB" dirty="0"/>
              <a:t>https://distill.pub/2016/misread-tsne/</a:t>
            </a:r>
          </a:p>
        </p:txBody>
      </p:sp>
      <p:sp>
        <p:nvSpPr>
          <p:cNvPr id="6" name="TextBox 5"/>
          <p:cNvSpPr txBox="1"/>
          <p:nvPr/>
        </p:nvSpPr>
        <p:spPr>
          <a:xfrm>
            <a:off x="2832561" y="1288706"/>
            <a:ext cx="6521465" cy="523220"/>
          </a:xfrm>
          <a:prstGeom prst="rect">
            <a:avLst/>
          </a:prstGeom>
          <a:noFill/>
        </p:spPr>
        <p:txBody>
          <a:bodyPr wrap="none" rtlCol="0">
            <a:spAutoFit/>
          </a:bodyPr>
          <a:lstStyle/>
          <a:p>
            <a:r>
              <a:rPr lang="en-GB" sz="2800" dirty="0"/>
              <a:t>Distances between clusters can’t be trusted</a:t>
            </a:r>
          </a:p>
        </p:txBody>
      </p:sp>
      <p:sp>
        <p:nvSpPr>
          <p:cNvPr id="10" name="TextBox 9"/>
          <p:cNvSpPr txBox="1"/>
          <p:nvPr/>
        </p:nvSpPr>
        <p:spPr>
          <a:xfrm>
            <a:off x="1194952" y="5661310"/>
            <a:ext cx="1321196" cy="523220"/>
          </a:xfrm>
          <a:prstGeom prst="rect">
            <a:avLst/>
          </a:prstGeom>
          <a:noFill/>
        </p:spPr>
        <p:txBody>
          <a:bodyPr wrap="none" rtlCol="0">
            <a:spAutoFit/>
          </a:bodyPr>
          <a:lstStyle/>
          <a:p>
            <a:r>
              <a:rPr lang="en-GB" sz="2800" dirty="0"/>
              <a:t>Original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7" y="2416284"/>
            <a:ext cx="2857500" cy="2857500"/>
          </a:xfrm>
          <a:prstGeom prst="rect">
            <a:avLst/>
          </a:prstGeom>
          <a:ln w="25400">
            <a:solidFill>
              <a:schemeClr val="tx1"/>
            </a:solidFill>
          </a:ln>
        </p:spPr>
      </p:pic>
      <p:grpSp>
        <p:nvGrpSpPr>
          <p:cNvPr id="15" name="Group 14"/>
          <p:cNvGrpSpPr/>
          <p:nvPr/>
        </p:nvGrpSpPr>
        <p:grpSpPr>
          <a:xfrm>
            <a:off x="3321359" y="2416284"/>
            <a:ext cx="2857500" cy="3768246"/>
            <a:chOff x="3321359" y="2416284"/>
            <a:chExt cx="2857500" cy="3768246"/>
          </a:xfrm>
        </p:grpSpPr>
        <p:sp>
          <p:nvSpPr>
            <p:cNvPr id="12" name="TextBox 11"/>
            <p:cNvSpPr txBox="1"/>
            <p:nvPr/>
          </p:nvSpPr>
          <p:spPr>
            <a:xfrm>
              <a:off x="3635575" y="5661310"/>
              <a:ext cx="2154949" cy="523220"/>
            </a:xfrm>
            <a:prstGeom prst="rect">
              <a:avLst/>
            </a:prstGeom>
            <a:noFill/>
          </p:spPr>
          <p:txBody>
            <a:bodyPr wrap="none" rtlCol="0">
              <a:spAutoFit/>
            </a:bodyPr>
            <a:lstStyle/>
            <a:p>
              <a:r>
                <a:rPr lang="en-GB" sz="2800" dirty="0"/>
                <a:t>Perplexity = 2</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359" y="2416284"/>
              <a:ext cx="2857500" cy="2857500"/>
            </a:xfrm>
            <a:prstGeom prst="rect">
              <a:avLst/>
            </a:prstGeom>
            <a:ln w="25400">
              <a:solidFill>
                <a:schemeClr val="tx1"/>
              </a:solidFill>
            </a:ln>
          </p:spPr>
        </p:pic>
      </p:grpSp>
      <p:grpSp>
        <p:nvGrpSpPr>
          <p:cNvPr id="16" name="Group 15"/>
          <p:cNvGrpSpPr/>
          <p:nvPr/>
        </p:nvGrpSpPr>
        <p:grpSpPr>
          <a:xfrm>
            <a:off x="6199553" y="2416284"/>
            <a:ext cx="2857500" cy="3768246"/>
            <a:chOff x="6199553" y="2416284"/>
            <a:chExt cx="2857500" cy="3768246"/>
          </a:xfrm>
        </p:grpSpPr>
        <p:sp>
          <p:nvSpPr>
            <p:cNvPr id="13" name="TextBox 12"/>
            <p:cNvSpPr txBox="1"/>
            <p:nvPr/>
          </p:nvSpPr>
          <p:spPr>
            <a:xfrm>
              <a:off x="6550829" y="5661310"/>
              <a:ext cx="2154949" cy="523220"/>
            </a:xfrm>
            <a:prstGeom prst="rect">
              <a:avLst/>
            </a:prstGeom>
            <a:noFill/>
          </p:spPr>
          <p:txBody>
            <a:bodyPr wrap="none" rtlCol="0">
              <a:spAutoFit/>
            </a:bodyPr>
            <a:lstStyle/>
            <a:p>
              <a:r>
                <a:rPr lang="en-GB" sz="2800" dirty="0"/>
                <a:t>Perplexity = 5</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553" y="2416284"/>
              <a:ext cx="2857500" cy="2857500"/>
            </a:xfrm>
            <a:prstGeom prst="rect">
              <a:avLst/>
            </a:prstGeom>
            <a:ln w="25400">
              <a:solidFill>
                <a:schemeClr val="tx1"/>
              </a:solidFill>
            </a:ln>
          </p:spPr>
        </p:pic>
      </p:grpSp>
      <p:grpSp>
        <p:nvGrpSpPr>
          <p:cNvPr id="17" name="Group 16"/>
          <p:cNvGrpSpPr/>
          <p:nvPr/>
        </p:nvGrpSpPr>
        <p:grpSpPr>
          <a:xfrm>
            <a:off x="9077747" y="2416284"/>
            <a:ext cx="2857500" cy="3768246"/>
            <a:chOff x="9077747" y="2416284"/>
            <a:chExt cx="2857500" cy="3768246"/>
          </a:xfrm>
        </p:grpSpPr>
        <p:sp>
          <p:nvSpPr>
            <p:cNvPr id="14" name="TextBox 13"/>
            <p:cNvSpPr txBox="1"/>
            <p:nvPr/>
          </p:nvSpPr>
          <p:spPr>
            <a:xfrm>
              <a:off x="9354026" y="5661310"/>
              <a:ext cx="2337691" cy="523220"/>
            </a:xfrm>
            <a:prstGeom prst="rect">
              <a:avLst/>
            </a:prstGeom>
            <a:noFill/>
          </p:spPr>
          <p:txBody>
            <a:bodyPr wrap="none" rtlCol="0">
              <a:spAutoFit/>
            </a:bodyPr>
            <a:lstStyle/>
            <a:p>
              <a:r>
                <a:rPr lang="en-GB" sz="2800" dirty="0"/>
                <a:t>Perplexity = 30</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7747" y="2416284"/>
              <a:ext cx="2857500" cy="2857500"/>
            </a:xfrm>
            <a:prstGeom prst="rect">
              <a:avLst/>
            </a:prstGeom>
            <a:ln w="25400">
              <a:solidFill>
                <a:schemeClr val="tx1"/>
              </a:solidFill>
            </a:ln>
          </p:spPr>
        </p:pic>
      </p:grpSp>
    </p:spTree>
    <p:extLst>
      <p:ext uri="{BB962C8B-B14F-4D97-AF65-F5344CB8AC3E}">
        <p14:creationId xmlns:p14="http://schemas.microsoft.com/office/powerpoint/2010/main" val="332538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a:t>
            </a:r>
            <a:r>
              <a:rPr lang="en-GB" dirty="0" err="1"/>
              <a:t>tSNE</a:t>
            </a:r>
            <a:r>
              <a:rPr lang="en-GB" dirty="0"/>
              <a:t> is great then?</a:t>
            </a:r>
          </a:p>
        </p:txBody>
      </p:sp>
      <p:sp>
        <p:nvSpPr>
          <p:cNvPr id="3" name="Content Placeholder 2"/>
          <p:cNvSpPr>
            <a:spLocks noGrp="1"/>
          </p:cNvSpPr>
          <p:nvPr>
            <p:ph idx="1"/>
          </p:nvPr>
        </p:nvSpPr>
        <p:spPr/>
        <p:txBody>
          <a:bodyPr/>
          <a:lstStyle/>
          <a:p>
            <a:r>
              <a:rPr lang="en-GB" dirty="0"/>
              <a:t>Now 3 genes</a:t>
            </a:r>
          </a:p>
          <a:p>
            <a:r>
              <a:rPr lang="en-GB" dirty="0"/>
              <a:t>Now 3,000 genes</a:t>
            </a:r>
          </a:p>
          <a:p>
            <a:endParaRPr lang="en-GB" dirty="0"/>
          </a:p>
          <a:p>
            <a:r>
              <a:rPr lang="en-GB" dirty="0"/>
              <a:t>Everything is the same distance from everything</a:t>
            </a:r>
          </a:p>
        </p:txBody>
      </p:sp>
      <p:pic>
        <p:nvPicPr>
          <p:cNvPr id="4" name="Picture 3"/>
          <p:cNvPicPr>
            <a:picLocks noChangeAspect="1"/>
          </p:cNvPicPr>
          <p:nvPr/>
        </p:nvPicPr>
        <p:blipFill>
          <a:blip r:embed="rId2"/>
          <a:stretch>
            <a:fillRect/>
          </a:stretch>
        </p:blipFill>
        <p:spPr>
          <a:xfrm>
            <a:off x="479220" y="5610678"/>
            <a:ext cx="2808390" cy="482692"/>
          </a:xfrm>
          <a:prstGeom prst="rect">
            <a:avLst/>
          </a:prstGeom>
        </p:spPr>
      </p:pic>
      <p:pic>
        <p:nvPicPr>
          <p:cNvPr id="5" name="Picture 4"/>
          <p:cNvPicPr>
            <a:picLocks noChangeAspect="1"/>
          </p:cNvPicPr>
          <p:nvPr/>
        </p:nvPicPr>
        <p:blipFill>
          <a:blip r:embed="rId3"/>
          <a:stretch>
            <a:fillRect/>
          </a:stretch>
        </p:blipFill>
        <p:spPr>
          <a:xfrm>
            <a:off x="3719670" y="2886491"/>
            <a:ext cx="3168440" cy="3174628"/>
          </a:xfrm>
          <a:prstGeom prst="rect">
            <a:avLst/>
          </a:prstGeom>
        </p:spPr>
      </p:pic>
      <p:sp>
        <p:nvSpPr>
          <p:cNvPr id="6" name="TextBox 5"/>
          <p:cNvSpPr txBox="1"/>
          <p:nvPr/>
        </p:nvSpPr>
        <p:spPr>
          <a:xfrm>
            <a:off x="251430" y="6126164"/>
            <a:ext cx="3263970" cy="646331"/>
          </a:xfrm>
          <a:prstGeom prst="rect">
            <a:avLst/>
          </a:prstGeom>
          <a:noFill/>
        </p:spPr>
        <p:txBody>
          <a:bodyPr wrap="none" rtlCol="0">
            <a:spAutoFit/>
          </a:bodyPr>
          <a:lstStyle/>
          <a:p>
            <a:r>
              <a:rPr lang="en-GB" dirty="0"/>
              <a:t>Distance within cluster       = low</a:t>
            </a:r>
          </a:p>
          <a:p>
            <a:r>
              <a:rPr lang="en-GB" dirty="0"/>
              <a:t>Distance between clusters = high</a:t>
            </a:r>
          </a:p>
        </p:txBody>
      </p:sp>
      <p:sp>
        <p:nvSpPr>
          <p:cNvPr id="7" name="TextBox 6"/>
          <p:cNvSpPr txBox="1"/>
          <p:nvPr/>
        </p:nvSpPr>
        <p:spPr>
          <a:xfrm>
            <a:off x="3886818" y="6126163"/>
            <a:ext cx="3453959" cy="646331"/>
          </a:xfrm>
          <a:prstGeom prst="rect">
            <a:avLst/>
          </a:prstGeom>
          <a:noFill/>
        </p:spPr>
        <p:txBody>
          <a:bodyPr wrap="none" rtlCol="0">
            <a:spAutoFit/>
          </a:bodyPr>
          <a:lstStyle/>
          <a:p>
            <a:r>
              <a:rPr lang="en-GB" dirty="0"/>
              <a:t>Distance within cluster       = higher</a:t>
            </a:r>
          </a:p>
          <a:p>
            <a:r>
              <a:rPr lang="en-GB" dirty="0"/>
              <a:t>Distance between clusters = lower</a:t>
            </a:r>
          </a:p>
        </p:txBody>
      </p:sp>
      <p:sp>
        <p:nvSpPr>
          <p:cNvPr id="8" name="Content Placeholder 2"/>
          <p:cNvSpPr txBox="1">
            <a:spLocks/>
          </p:cNvSpPr>
          <p:nvPr/>
        </p:nvSpPr>
        <p:spPr>
          <a:xfrm>
            <a:off x="762000" y="1340710"/>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Kind of…</a:t>
            </a:r>
          </a:p>
          <a:p>
            <a:r>
              <a:rPr lang="en-GB" dirty="0"/>
              <a:t>Imagine a dataset with only one super informative gene</a:t>
            </a:r>
          </a:p>
        </p:txBody>
      </p:sp>
    </p:spTree>
    <p:extLst>
      <p:ext uri="{BB962C8B-B14F-4D97-AF65-F5344CB8AC3E}">
        <p14:creationId xmlns:p14="http://schemas.microsoft.com/office/powerpoint/2010/main" val="3232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everything sucks?</a:t>
            </a:r>
          </a:p>
        </p:txBody>
      </p:sp>
      <p:sp>
        <p:nvSpPr>
          <p:cNvPr id="5" name="Content Placeholder 4"/>
          <p:cNvSpPr>
            <a:spLocks noGrp="1"/>
          </p:cNvSpPr>
          <p:nvPr>
            <p:ph sz="half" idx="1"/>
          </p:nvPr>
        </p:nvSpPr>
        <p:spPr/>
        <p:txBody>
          <a:bodyPr/>
          <a:lstStyle/>
          <a:p>
            <a:r>
              <a:rPr lang="en-GB" dirty="0"/>
              <a:t>PCA</a:t>
            </a:r>
          </a:p>
          <a:p>
            <a:pPr lvl="1"/>
            <a:r>
              <a:rPr lang="en-GB" dirty="0"/>
              <a:t>Requires more than 2 dimensions</a:t>
            </a:r>
          </a:p>
          <a:p>
            <a:pPr lvl="1"/>
            <a:r>
              <a:rPr lang="en-GB" dirty="0"/>
              <a:t>Thrown off by quantised data</a:t>
            </a:r>
          </a:p>
          <a:p>
            <a:pPr lvl="1"/>
            <a:r>
              <a:rPr lang="en-GB" dirty="0"/>
              <a:t>Expects linear relationships</a:t>
            </a:r>
          </a:p>
        </p:txBody>
      </p:sp>
      <p:sp>
        <p:nvSpPr>
          <p:cNvPr id="6" name="Content Placeholder 5"/>
          <p:cNvSpPr>
            <a:spLocks noGrp="1"/>
          </p:cNvSpPr>
          <p:nvPr>
            <p:ph sz="half" idx="2"/>
          </p:nvPr>
        </p:nvSpPr>
        <p:spPr/>
        <p:txBody>
          <a:bodyPr/>
          <a:lstStyle/>
          <a:p>
            <a:r>
              <a:rPr lang="en-GB" dirty="0" err="1"/>
              <a:t>tSNE</a:t>
            </a:r>
            <a:endParaRPr lang="en-GB" dirty="0"/>
          </a:p>
          <a:p>
            <a:pPr lvl="1"/>
            <a:r>
              <a:rPr lang="en-GB" dirty="0"/>
              <a:t>Can’t cope with noisy data</a:t>
            </a:r>
          </a:p>
          <a:p>
            <a:pPr lvl="1"/>
            <a:r>
              <a:rPr lang="en-GB" dirty="0"/>
              <a:t>Loses the ability to cluster</a:t>
            </a:r>
          </a:p>
        </p:txBody>
      </p:sp>
      <p:sp>
        <p:nvSpPr>
          <p:cNvPr id="7" name="TextBox 6"/>
          <p:cNvSpPr txBox="1"/>
          <p:nvPr/>
        </p:nvSpPr>
        <p:spPr>
          <a:xfrm>
            <a:off x="527584" y="3739684"/>
            <a:ext cx="9667262" cy="523220"/>
          </a:xfrm>
          <a:prstGeom prst="rect">
            <a:avLst/>
          </a:prstGeom>
          <a:noFill/>
        </p:spPr>
        <p:txBody>
          <a:bodyPr wrap="none" rtlCol="0">
            <a:spAutoFit/>
          </a:bodyPr>
          <a:lstStyle/>
          <a:p>
            <a:r>
              <a:rPr lang="en-GB" sz="2800" b="1" dirty="0"/>
              <a:t>Answer: Combine the two methods, get the best of both worlds</a:t>
            </a:r>
          </a:p>
        </p:txBody>
      </p:sp>
      <p:sp>
        <p:nvSpPr>
          <p:cNvPr id="8" name="Content Placeholder 4"/>
          <p:cNvSpPr txBox="1">
            <a:spLocks/>
          </p:cNvSpPr>
          <p:nvPr/>
        </p:nvSpPr>
        <p:spPr>
          <a:xfrm>
            <a:off x="609600" y="4293120"/>
            <a:ext cx="5588000" cy="168477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GB" dirty="0"/>
              <a:t>PCA</a:t>
            </a:r>
          </a:p>
          <a:p>
            <a:pPr lvl="1"/>
            <a:r>
              <a:rPr lang="en-GB" dirty="0"/>
              <a:t>Good at extracting signal from noise</a:t>
            </a:r>
          </a:p>
          <a:p>
            <a:pPr lvl="1"/>
            <a:r>
              <a:rPr lang="en-GB" dirty="0"/>
              <a:t>Extracts informative dimensions</a:t>
            </a:r>
          </a:p>
        </p:txBody>
      </p:sp>
      <p:sp>
        <p:nvSpPr>
          <p:cNvPr id="9" name="Content Placeholder 5"/>
          <p:cNvSpPr txBox="1">
            <a:spLocks/>
          </p:cNvSpPr>
          <p:nvPr/>
        </p:nvSpPr>
        <p:spPr>
          <a:xfrm>
            <a:off x="6197600" y="4293120"/>
            <a:ext cx="5384800" cy="168477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GB" dirty="0" err="1"/>
              <a:t>tSNE</a:t>
            </a:r>
            <a:endParaRPr lang="en-GB" dirty="0"/>
          </a:p>
          <a:p>
            <a:pPr lvl="1"/>
            <a:r>
              <a:rPr lang="en-GB" dirty="0"/>
              <a:t>Can reduce to 2D well</a:t>
            </a:r>
          </a:p>
          <a:p>
            <a:pPr lvl="1"/>
            <a:r>
              <a:rPr lang="en-GB" dirty="0"/>
              <a:t>Can cope with non-linear scaling</a:t>
            </a:r>
          </a:p>
        </p:txBody>
      </p:sp>
      <p:sp>
        <p:nvSpPr>
          <p:cNvPr id="10" name="TextBox 9"/>
          <p:cNvSpPr txBox="1"/>
          <p:nvPr/>
        </p:nvSpPr>
        <p:spPr>
          <a:xfrm>
            <a:off x="1278877" y="6050290"/>
            <a:ext cx="7611123" cy="523220"/>
          </a:xfrm>
          <a:prstGeom prst="rect">
            <a:avLst/>
          </a:prstGeom>
          <a:noFill/>
        </p:spPr>
        <p:txBody>
          <a:bodyPr wrap="none" rtlCol="0">
            <a:spAutoFit/>
          </a:bodyPr>
          <a:lstStyle/>
          <a:p>
            <a:r>
              <a:rPr lang="en-GB" sz="2800" b="1" dirty="0"/>
              <a:t>This is what </a:t>
            </a:r>
            <a:r>
              <a:rPr lang="en-GB" sz="2800" b="1" dirty="0" err="1"/>
              <a:t>CellRanger</a:t>
            </a:r>
            <a:r>
              <a:rPr lang="en-GB" sz="2800" b="1" dirty="0"/>
              <a:t> does in its default analysis</a:t>
            </a:r>
          </a:p>
        </p:txBody>
      </p:sp>
    </p:spTree>
    <p:extLst>
      <p:ext uri="{BB962C8B-B14F-4D97-AF65-F5344CB8AC3E}">
        <p14:creationId xmlns:p14="http://schemas.microsoft.com/office/powerpoint/2010/main" val="26243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PCA + </a:t>
            </a:r>
            <a:r>
              <a:rPr lang="en-GB" dirty="0" err="1"/>
              <a:t>tSNE</a:t>
            </a:r>
            <a:r>
              <a:rPr lang="en-GB" dirty="0"/>
              <a:t> is great then?</a:t>
            </a:r>
          </a:p>
        </p:txBody>
      </p:sp>
      <p:sp>
        <p:nvSpPr>
          <p:cNvPr id="4" name="コンテンツ プレースホルダー 3">
            <a:extLst>
              <a:ext uri="{FF2B5EF4-FFF2-40B4-BE49-F238E27FC236}">
                <a16:creationId xmlns:a16="http://schemas.microsoft.com/office/drawing/2014/main" id="{2440B29A-AD29-9B41-116C-6B2135258E17}"/>
              </a:ext>
            </a:extLst>
          </p:cNvPr>
          <p:cNvSpPr>
            <a:spLocks noGrp="1"/>
          </p:cNvSpPr>
          <p:nvPr>
            <p:ph idx="1"/>
          </p:nvPr>
        </p:nvSpPr>
        <p:spPr/>
        <p:txBody>
          <a:bodyPr/>
          <a:lstStyle/>
          <a:p>
            <a:r>
              <a:rPr lang="en-GB" altLang="ja-JP" dirty="0"/>
              <a:t>Kind of…</a:t>
            </a:r>
          </a:p>
          <a:p>
            <a:pPr lvl="1"/>
            <a:r>
              <a:rPr lang="en-GB" altLang="ja-JP" dirty="0" err="1"/>
              <a:t>tSNE</a:t>
            </a:r>
            <a:r>
              <a:rPr lang="en-GB" altLang="ja-JP" dirty="0"/>
              <a:t> is slow.  This is probably it’s biggest crime</a:t>
            </a:r>
          </a:p>
          <a:p>
            <a:pPr lvl="2"/>
            <a:r>
              <a:rPr lang="en-GB" altLang="ja-JP" dirty="0" err="1"/>
              <a:t>tSNE</a:t>
            </a:r>
            <a:r>
              <a:rPr lang="en-GB" altLang="ja-JP" dirty="0"/>
              <a:t> doesn’t scale well to large numbers of cells (10k+)</a:t>
            </a:r>
          </a:p>
          <a:p>
            <a:pPr lvl="1"/>
            <a:r>
              <a:rPr lang="en-GB" altLang="ja-JP" dirty="0" err="1"/>
              <a:t>tSNE</a:t>
            </a:r>
            <a:r>
              <a:rPr lang="en-GB" altLang="ja-JP" dirty="0"/>
              <a:t> only gives reliable information on the closest neighbours  large distance information is almost irrelevant</a:t>
            </a:r>
          </a:p>
          <a:p>
            <a:endParaRPr kumimoji="1" lang="ja-JP" altLang="en-US" dirty="0"/>
          </a:p>
        </p:txBody>
      </p:sp>
      <p:sp>
        <p:nvSpPr>
          <p:cNvPr id="8" name="Content Placeholder 2"/>
          <p:cNvSpPr txBox="1">
            <a:spLocks/>
          </p:cNvSpPr>
          <p:nvPr/>
        </p:nvSpPr>
        <p:spPr>
          <a:xfrm>
            <a:off x="762000" y="1340710"/>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540" y="4149100"/>
            <a:ext cx="2425440" cy="2425440"/>
          </a:xfrm>
          <a:prstGeom prst="rect">
            <a:avLst/>
          </a:prstGeom>
          <a:ln w="25400">
            <a:solidFill>
              <a:schemeClr val="tx1"/>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32" y="4149100"/>
            <a:ext cx="2425440" cy="2425440"/>
          </a:xfrm>
          <a:prstGeom prst="rect">
            <a:avLst/>
          </a:prstGeom>
          <a:ln w="25400">
            <a:solidFill>
              <a:schemeClr val="tx1"/>
            </a:solidFill>
          </a:ln>
        </p:spPr>
      </p:pic>
    </p:spTree>
    <p:extLst>
      <p:ext uri="{BB962C8B-B14F-4D97-AF65-F5344CB8AC3E}">
        <p14:creationId xmlns:p14="http://schemas.microsoft.com/office/powerpoint/2010/main" val="387921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to the rescue!</a:t>
            </a:r>
          </a:p>
        </p:txBody>
      </p:sp>
      <p:sp>
        <p:nvSpPr>
          <p:cNvPr id="3" name="Content Placeholder 2"/>
          <p:cNvSpPr>
            <a:spLocks noGrp="1"/>
          </p:cNvSpPr>
          <p:nvPr>
            <p:ph idx="1"/>
          </p:nvPr>
        </p:nvSpPr>
        <p:spPr/>
        <p:txBody>
          <a:bodyPr>
            <a:normAutofit lnSpcReduction="10000"/>
          </a:bodyPr>
          <a:lstStyle/>
          <a:p>
            <a:r>
              <a:rPr lang="en-GB" dirty="0"/>
              <a:t>UMAP is a replacement for </a:t>
            </a:r>
            <a:r>
              <a:rPr lang="en-GB" dirty="0" err="1"/>
              <a:t>tSNE</a:t>
            </a:r>
            <a:r>
              <a:rPr lang="en-GB" dirty="0"/>
              <a:t> to fulfil the same role</a:t>
            </a:r>
          </a:p>
          <a:p>
            <a:endParaRPr lang="en-GB" dirty="0"/>
          </a:p>
          <a:p>
            <a:r>
              <a:rPr lang="en-GB" dirty="0"/>
              <a:t>Conceptually very similar to </a:t>
            </a:r>
            <a:r>
              <a:rPr lang="en-GB" dirty="0" err="1"/>
              <a:t>tSNE</a:t>
            </a:r>
            <a:r>
              <a:rPr lang="en-GB" dirty="0"/>
              <a:t>, but with a couple of relevant (and somewhat technical) changes</a:t>
            </a:r>
          </a:p>
          <a:p>
            <a:endParaRPr lang="en-GB" dirty="0"/>
          </a:p>
          <a:p>
            <a:r>
              <a:rPr lang="en-GB" dirty="0"/>
              <a:t>Practical outcome is:</a:t>
            </a:r>
          </a:p>
          <a:p>
            <a:pPr lvl="1"/>
            <a:r>
              <a:rPr lang="en-GB" dirty="0"/>
              <a:t>UMAP is quite a bit quicker than </a:t>
            </a:r>
            <a:r>
              <a:rPr lang="en-GB" dirty="0" err="1"/>
              <a:t>tSNE</a:t>
            </a:r>
            <a:endParaRPr lang="en-GB" dirty="0"/>
          </a:p>
          <a:p>
            <a:pPr lvl="1"/>
            <a:r>
              <a:rPr lang="en-GB" dirty="0"/>
              <a:t>UMAP can preserve more global structure than </a:t>
            </a:r>
            <a:r>
              <a:rPr lang="en-GB" dirty="0" err="1"/>
              <a:t>tSNE</a:t>
            </a:r>
            <a:r>
              <a:rPr lang="en-GB" dirty="0"/>
              <a:t>*</a:t>
            </a:r>
          </a:p>
          <a:p>
            <a:pPr lvl="1"/>
            <a:r>
              <a:rPr lang="en-GB" dirty="0"/>
              <a:t>UMAP can run on raw data without PCA </a:t>
            </a:r>
            <a:r>
              <a:rPr lang="en-GB" dirty="0" err="1"/>
              <a:t>preprocessing</a:t>
            </a:r>
            <a:r>
              <a:rPr lang="en-GB" dirty="0"/>
              <a:t>*</a:t>
            </a:r>
          </a:p>
          <a:p>
            <a:pPr lvl="1"/>
            <a:r>
              <a:rPr lang="en-GB" dirty="0"/>
              <a:t>UMAP can allow new data to be added to an existing projection</a:t>
            </a:r>
          </a:p>
        </p:txBody>
      </p:sp>
      <p:sp>
        <p:nvSpPr>
          <p:cNvPr id="4" name="TextBox 3"/>
          <p:cNvSpPr txBox="1"/>
          <p:nvPr/>
        </p:nvSpPr>
        <p:spPr>
          <a:xfrm>
            <a:off x="8256300" y="6477280"/>
            <a:ext cx="3832268" cy="369332"/>
          </a:xfrm>
          <a:prstGeom prst="rect">
            <a:avLst/>
          </a:prstGeom>
          <a:noFill/>
        </p:spPr>
        <p:txBody>
          <a:bodyPr wrap="none" rtlCol="0">
            <a:spAutoFit/>
          </a:bodyPr>
          <a:lstStyle/>
          <a:p>
            <a:r>
              <a:rPr lang="en-GB" dirty="0"/>
              <a:t>* In theory, but possibly not in practice</a:t>
            </a:r>
          </a:p>
        </p:txBody>
      </p:sp>
    </p:spTree>
    <p:extLst>
      <p:ext uri="{BB962C8B-B14F-4D97-AF65-F5344CB8AC3E}">
        <p14:creationId xmlns:p14="http://schemas.microsoft.com/office/powerpoint/2010/main" val="472424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differences</a:t>
            </a:r>
          </a:p>
        </p:txBody>
      </p:sp>
      <p:sp>
        <p:nvSpPr>
          <p:cNvPr id="3" name="Content Placeholder 2"/>
          <p:cNvSpPr>
            <a:spLocks noGrp="1"/>
          </p:cNvSpPr>
          <p:nvPr>
            <p:ph idx="1"/>
          </p:nvPr>
        </p:nvSpPr>
        <p:spPr/>
        <p:txBody>
          <a:bodyPr/>
          <a:lstStyle/>
          <a:p>
            <a:r>
              <a:rPr lang="en-GB" dirty="0"/>
              <a:t>Instead of the single perplexity value in </a:t>
            </a:r>
            <a:r>
              <a:rPr lang="en-GB" dirty="0" err="1"/>
              <a:t>tSNE</a:t>
            </a:r>
            <a:r>
              <a:rPr lang="en-GB" dirty="0"/>
              <a:t>, UMAP defines</a:t>
            </a:r>
          </a:p>
          <a:p>
            <a:pPr lvl="1"/>
            <a:r>
              <a:rPr lang="en-GB" dirty="0"/>
              <a:t>Nearest neighbours: the number of expected nearest neighbours – basically the same concept as perplexity</a:t>
            </a:r>
          </a:p>
          <a:p>
            <a:pPr lvl="1"/>
            <a:endParaRPr lang="en-GB" dirty="0"/>
          </a:p>
          <a:p>
            <a:pPr lvl="1"/>
            <a:r>
              <a:rPr lang="en-GB" dirty="0"/>
              <a:t>Minimum distance: how tightly UMAP packs points which are close together</a:t>
            </a:r>
          </a:p>
          <a:p>
            <a:pPr lvl="1"/>
            <a:endParaRPr lang="en-GB" dirty="0"/>
          </a:p>
          <a:p>
            <a:r>
              <a:rPr lang="en-GB" dirty="0"/>
              <a:t>Nearest neighbours will affect the influence given to global vs local information.  Min </a:t>
            </a:r>
            <a:r>
              <a:rPr lang="en-GB" dirty="0" err="1"/>
              <a:t>dist</a:t>
            </a:r>
            <a:r>
              <a:rPr lang="en-GB" dirty="0"/>
              <a:t> will affect how compactly packed the local parts of the plot are.</a:t>
            </a:r>
          </a:p>
        </p:txBody>
      </p:sp>
    </p:spTree>
    <p:extLst>
      <p:ext uri="{BB962C8B-B14F-4D97-AF65-F5344CB8AC3E}">
        <p14:creationId xmlns:p14="http://schemas.microsoft.com/office/powerpoint/2010/main" val="1725857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differences</a:t>
            </a:r>
          </a:p>
        </p:txBody>
      </p:sp>
      <p:sp>
        <p:nvSpPr>
          <p:cNvPr id="3" name="Content Placeholder 2"/>
          <p:cNvSpPr>
            <a:spLocks noGrp="1"/>
          </p:cNvSpPr>
          <p:nvPr>
            <p:ph idx="1"/>
          </p:nvPr>
        </p:nvSpPr>
        <p:spPr/>
        <p:txBody>
          <a:bodyPr/>
          <a:lstStyle/>
          <a:p>
            <a:r>
              <a:rPr lang="en-GB" dirty="0"/>
              <a:t>Speed – mostly a level of maths I’m not going to get into!</a:t>
            </a:r>
          </a:p>
          <a:p>
            <a:pPr lvl="1"/>
            <a:r>
              <a:rPr lang="en-GB" dirty="0"/>
              <a:t>UMAP skips a normalisation step in the calculation of high dimensional distances which speeds it up</a:t>
            </a:r>
          </a:p>
          <a:p>
            <a:pPr lvl="1"/>
            <a:endParaRPr lang="en-GB" dirty="0"/>
          </a:p>
          <a:p>
            <a:pPr lvl="1"/>
            <a:r>
              <a:rPr lang="en-GB" dirty="0"/>
              <a:t>In the 2D projection UMAP uses a more efficient method to shuffle the cells into their final position</a:t>
            </a:r>
          </a:p>
          <a:p>
            <a:pPr lvl="2"/>
            <a:r>
              <a:rPr lang="en-GB" dirty="0"/>
              <a:t>Doesn’t have to measure every cell to decide on what to move</a:t>
            </a:r>
          </a:p>
          <a:p>
            <a:pPr lvl="2"/>
            <a:r>
              <a:rPr lang="en-GB" dirty="0"/>
              <a:t>Uses an algorithm which can be multi-threaded</a:t>
            </a:r>
          </a:p>
          <a:p>
            <a:pPr lvl="2"/>
            <a:r>
              <a:rPr lang="en-GB" dirty="0"/>
              <a:t>Algorithm is more deterministic, allowing more data to be projected later</a:t>
            </a:r>
          </a:p>
          <a:p>
            <a:pPr lvl="2"/>
            <a:endParaRPr lang="en-GB" dirty="0"/>
          </a:p>
          <a:p>
            <a:pPr lvl="1"/>
            <a:endParaRPr lang="en-GB" dirty="0"/>
          </a:p>
          <a:p>
            <a:pPr lvl="1"/>
            <a:endParaRPr lang="en-GB" dirty="0"/>
          </a:p>
        </p:txBody>
      </p:sp>
    </p:spTree>
    <p:extLst>
      <p:ext uri="{BB962C8B-B14F-4D97-AF65-F5344CB8AC3E}">
        <p14:creationId xmlns:p14="http://schemas.microsoft.com/office/powerpoint/2010/main" val="380694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77419"/>
            <a:ext cx="10515600" cy="1325563"/>
          </a:xfrm>
          <a:prstGeom prst="rect">
            <a:avLst/>
          </a:prstGeom>
        </p:spPr>
        <p:txBody>
          <a:bodyPr vert="horz" wrap="square" lIns="0" tIns="80581" rIns="0" bIns="0" rtlCol="0">
            <a:spAutoFit/>
          </a:bodyPr>
          <a:lstStyle/>
          <a:p>
            <a:pPr marL="12700">
              <a:lnSpc>
                <a:spcPct val="100000"/>
              </a:lnSpc>
              <a:spcBef>
                <a:spcPts val="125"/>
              </a:spcBef>
            </a:pPr>
            <a:r>
              <a:rPr sz="3350" b="0" dirty="0">
                <a:latin typeface="Calibri"/>
                <a:cs typeface="Calibri"/>
              </a:rPr>
              <a:t>Issues</a:t>
            </a:r>
            <a:r>
              <a:rPr sz="3350" b="0" spc="30" dirty="0">
                <a:latin typeface="Calibri"/>
                <a:cs typeface="Calibri"/>
              </a:rPr>
              <a:t> </a:t>
            </a:r>
            <a:r>
              <a:rPr sz="3350" b="0" dirty="0">
                <a:latin typeface="Calibri"/>
                <a:cs typeface="Calibri"/>
              </a:rPr>
              <a:t>with</a:t>
            </a:r>
            <a:r>
              <a:rPr sz="3350" b="0" spc="35" dirty="0">
                <a:latin typeface="Calibri"/>
                <a:cs typeface="Calibri"/>
              </a:rPr>
              <a:t> </a:t>
            </a:r>
            <a:r>
              <a:rPr sz="3350" b="0" dirty="0">
                <a:latin typeface="Calibri"/>
                <a:cs typeface="Calibri"/>
              </a:rPr>
              <a:t>recurrent</a:t>
            </a:r>
            <a:r>
              <a:rPr sz="3350" b="0" spc="5" dirty="0">
                <a:latin typeface="Calibri"/>
                <a:cs typeface="Calibri"/>
              </a:rPr>
              <a:t> </a:t>
            </a:r>
            <a:r>
              <a:rPr sz="3350" b="0" dirty="0">
                <a:latin typeface="Calibri"/>
                <a:cs typeface="Calibri"/>
              </a:rPr>
              <a:t>models:</a:t>
            </a:r>
            <a:r>
              <a:rPr sz="3350" b="0" spc="20" dirty="0">
                <a:latin typeface="Calibri"/>
                <a:cs typeface="Calibri"/>
              </a:rPr>
              <a:t> </a:t>
            </a:r>
            <a:r>
              <a:rPr sz="3350" dirty="0"/>
              <a:t>Linear</a:t>
            </a:r>
            <a:r>
              <a:rPr sz="3350" spc="20" dirty="0"/>
              <a:t> </a:t>
            </a:r>
            <a:r>
              <a:rPr sz="3350" dirty="0"/>
              <a:t>interaction</a:t>
            </a:r>
            <a:r>
              <a:rPr sz="3350" spc="5" dirty="0"/>
              <a:t> </a:t>
            </a:r>
            <a:r>
              <a:rPr sz="3350" spc="-10" dirty="0"/>
              <a:t>distance</a:t>
            </a:r>
            <a:endParaRPr sz="3350" dirty="0">
              <a:latin typeface="Calibri"/>
              <a:cs typeface="Calibri"/>
            </a:endParaRPr>
          </a:p>
        </p:txBody>
      </p:sp>
      <p:sp>
        <p:nvSpPr>
          <p:cNvPr id="3" name="object 3"/>
          <p:cNvSpPr txBox="1"/>
          <p:nvPr/>
        </p:nvSpPr>
        <p:spPr>
          <a:xfrm>
            <a:off x="551497" y="1086244"/>
            <a:ext cx="9537065" cy="1685925"/>
          </a:xfrm>
          <a:prstGeom prst="rect">
            <a:avLst/>
          </a:prstGeom>
        </p:spPr>
        <p:txBody>
          <a:bodyPr vert="horz" wrap="square" lIns="0" tIns="88265" rIns="0" bIns="0" rtlCol="0">
            <a:spAutoFit/>
          </a:bodyPr>
          <a:lstStyle/>
          <a:p>
            <a:pPr marL="355600" indent="-342900">
              <a:lnSpc>
                <a:spcPct val="100000"/>
              </a:lnSpc>
              <a:spcBef>
                <a:spcPts val="695"/>
              </a:spcBef>
              <a:buClr>
                <a:srgbClr val="8B1515"/>
              </a:buClr>
              <a:buFont typeface="Times New Roman"/>
              <a:buChar char="•"/>
              <a:tabLst>
                <a:tab pos="355600" algn="l"/>
              </a:tabLst>
            </a:pPr>
            <a:r>
              <a:rPr sz="2550" b="1" dirty="0">
                <a:latin typeface="Calibri"/>
                <a:cs typeface="Calibri"/>
              </a:rPr>
              <a:t>O(sequence</a:t>
            </a:r>
            <a:r>
              <a:rPr sz="2550" b="1" spc="-120" dirty="0">
                <a:latin typeface="Calibri"/>
                <a:cs typeface="Calibri"/>
              </a:rPr>
              <a:t> </a:t>
            </a:r>
            <a:r>
              <a:rPr sz="2550" b="1" dirty="0">
                <a:latin typeface="Calibri"/>
                <a:cs typeface="Calibri"/>
              </a:rPr>
              <a:t>length)</a:t>
            </a:r>
            <a:r>
              <a:rPr sz="2550" b="1" spc="-125" dirty="0">
                <a:latin typeface="Calibri"/>
                <a:cs typeface="Calibri"/>
              </a:rPr>
              <a:t> </a:t>
            </a:r>
            <a:r>
              <a:rPr sz="2550" dirty="0">
                <a:latin typeface="Calibri"/>
                <a:cs typeface="Calibri"/>
              </a:rPr>
              <a:t>steps</a:t>
            </a:r>
            <a:r>
              <a:rPr sz="2550" spc="-70" dirty="0">
                <a:latin typeface="Calibri"/>
                <a:cs typeface="Calibri"/>
              </a:rPr>
              <a:t> </a:t>
            </a:r>
            <a:r>
              <a:rPr sz="2550" dirty="0">
                <a:latin typeface="Calibri"/>
                <a:cs typeface="Calibri"/>
              </a:rPr>
              <a:t>for</a:t>
            </a:r>
            <a:r>
              <a:rPr sz="2550" spc="-40" dirty="0">
                <a:latin typeface="Calibri"/>
                <a:cs typeface="Calibri"/>
              </a:rPr>
              <a:t> </a:t>
            </a:r>
            <a:r>
              <a:rPr sz="2550" spc="-10" dirty="0">
                <a:latin typeface="Calibri"/>
                <a:cs typeface="Calibri"/>
              </a:rPr>
              <a:t>distant</a:t>
            </a:r>
            <a:r>
              <a:rPr sz="2550" spc="-75" dirty="0">
                <a:latin typeface="Calibri"/>
                <a:cs typeface="Calibri"/>
              </a:rPr>
              <a:t> </a:t>
            </a:r>
            <a:r>
              <a:rPr sz="2550" dirty="0">
                <a:latin typeface="Calibri"/>
                <a:cs typeface="Calibri"/>
              </a:rPr>
              <a:t>word</a:t>
            </a:r>
            <a:r>
              <a:rPr sz="2550" spc="-105" dirty="0">
                <a:latin typeface="Calibri"/>
                <a:cs typeface="Calibri"/>
              </a:rPr>
              <a:t> </a:t>
            </a:r>
            <a:r>
              <a:rPr sz="2550" dirty="0">
                <a:latin typeface="Calibri"/>
                <a:cs typeface="Calibri"/>
              </a:rPr>
              <a:t>pairs</a:t>
            </a:r>
            <a:r>
              <a:rPr sz="2550" spc="-70" dirty="0">
                <a:latin typeface="Calibri"/>
                <a:cs typeface="Calibri"/>
              </a:rPr>
              <a:t> </a:t>
            </a:r>
            <a:r>
              <a:rPr sz="2550" dirty="0">
                <a:latin typeface="Calibri"/>
                <a:cs typeface="Calibri"/>
              </a:rPr>
              <a:t>to</a:t>
            </a:r>
            <a:r>
              <a:rPr sz="2550" spc="-105" dirty="0">
                <a:latin typeface="Calibri"/>
                <a:cs typeface="Calibri"/>
              </a:rPr>
              <a:t> </a:t>
            </a:r>
            <a:r>
              <a:rPr sz="2550" dirty="0">
                <a:latin typeface="Calibri"/>
                <a:cs typeface="Calibri"/>
              </a:rPr>
              <a:t>interact</a:t>
            </a:r>
            <a:r>
              <a:rPr sz="2550" spc="-75" dirty="0">
                <a:latin typeface="Calibri"/>
                <a:cs typeface="Calibri"/>
              </a:rPr>
              <a:t> </a:t>
            </a:r>
            <a:r>
              <a:rPr sz="2550" spc="-10" dirty="0">
                <a:latin typeface="Calibri"/>
                <a:cs typeface="Calibri"/>
              </a:rPr>
              <a:t>means:</a:t>
            </a:r>
            <a:endParaRPr sz="2550" dirty="0">
              <a:latin typeface="Calibri"/>
              <a:cs typeface="Calibri"/>
            </a:endParaRPr>
          </a:p>
          <a:p>
            <a:pPr marL="698500" lvl="1" indent="-227965">
              <a:lnSpc>
                <a:spcPct val="100000"/>
              </a:lnSpc>
              <a:spcBef>
                <a:spcPts val="570"/>
              </a:spcBef>
              <a:buClr>
                <a:srgbClr val="007B92"/>
              </a:buClr>
              <a:buFont typeface="Times New Roman"/>
              <a:buChar char="•"/>
              <a:tabLst>
                <a:tab pos="698500" algn="l"/>
              </a:tabLst>
            </a:pPr>
            <a:r>
              <a:rPr sz="2300" dirty="0">
                <a:latin typeface="Calibri"/>
                <a:cs typeface="Calibri"/>
              </a:rPr>
              <a:t>Hard</a:t>
            </a:r>
            <a:r>
              <a:rPr sz="2300" spc="-70" dirty="0">
                <a:latin typeface="Calibri"/>
                <a:cs typeface="Calibri"/>
              </a:rPr>
              <a:t> </a:t>
            </a:r>
            <a:r>
              <a:rPr sz="2300" dirty="0">
                <a:latin typeface="Calibri"/>
                <a:cs typeface="Calibri"/>
              </a:rPr>
              <a:t>to</a:t>
            </a:r>
            <a:r>
              <a:rPr sz="2300" spc="-60" dirty="0">
                <a:latin typeface="Calibri"/>
                <a:cs typeface="Calibri"/>
              </a:rPr>
              <a:t> </a:t>
            </a:r>
            <a:r>
              <a:rPr sz="2300" dirty="0">
                <a:latin typeface="Calibri"/>
                <a:cs typeface="Calibri"/>
              </a:rPr>
              <a:t>learn</a:t>
            </a:r>
            <a:r>
              <a:rPr sz="2300" spc="-55" dirty="0">
                <a:latin typeface="Calibri"/>
                <a:cs typeface="Calibri"/>
              </a:rPr>
              <a:t> </a:t>
            </a:r>
            <a:r>
              <a:rPr sz="2300" spc="-20" dirty="0">
                <a:latin typeface="Calibri"/>
                <a:cs typeface="Calibri"/>
              </a:rPr>
              <a:t>long-</a:t>
            </a:r>
            <a:r>
              <a:rPr sz="2300" dirty="0">
                <a:latin typeface="Calibri"/>
                <a:cs typeface="Calibri"/>
              </a:rPr>
              <a:t>distance dependencies</a:t>
            </a:r>
            <a:r>
              <a:rPr sz="2300" spc="-45" dirty="0">
                <a:latin typeface="Calibri"/>
                <a:cs typeface="Calibri"/>
              </a:rPr>
              <a:t> </a:t>
            </a:r>
            <a:r>
              <a:rPr sz="2300" dirty="0">
                <a:latin typeface="Calibri"/>
                <a:cs typeface="Calibri"/>
              </a:rPr>
              <a:t>(because</a:t>
            </a:r>
            <a:r>
              <a:rPr sz="2300" spc="-70" dirty="0">
                <a:latin typeface="Calibri"/>
                <a:cs typeface="Calibri"/>
              </a:rPr>
              <a:t> </a:t>
            </a:r>
            <a:r>
              <a:rPr sz="2300" dirty="0">
                <a:latin typeface="Calibri"/>
                <a:cs typeface="Calibri"/>
              </a:rPr>
              <a:t>gradient </a:t>
            </a:r>
            <a:r>
              <a:rPr sz="2300" spc="-10" dirty="0">
                <a:latin typeface="Calibri"/>
                <a:cs typeface="Calibri"/>
              </a:rPr>
              <a:t>problems!)</a:t>
            </a:r>
            <a:endParaRPr sz="2300" dirty="0">
              <a:latin typeface="Calibri"/>
              <a:cs typeface="Calibri"/>
            </a:endParaRPr>
          </a:p>
          <a:p>
            <a:pPr marL="699135" marR="5080" lvl="1" indent="-228600">
              <a:lnSpc>
                <a:spcPct val="100600"/>
              </a:lnSpc>
              <a:spcBef>
                <a:spcPts val="525"/>
              </a:spcBef>
              <a:buClr>
                <a:srgbClr val="007B92"/>
              </a:buClr>
              <a:buFont typeface="Times New Roman"/>
              <a:buChar char="•"/>
              <a:tabLst>
                <a:tab pos="699135" algn="l"/>
              </a:tabLst>
            </a:pPr>
            <a:r>
              <a:rPr sz="2300" dirty="0">
                <a:latin typeface="Calibri"/>
                <a:cs typeface="Calibri"/>
              </a:rPr>
              <a:t>Linear</a:t>
            </a:r>
            <a:r>
              <a:rPr sz="2300" spc="-5" dirty="0">
                <a:latin typeface="Calibri"/>
                <a:cs typeface="Calibri"/>
              </a:rPr>
              <a:t> </a:t>
            </a:r>
            <a:r>
              <a:rPr sz="2300" dirty="0">
                <a:latin typeface="Calibri"/>
                <a:cs typeface="Calibri"/>
              </a:rPr>
              <a:t>order</a:t>
            </a:r>
            <a:r>
              <a:rPr sz="2300" spc="-5" dirty="0">
                <a:latin typeface="Calibri"/>
                <a:cs typeface="Calibri"/>
              </a:rPr>
              <a:t> </a:t>
            </a:r>
            <a:r>
              <a:rPr sz="2300" dirty="0">
                <a:latin typeface="Calibri"/>
                <a:cs typeface="Calibri"/>
              </a:rPr>
              <a:t>of</a:t>
            </a:r>
            <a:r>
              <a:rPr sz="2300" spc="-55" dirty="0">
                <a:latin typeface="Calibri"/>
                <a:cs typeface="Calibri"/>
              </a:rPr>
              <a:t> </a:t>
            </a:r>
            <a:r>
              <a:rPr sz="2300" dirty="0">
                <a:latin typeface="Calibri"/>
                <a:cs typeface="Calibri"/>
              </a:rPr>
              <a:t>words</a:t>
            </a:r>
            <a:r>
              <a:rPr sz="2300" spc="-25" dirty="0">
                <a:latin typeface="Calibri"/>
                <a:cs typeface="Calibri"/>
              </a:rPr>
              <a:t> </a:t>
            </a:r>
            <a:r>
              <a:rPr sz="2300" dirty="0">
                <a:latin typeface="Calibri"/>
                <a:cs typeface="Calibri"/>
              </a:rPr>
              <a:t>is</a:t>
            </a:r>
            <a:r>
              <a:rPr sz="2300" spc="-35" dirty="0">
                <a:latin typeface="Calibri"/>
                <a:cs typeface="Calibri"/>
              </a:rPr>
              <a:t> </a:t>
            </a:r>
            <a:r>
              <a:rPr sz="2300" dirty="0">
                <a:latin typeface="Calibri"/>
                <a:cs typeface="Calibri"/>
              </a:rPr>
              <a:t>“baked</a:t>
            </a:r>
            <a:r>
              <a:rPr sz="2300" spc="-40" dirty="0">
                <a:latin typeface="Calibri"/>
                <a:cs typeface="Calibri"/>
              </a:rPr>
              <a:t> </a:t>
            </a:r>
            <a:r>
              <a:rPr sz="2300" dirty="0">
                <a:latin typeface="Calibri"/>
                <a:cs typeface="Calibri"/>
              </a:rPr>
              <a:t>in”;</a:t>
            </a:r>
            <a:r>
              <a:rPr sz="2300" spc="30" dirty="0">
                <a:latin typeface="Calibri"/>
                <a:cs typeface="Calibri"/>
              </a:rPr>
              <a:t> </a:t>
            </a:r>
            <a:r>
              <a:rPr sz="2300" dirty="0">
                <a:latin typeface="Calibri"/>
                <a:cs typeface="Calibri"/>
              </a:rPr>
              <a:t>we</a:t>
            </a:r>
            <a:r>
              <a:rPr sz="2300" spc="-50" dirty="0">
                <a:latin typeface="Calibri"/>
                <a:cs typeface="Calibri"/>
              </a:rPr>
              <a:t> </a:t>
            </a:r>
            <a:r>
              <a:rPr sz="2300" dirty="0">
                <a:latin typeface="Calibri"/>
                <a:cs typeface="Calibri"/>
              </a:rPr>
              <a:t>already</a:t>
            </a:r>
            <a:r>
              <a:rPr sz="2300" spc="-20" dirty="0">
                <a:latin typeface="Calibri"/>
                <a:cs typeface="Calibri"/>
              </a:rPr>
              <a:t> </a:t>
            </a:r>
            <a:r>
              <a:rPr sz="2300" dirty="0">
                <a:latin typeface="Calibri"/>
                <a:cs typeface="Calibri"/>
              </a:rPr>
              <a:t>know</a:t>
            </a:r>
            <a:r>
              <a:rPr sz="2300" spc="-35" dirty="0">
                <a:latin typeface="Calibri"/>
                <a:cs typeface="Calibri"/>
              </a:rPr>
              <a:t> </a:t>
            </a:r>
            <a:r>
              <a:rPr sz="2300" dirty="0">
                <a:latin typeface="Calibri"/>
                <a:cs typeface="Calibri"/>
              </a:rPr>
              <a:t>linear order</a:t>
            </a:r>
            <a:r>
              <a:rPr sz="2300" spc="-5" dirty="0">
                <a:latin typeface="Calibri"/>
                <a:cs typeface="Calibri"/>
              </a:rPr>
              <a:t> </a:t>
            </a:r>
            <a:r>
              <a:rPr sz="2300" dirty="0">
                <a:latin typeface="Calibri"/>
                <a:cs typeface="Calibri"/>
              </a:rPr>
              <a:t>isn’t</a:t>
            </a:r>
            <a:r>
              <a:rPr sz="2300" spc="25" dirty="0">
                <a:latin typeface="Calibri"/>
                <a:cs typeface="Calibri"/>
              </a:rPr>
              <a:t> </a:t>
            </a:r>
            <a:r>
              <a:rPr sz="2300" spc="-25" dirty="0">
                <a:latin typeface="Calibri"/>
                <a:cs typeface="Calibri"/>
              </a:rPr>
              <a:t>the </a:t>
            </a:r>
            <a:r>
              <a:rPr sz="2300" dirty="0">
                <a:latin typeface="Calibri"/>
                <a:cs typeface="Calibri"/>
              </a:rPr>
              <a:t>right</a:t>
            </a:r>
            <a:r>
              <a:rPr sz="2300" spc="25" dirty="0">
                <a:latin typeface="Calibri"/>
                <a:cs typeface="Calibri"/>
              </a:rPr>
              <a:t> </a:t>
            </a:r>
            <a:r>
              <a:rPr sz="2300" dirty="0">
                <a:latin typeface="Calibri"/>
                <a:cs typeface="Calibri"/>
              </a:rPr>
              <a:t>way</a:t>
            </a:r>
            <a:r>
              <a:rPr sz="2300" spc="-15" dirty="0">
                <a:latin typeface="Calibri"/>
                <a:cs typeface="Calibri"/>
              </a:rPr>
              <a:t> </a:t>
            </a:r>
            <a:r>
              <a:rPr sz="2300" dirty="0">
                <a:latin typeface="Calibri"/>
                <a:cs typeface="Calibri"/>
              </a:rPr>
              <a:t>to</a:t>
            </a:r>
            <a:r>
              <a:rPr sz="2300" spc="-40" dirty="0">
                <a:latin typeface="Calibri"/>
                <a:cs typeface="Calibri"/>
              </a:rPr>
              <a:t> </a:t>
            </a:r>
            <a:r>
              <a:rPr sz="2300" dirty="0">
                <a:latin typeface="Calibri"/>
                <a:cs typeface="Calibri"/>
              </a:rPr>
              <a:t>think</a:t>
            </a:r>
            <a:r>
              <a:rPr sz="2300" spc="-15" dirty="0">
                <a:latin typeface="Calibri"/>
                <a:cs typeface="Calibri"/>
              </a:rPr>
              <a:t> </a:t>
            </a:r>
            <a:r>
              <a:rPr sz="2300" dirty="0">
                <a:latin typeface="Calibri"/>
                <a:cs typeface="Calibri"/>
              </a:rPr>
              <a:t>about</a:t>
            </a:r>
            <a:r>
              <a:rPr sz="2300" spc="-40" dirty="0">
                <a:latin typeface="Calibri"/>
                <a:cs typeface="Calibri"/>
              </a:rPr>
              <a:t> </a:t>
            </a:r>
            <a:r>
              <a:rPr sz="2300" spc="-10" dirty="0">
                <a:latin typeface="Calibri"/>
                <a:cs typeface="Calibri"/>
              </a:rPr>
              <a:t>sentences…</a:t>
            </a:r>
            <a:endParaRPr sz="2300" dirty="0">
              <a:latin typeface="Calibri"/>
              <a:cs typeface="Calibri"/>
            </a:endParaRPr>
          </a:p>
        </p:txBody>
      </p:sp>
      <p:grpSp>
        <p:nvGrpSpPr>
          <p:cNvPr id="4" name="object 4"/>
          <p:cNvGrpSpPr/>
          <p:nvPr/>
        </p:nvGrpSpPr>
        <p:grpSpPr>
          <a:xfrm>
            <a:off x="2847975" y="3656710"/>
            <a:ext cx="2314575" cy="1152525"/>
            <a:chOff x="2847975" y="3656710"/>
            <a:chExt cx="2314575" cy="1152525"/>
          </a:xfrm>
        </p:grpSpPr>
        <p:sp>
          <p:nvSpPr>
            <p:cNvPr id="5" name="object 5"/>
            <p:cNvSpPr/>
            <p:nvPr/>
          </p:nvSpPr>
          <p:spPr>
            <a:xfrm>
              <a:off x="2847975" y="3656710"/>
              <a:ext cx="285750" cy="1152525"/>
            </a:xfrm>
            <a:custGeom>
              <a:avLst/>
              <a:gdLst/>
              <a:ahLst/>
              <a:cxnLst/>
              <a:rect l="l" t="t" r="r" b="b"/>
              <a:pathLst>
                <a:path w="285750" h="1152525">
                  <a:moveTo>
                    <a:pt x="285750" y="676021"/>
                  </a:moveTo>
                  <a:lnTo>
                    <a:pt x="0" y="676021"/>
                  </a:lnTo>
                  <a:lnTo>
                    <a:pt x="0" y="1152144"/>
                  </a:lnTo>
                  <a:lnTo>
                    <a:pt x="285750" y="1152144"/>
                  </a:lnTo>
                  <a:lnTo>
                    <a:pt x="285750" y="676021"/>
                  </a:lnTo>
                  <a:close/>
                </a:path>
                <a:path w="285750" h="1152525">
                  <a:moveTo>
                    <a:pt x="285750" y="0"/>
                  </a:moveTo>
                  <a:lnTo>
                    <a:pt x="0" y="0"/>
                  </a:lnTo>
                  <a:lnTo>
                    <a:pt x="0" y="485648"/>
                  </a:lnTo>
                  <a:lnTo>
                    <a:pt x="285750" y="485648"/>
                  </a:lnTo>
                  <a:lnTo>
                    <a:pt x="285750" y="0"/>
                  </a:lnTo>
                  <a:close/>
                </a:path>
              </a:pathLst>
            </a:custGeom>
            <a:solidFill>
              <a:srgbClr val="007B92"/>
            </a:solidFill>
          </p:spPr>
          <p:txBody>
            <a:bodyPr wrap="square" lIns="0" tIns="0" rIns="0" bIns="0" rtlCol="0"/>
            <a:lstStyle/>
            <a:p>
              <a:endParaRPr/>
            </a:p>
          </p:txBody>
        </p:sp>
        <p:pic>
          <p:nvPicPr>
            <p:cNvPr id="6" name="object 6"/>
            <p:cNvPicPr/>
            <p:nvPr/>
          </p:nvPicPr>
          <p:blipFill>
            <a:blip r:embed="rId3" cstate="print"/>
            <a:stretch>
              <a:fillRect/>
            </a:stretch>
          </p:blipFill>
          <p:spPr>
            <a:xfrm>
              <a:off x="2957448" y="4147057"/>
              <a:ext cx="76326" cy="189230"/>
            </a:xfrm>
            <a:prstGeom prst="rect">
              <a:avLst/>
            </a:prstGeom>
          </p:spPr>
        </p:pic>
        <p:sp>
          <p:nvSpPr>
            <p:cNvPr id="7" name="object 7"/>
            <p:cNvSpPr/>
            <p:nvPr/>
          </p:nvSpPr>
          <p:spPr>
            <a:xfrm>
              <a:off x="3571875" y="3656710"/>
              <a:ext cx="1000125" cy="1152525"/>
            </a:xfrm>
            <a:custGeom>
              <a:avLst/>
              <a:gdLst/>
              <a:ahLst/>
              <a:cxnLst/>
              <a:rect l="l" t="t" r="r" b="b"/>
              <a:pathLst>
                <a:path w="1000125" h="1152525">
                  <a:moveTo>
                    <a:pt x="285750" y="666496"/>
                  </a:moveTo>
                  <a:lnTo>
                    <a:pt x="0" y="666496"/>
                  </a:lnTo>
                  <a:lnTo>
                    <a:pt x="0" y="1152144"/>
                  </a:lnTo>
                  <a:lnTo>
                    <a:pt x="285750" y="1152144"/>
                  </a:lnTo>
                  <a:lnTo>
                    <a:pt x="285750" y="666496"/>
                  </a:lnTo>
                  <a:close/>
                </a:path>
                <a:path w="1000125" h="1152525">
                  <a:moveTo>
                    <a:pt x="285750" y="0"/>
                  </a:moveTo>
                  <a:lnTo>
                    <a:pt x="0" y="0"/>
                  </a:lnTo>
                  <a:lnTo>
                    <a:pt x="0" y="485648"/>
                  </a:lnTo>
                  <a:lnTo>
                    <a:pt x="285750" y="485648"/>
                  </a:lnTo>
                  <a:lnTo>
                    <a:pt x="285750" y="0"/>
                  </a:lnTo>
                  <a:close/>
                </a:path>
                <a:path w="1000125" h="1152525">
                  <a:moveTo>
                    <a:pt x="1000125" y="666496"/>
                  </a:moveTo>
                  <a:lnTo>
                    <a:pt x="714375" y="666496"/>
                  </a:lnTo>
                  <a:lnTo>
                    <a:pt x="714375" y="1152144"/>
                  </a:lnTo>
                  <a:lnTo>
                    <a:pt x="1000125" y="1152144"/>
                  </a:lnTo>
                  <a:lnTo>
                    <a:pt x="1000125" y="666496"/>
                  </a:lnTo>
                  <a:close/>
                </a:path>
                <a:path w="1000125" h="1152525">
                  <a:moveTo>
                    <a:pt x="1000125" y="0"/>
                  </a:moveTo>
                  <a:lnTo>
                    <a:pt x="714375" y="0"/>
                  </a:lnTo>
                  <a:lnTo>
                    <a:pt x="714375" y="485648"/>
                  </a:lnTo>
                  <a:lnTo>
                    <a:pt x="1000125" y="485648"/>
                  </a:lnTo>
                  <a:lnTo>
                    <a:pt x="1000125" y="0"/>
                  </a:lnTo>
                  <a:close/>
                </a:path>
              </a:pathLst>
            </a:custGeom>
            <a:solidFill>
              <a:srgbClr val="007B92"/>
            </a:solidFill>
          </p:spPr>
          <p:txBody>
            <a:bodyPr wrap="square" lIns="0" tIns="0" rIns="0" bIns="0" rtlCol="0"/>
            <a:lstStyle/>
            <a:p>
              <a:endParaRPr/>
            </a:p>
          </p:txBody>
        </p:sp>
        <p:pic>
          <p:nvPicPr>
            <p:cNvPr id="8" name="object 8"/>
            <p:cNvPicPr/>
            <p:nvPr/>
          </p:nvPicPr>
          <p:blipFill>
            <a:blip r:embed="rId4" cstate="print"/>
            <a:stretch>
              <a:fillRect/>
            </a:stretch>
          </p:blipFill>
          <p:spPr>
            <a:xfrm>
              <a:off x="3681349" y="4147057"/>
              <a:ext cx="76326" cy="189230"/>
            </a:xfrm>
            <a:prstGeom prst="rect">
              <a:avLst/>
            </a:prstGeom>
          </p:spPr>
        </p:pic>
        <p:pic>
          <p:nvPicPr>
            <p:cNvPr id="9" name="object 9"/>
            <p:cNvPicPr/>
            <p:nvPr/>
          </p:nvPicPr>
          <p:blipFill>
            <a:blip r:embed="rId4" cstate="print"/>
            <a:stretch>
              <a:fillRect/>
            </a:stretch>
          </p:blipFill>
          <p:spPr>
            <a:xfrm>
              <a:off x="4395724" y="4147057"/>
              <a:ext cx="76326" cy="189230"/>
            </a:xfrm>
            <a:prstGeom prst="rect">
              <a:avLst/>
            </a:prstGeom>
          </p:spPr>
        </p:pic>
        <p:pic>
          <p:nvPicPr>
            <p:cNvPr id="10" name="object 10"/>
            <p:cNvPicPr/>
            <p:nvPr/>
          </p:nvPicPr>
          <p:blipFill>
            <a:blip r:embed="rId5" cstate="print"/>
            <a:stretch>
              <a:fillRect/>
            </a:stretch>
          </p:blipFill>
          <p:spPr>
            <a:xfrm>
              <a:off x="5048250" y="3837558"/>
              <a:ext cx="114300" cy="114300"/>
            </a:xfrm>
            <a:prstGeom prst="rect">
              <a:avLst/>
            </a:prstGeom>
          </p:spPr>
        </p:pic>
        <p:pic>
          <p:nvPicPr>
            <p:cNvPr id="11" name="object 11"/>
            <p:cNvPicPr/>
            <p:nvPr/>
          </p:nvPicPr>
          <p:blipFill>
            <a:blip r:embed="rId6" cstate="print"/>
            <a:stretch>
              <a:fillRect/>
            </a:stretch>
          </p:blipFill>
          <p:spPr>
            <a:xfrm>
              <a:off x="5048250" y="4504181"/>
              <a:ext cx="114300" cy="114300"/>
            </a:xfrm>
            <a:prstGeom prst="rect">
              <a:avLst/>
            </a:prstGeom>
          </p:spPr>
        </p:pic>
        <p:sp>
          <p:nvSpPr>
            <p:cNvPr id="12" name="object 12"/>
            <p:cNvSpPr/>
            <p:nvPr/>
          </p:nvSpPr>
          <p:spPr>
            <a:xfrm>
              <a:off x="3138424" y="3852036"/>
              <a:ext cx="1883410" cy="762000"/>
            </a:xfrm>
            <a:custGeom>
              <a:avLst/>
              <a:gdLst/>
              <a:ahLst/>
              <a:cxnLst/>
              <a:rect l="l" t="t" r="r" b="b"/>
              <a:pathLst>
                <a:path w="1883410" h="762000">
                  <a:moveTo>
                    <a:pt x="435229" y="723519"/>
                  </a:moveTo>
                  <a:lnTo>
                    <a:pt x="426072" y="718997"/>
                  </a:lnTo>
                  <a:lnTo>
                    <a:pt x="358775" y="685673"/>
                  </a:lnTo>
                  <a:lnTo>
                    <a:pt x="358876" y="718997"/>
                  </a:lnTo>
                  <a:lnTo>
                    <a:pt x="0" y="720217"/>
                  </a:lnTo>
                  <a:lnTo>
                    <a:pt x="127" y="729742"/>
                  </a:lnTo>
                  <a:lnTo>
                    <a:pt x="358914" y="728522"/>
                  </a:lnTo>
                  <a:lnTo>
                    <a:pt x="359029" y="761873"/>
                  </a:lnTo>
                  <a:lnTo>
                    <a:pt x="425297" y="728522"/>
                  </a:lnTo>
                  <a:lnTo>
                    <a:pt x="435229" y="723519"/>
                  </a:lnTo>
                  <a:close/>
                </a:path>
                <a:path w="1883410" h="762000">
                  <a:moveTo>
                    <a:pt x="435229" y="47498"/>
                  </a:moveTo>
                  <a:lnTo>
                    <a:pt x="426097" y="42976"/>
                  </a:lnTo>
                  <a:lnTo>
                    <a:pt x="358775" y="9525"/>
                  </a:lnTo>
                  <a:lnTo>
                    <a:pt x="358876" y="42976"/>
                  </a:lnTo>
                  <a:lnTo>
                    <a:pt x="0" y="44069"/>
                  </a:lnTo>
                  <a:lnTo>
                    <a:pt x="127" y="53594"/>
                  </a:lnTo>
                  <a:lnTo>
                    <a:pt x="358914" y="52501"/>
                  </a:lnTo>
                  <a:lnTo>
                    <a:pt x="359029" y="85725"/>
                  </a:lnTo>
                  <a:lnTo>
                    <a:pt x="425272" y="52501"/>
                  </a:lnTo>
                  <a:lnTo>
                    <a:pt x="435229" y="47498"/>
                  </a:lnTo>
                  <a:close/>
                </a:path>
                <a:path w="1883410" h="762000">
                  <a:moveTo>
                    <a:pt x="1149604" y="713994"/>
                  </a:moveTo>
                  <a:lnTo>
                    <a:pt x="1140447" y="709472"/>
                  </a:lnTo>
                  <a:lnTo>
                    <a:pt x="1073150" y="676148"/>
                  </a:lnTo>
                  <a:lnTo>
                    <a:pt x="1073251" y="709472"/>
                  </a:lnTo>
                  <a:lnTo>
                    <a:pt x="714375" y="710692"/>
                  </a:lnTo>
                  <a:lnTo>
                    <a:pt x="714502" y="720217"/>
                  </a:lnTo>
                  <a:lnTo>
                    <a:pt x="1073289" y="718997"/>
                  </a:lnTo>
                  <a:lnTo>
                    <a:pt x="1073404" y="752348"/>
                  </a:lnTo>
                  <a:lnTo>
                    <a:pt x="1139672" y="718997"/>
                  </a:lnTo>
                  <a:lnTo>
                    <a:pt x="1149604" y="713994"/>
                  </a:lnTo>
                  <a:close/>
                </a:path>
                <a:path w="1883410" h="762000">
                  <a:moveTo>
                    <a:pt x="1149604" y="47498"/>
                  </a:moveTo>
                  <a:lnTo>
                    <a:pt x="1140472" y="42976"/>
                  </a:lnTo>
                  <a:lnTo>
                    <a:pt x="1073150" y="9525"/>
                  </a:lnTo>
                  <a:lnTo>
                    <a:pt x="1073251" y="42976"/>
                  </a:lnTo>
                  <a:lnTo>
                    <a:pt x="714375" y="44069"/>
                  </a:lnTo>
                  <a:lnTo>
                    <a:pt x="714502" y="53594"/>
                  </a:lnTo>
                  <a:lnTo>
                    <a:pt x="1073289" y="52501"/>
                  </a:lnTo>
                  <a:lnTo>
                    <a:pt x="1073404" y="85725"/>
                  </a:lnTo>
                  <a:lnTo>
                    <a:pt x="1139647" y="52501"/>
                  </a:lnTo>
                  <a:lnTo>
                    <a:pt x="1149604" y="47498"/>
                  </a:lnTo>
                  <a:close/>
                </a:path>
                <a:path w="1883410" h="762000">
                  <a:moveTo>
                    <a:pt x="1883029" y="704469"/>
                  </a:moveTo>
                  <a:lnTo>
                    <a:pt x="1873872" y="699947"/>
                  </a:lnTo>
                  <a:lnTo>
                    <a:pt x="1806575" y="666623"/>
                  </a:lnTo>
                  <a:lnTo>
                    <a:pt x="1806676" y="699947"/>
                  </a:lnTo>
                  <a:lnTo>
                    <a:pt x="1447800" y="701167"/>
                  </a:lnTo>
                  <a:lnTo>
                    <a:pt x="1447927" y="710692"/>
                  </a:lnTo>
                  <a:lnTo>
                    <a:pt x="1806714" y="709472"/>
                  </a:lnTo>
                  <a:lnTo>
                    <a:pt x="1806829" y="742823"/>
                  </a:lnTo>
                  <a:lnTo>
                    <a:pt x="1873097" y="709472"/>
                  </a:lnTo>
                  <a:lnTo>
                    <a:pt x="1883029" y="704469"/>
                  </a:lnTo>
                  <a:close/>
                </a:path>
                <a:path w="1883410" h="762000">
                  <a:moveTo>
                    <a:pt x="1883029" y="37973"/>
                  </a:moveTo>
                  <a:lnTo>
                    <a:pt x="1873897" y="33451"/>
                  </a:lnTo>
                  <a:lnTo>
                    <a:pt x="1806575" y="0"/>
                  </a:lnTo>
                  <a:lnTo>
                    <a:pt x="1806676" y="33451"/>
                  </a:lnTo>
                  <a:lnTo>
                    <a:pt x="1447800" y="34544"/>
                  </a:lnTo>
                  <a:lnTo>
                    <a:pt x="1447927" y="44069"/>
                  </a:lnTo>
                  <a:lnTo>
                    <a:pt x="1806714" y="42976"/>
                  </a:lnTo>
                  <a:lnTo>
                    <a:pt x="1806829" y="76200"/>
                  </a:lnTo>
                  <a:lnTo>
                    <a:pt x="1873072" y="42976"/>
                  </a:lnTo>
                  <a:lnTo>
                    <a:pt x="1883029" y="37973"/>
                  </a:lnTo>
                  <a:close/>
                </a:path>
              </a:pathLst>
            </a:custGeom>
            <a:solidFill>
              <a:srgbClr val="000000"/>
            </a:solidFill>
          </p:spPr>
          <p:txBody>
            <a:bodyPr wrap="square" lIns="0" tIns="0" rIns="0" bIns="0" rtlCol="0"/>
            <a:lstStyle/>
            <a:p>
              <a:endParaRPr/>
            </a:p>
          </p:txBody>
        </p:sp>
      </p:grpSp>
      <p:sp>
        <p:nvSpPr>
          <p:cNvPr id="13" name="object 13"/>
          <p:cNvSpPr txBox="1"/>
          <p:nvPr/>
        </p:nvSpPr>
        <p:spPr>
          <a:xfrm>
            <a:off x="2705354" y="4901882"/>
            <a:ext cx="2413635" cy="414655"/>
          </a:xfrm>
          <a:prstGeom prst="rect">
            <a:avLst/>
          </a:prstGeom>
        </p:spPr>
        <p:txBody>
          <a:bodyPr vert="horz" wrap="square" lIns="0" tIns="12700" rIns="0" bIns="0" rtlCol="0">
            <a:spAutoFit/>
          </a:bodyPr>
          <a:lstStyle/>
          <a:p>
            <a:pPr marL="12700">
              <a:lnSpc>
                <a:spcPct val="100000"/>
              </a:lnSpc>
              <a:spcBef>
                <a:spcPts val="100"/>
              </a:spcBef>
              <a:tabLst>
                <a:tab pos="741680" algn="l"/>
                <a:tab pos="1470660" algn="l"/>
                <a:tab pos="2176145" algn="l"/>
              </a:tabLst>
            </a:pPr>
            <a:r>
              <a:rPr sz="2550" i="1" spc="-25" dirty="0">
                <a:latin typeface="Calibri"/>
                <a:cs typeface="Calibri"/>
              </a:rPr>
              <a:t>The</a:t>
            </a:r>
            <a:r>
              <a:rPr sz="2550" i="1" dirty="0">
                <a:latin typeface="Calibri"/>
                <a:cs typeface="Calibri"/>
              </a:rPr>
              <a:t>	</a:t>
            </a:r>
            <a:r>
              <a:rPr sz="2550" b="1" i="1" spc="-20" dirty="0">
                <a:solidFill>
                  <a:srgbClr val="007B92"/>
                </a:solidFill>
                <a:latin typeface="Calibri"/>
                <a:cs typeface="Calibri"/>
              </a:rPr>
              <a:t>chef</a:t>
            </a:r>
            <a:r>
              <a:rPr sz="2550" b="1" i="1" dirty="0">
                <a:solidFill>
                  <a:srgbClr val="007B92"/>
                </a:solidFill>
                <a:latin typeface="Calibri"/>
                <a:cs typeface="Calibri"/>
              </a:rPr>
              <a:t>	</a:t>
            </a:r>
            <a:r>
              <a:rPr sz="3825" i="1" spc="-37" baseline="1089" dirty="0">
                <a:latin typeface="Calibri"/>
                <a:cs typeface="Calibri"/>
              </a:rPr>
              <a:t>who</a:t>
            </a:r>
            <a:r>
              <a:rPr sz="3825" i="1" baseline="1089" dirty="0">
                <a:latin typeface="Calibri"/>
                <a:cs typeface="Calibri"/>
              </a:rPr>
              <a:t>	</a:t>
            </a:r>
            <a:r>
              <a:rPr sz="3825" i="1" spc="-75" baseline="1089" dirty="0">
                <a:latin typeface="Calibri"/>
                <a:cs typeface="Calibri"/>
              </a:rPr>
              <a:t>…</a:t>
            </a:r>
            <a:endParaRPr sz="3825" baseline="1089">
              <a:latin typeface="Calibri"/>
              <a:cs typeface="Calibri"/>
            </a:endParaRPr>
          </a:p>
        </p:txBody>
      </p:sp>
      <p:sp>
        <p:nvSpPr>
          <p:cNvPr id="14" name="object 14"/>
          <p:cNvSpPr txBox="1"/>
          <p:nvPr/>
        </p:nvSpPr>
        <p:spPr>
          <a:xfrm>
            <a:off x="8973566" y="4981892"/>
            <a:ext cx="562610" cy="414655"/>
          </a:xfrm>
          <a:prstGeom prst="rect">
            <a:avLst/>
          </a:prstGeom>
        </p:spPr>
        <p:txBody>
          <a:bodyPr vert="horz" wrap="square" lIns="0" tIns="12700" rIns="0" bIns="0" rtlCol="0">
            <a:spAutoFit/>
          </a:bodyPr>
          <a:lstStyle/>
          <a:p>
            <a:pPr marL="12700">
              <a:lnSpc>
                <a:spcPct val="100000"/>
              </a:lnSpc>
              <a:spcBef>
                <a:spcPts val="100"/>
              </a:spcBef>
            </a:pPr>
            <a:r>
              <a:rPr sz="2550" b="1" i="1" spc="-25" dirty="0">
                <a:solidFill>
                  <a:srgbClr val="007B92"/>
                </a:solidFill>
                <a:latin typeface="Calibri"/>
                <a:cs typeface="Calibri"/>
              </a:rPr>
              <a:t>was</a:t>
            </a:r>
            <a:endParaRPr sz="2550">
              <a:latin typeface="Calibri"/>
              <a:cs typeface="Calibri"/>
            </a:endParaRPr>
          </a:p>
        </p:txBody>
      </p:sp>
      <p:grpSp>
        <p:nvGrpSpPr>
          <p:cNvPr id="15" name="object 15"/>
          <p:cNvGrpSpPr/>
          <p:nvPr/>
        </p:nvGrpSpPr>
        <p:grpSpPr>
          <a:xfrm>
            <a:off x="7824723" y="3656710"/>
            <a:ext cx="1471930" cy="1162050"/>
            <a:chOff x="7824723" y="3656710"/>
            <a:chExt cx="1471930" cy="1162050"/>
          </a:xfrm>
        </p:grpSpPr>
        <p:sp>
          <p:nvSpPr>
            <p:cNvPr id="16" name="object 16"/>
            <p:cNvSpPr/>
            <p:nvPr/>
          </p:nvSpPr>
          <p:spPr>
            <a:xfrm>
              <a:off x="9010650" y="3666108"/>
              <a:ext cx="285750" cy="1152525"/>
            </a:xfrm>
            <a:custGeom>
              <a:avLst/>
              <a:gdLst/>
              <a:ahLst/>
              <a:cxnLst/>
              <a:rect l="l" t="t" r="r" b="b"/>
              <a:pathLst>
                <a:path w="285750" h="1152525">
                  <a:moveTo>
                    <a:pt x="285750" y="676148"/>
                  </a:moveTo>
                  <a:lnTo>
                    <a:pt x="0" y="676148"/>
                  </a:lnTo>
                  <a:lnTo>
                    <a:pt x="0" y="1152271"/>
                  </a:lnTo>
                  <a:lnTo>
                    <a:pt x="285750" y="1152271"/>
                  </a:lnTo>
                  <a:lnTo>
                    <a:pt x="285750" y="676148"/>
                  </a:lnTo>
                  <a:close/>
                </a:path>
                <a:path w="285750" h="1152525">
                  <a:moveTo>
                    <a:pt x="285750" y="0"/>
                  </a:moveTo>
                  <a:lnTo>
                    <a:pt x="0" y="0"/>
                  </a:lnTo>
                  <a:lnTo>
                    <a:pt x="0" y="485648"/>
                  </a:lnTo>
                  <a:lnTo>
                    <a:pt x="285750" y="485648"/>
                  </a:lnTo>
                  <a:lnTo>
                    <a:pt x="285750" y="0"/>
                  </a:lnTo>
                  <a:close/>
                </a:path>
              </a:pathLst>
            </a:custGeom>
            <a:solidFill>
              <a:srgbClr val="007B92"/>
            </a:solidFill>
          </p:spPr>
          <p:txBody>
            <a:bodyPr wrap="square" lIns="0" tIns="0" rIns="0" bIns="0" rtlCol="0"/>
            <a:lstStyle/>
            <a:p>
              <a:endParaRPr/>
            </a:p>
          </p:txBody>
        </p:sp>
        <p:pic>
          <p:nvPicPr>
            <p:cNvPr id="17" name="object 17"/>
            <p:cNvPicPr/>
            <p:nvPr/>
          </p:nvPicPr>
          <p:blipFill>
            <a:blip r:embed="rId4" cstate="print"/>
            <a:stretch>
              <a:fillRect/>
            </a:stretch>
          </p:blipFill>
          <p:spPr>
            <a:xfrm>
              <a:off x="9120123" y="4156582"/>
              <a:ext cx="76326" cy="189230"/>
            </a:xfrm>
            <a:prstGeom prst="rect">
              <a:avLst/>
            </a:prstGeom>
          </p:spPr>
        </p:pic>
        <p:sp>
          <p:nvSpPr>
            <p:cNvPr id="18" name="object 18"/>
            <p:cNvSpPr/>
            <p:nvPr/>
          </p:nvSpPr>
          <p:spPr>
            <a:xfrm>
              <a:off x="8567674" y="3861561"/>
              <a:ext cx="435609" cy="742950"/>
            </a:xfrm>
            <a:custGeom>
              <a:avLst/>
              <a:gdLst/>
              <a:ahLst/>
              <a:cxnLst/>
              <a:rect l="l" t="t" r="r" b="b"/>
              <a:pathLst>
                <a:path w="435609" h="742950">
                  <a:moveTo>
                    <a:pt x="435229" y="704469"/>
                  </a:moveTo>
                  <a:lnTo>
                    <a:pt x="426072" y="699947"/>
                  </a:lnTo>
                  <a:lnTo>
                    <a:pt x="358775" y="666623"/>
                  </a:lnTo>
                  <a:lnTo>
                    <a:pt x="358876" y="699947"/>
                  </a:lnTo>
                  <a:lnTo>
                    <a:pt x="0" y="701167"/>
                  </a:lnTo>
                  <a:lnTo>
                    <a:pt x="127" y="710692"/>
                  </a:lnTo>
                  <a:lnTo>
                    <a:pt x="358914" y="709472"/>
                  </a:lnTo>
                  <a:lnTo>
                    <a:pt x="359029" y="742823"/>
                  </a:lnTo>
                  <a:lnTo>
                    <a:pt x="425297" y="709472"/>
                  </a:lnTo>
                  <a:lnTo>
                    <a:pt x="435229" y="704469"/>
                  </a:lnTo>
                  <a:close/>
                </a:path>
                <a:path w="435609" h="742950">
                  <a:moveTo>
                    <a:pt x="435229" y="37973"/>
                  </a:moveTo>
                  <a:lnTo>
                    <a:pt x="426097" y="33451"/>
                  </a:lnTo>
                  <a:lnTo>
                    <a:pt x="358775" y="0"/>
                  </a:lnTo>
                  <a:lnTo>
                    <a:pt x="358876" y="33451"/>
                  </a:lnTo>
                  <a:lnTo>
                    <a:pt x="0" y="34544"/>
                  </a:lnTo>
                  <a:lnTo>
                    <a:pt x="127" y="44069"/>
                  </a:lnTo>
                  <a:lnTo>
                    <a:pt x="358914" y="42976"/>
                  </a:lnTo>
                  <a:lnTo>
                    <a:pt x="359029" y="76200"/>
                  </a:lnTo>
                  <a:lnTo>
                    <a:pt x="425272" y="42976"/>
                  </a:lnTo>
                  <a:lnTo>
                    <a:pt x="435229" y="37973"/>
                  </a:lnTo>
                  <a:close/>
                </a:path>
              </a:pathLst>
            </a:custGeom>
            <a:solidFill>
              <a:srgbClr val="000000"/>
            </a:solidFill>
          </p:spPr>
          <p:txBody>
            <a:bodyPr wrap="square" lIns="0" tIns="0" rIns="0" bIns="0" rtlCol="0"/>
            <a:lstStyle/>
            <a:p>
              <a:endParaRPr/>
            </a:p>
          </p:txBody>
        </p:sp>
        <p:sp>
          <p:nvSpPr>
            <p:cNvPr id="19" name="object 19"/>
            <p:cNvSpPr/>
            <p:nvPr/>
          </p:nvSpPr>
          <p:spPr>
            <a:xfrm>
              <a:off x="8267700" y="3656710"/>
              <a:ext cx="285750" cy="1152525"/>
            </a:xfrm>
            <a:custGeom>
              <a:avLst/>
              <a:gdLst/>
              <a:ahLst/>
              <a:cxnLst/>
              <a:rect l="l" t="t" r="r" b="b"/>
              <a:pathLst>
                <a:path w="285750" h="1152525">
                  <a:moveTo>
                    <a:pt x="285750" y="666496"/>
                  </a:moveTo>
                  <a:lnTo>
                    <a:pt x="0" y="666496"/>
                  </a:lnTo>
                  <a:lnTo>
                    <a:pt x="0" y="1152144"/>
                  </a:lnTo>
                  <a:lnTo>
                    <a:pt x="285750" y="1152144"/>
                  </a:lnTo>
                  <a:lnTo>
                    <a:pt x="285750" y="666496"/>
                  </a:lnTo>
                  <a:close/>
                </a:path>
                <a:path w="285750" h="1152525">
                  <a:moveTo>
                    <a:pt x="285750" y="0"/>
                  </a:moveTo>
                  <a:lnTo>
                    <a:pt x="0" y="0"/>
                  </a:lnTo>
                  <a:lnTo>
                    <a:pt x="0" y="485648"/>
                  </a:lnTo>
                  <a:lnTo>
                    <a:pt x="285750" y="485648"/>
                  </a:lnTo>
                  <a:lnTo>
                    <a:pt x="285750" y="0"/>
                  </a:lnTo>
                  <a:close/>
                </a:path>
              </a:pathLst>
            </a:custGeom>
            <a:solidFill>
              <a:srgbClr val="007B92"/>
            </a:solidFill>
          </p:spPr>
          <p:txBody>
            <a:bodyPr wrap="square" lIns="0" tIns="0" rIns="0" bIns="0" rtlCol="0"/>
            <a:lstStyle/>
            <a:p>
              <a:endParaRPr/>
            </a:p>
          </p:txBody>
        </p:sp>
        <p:pic>
          <p:nvPicPr>
            <p:cNvPr id="20" name="object 20"/>
            <p:cNvPicPr/>
            <p:nvPr/>
          </p:nvPicPr>
          <p:blipFill>
            <a:blip r:embed="rId4" cstate="print"/>
            <a:stretch>
              <a:fillRect/>
            </a:stretch>
          </p:blipFill>
          <p:spPr>
            <a:xfrm>
              <a:off x="8377173" y="4147057"/>
              <a:ext cx="76326" cy="189230"/>
            </a:xfrm>
            <a:prstGeom prst="rect">
              <a:avLst/>
            </a:prstGeom>
          </p:spPr>
        </p:pic>
        <p:sp>
          <p:nvSpPr>
            <p:cNvPr id="21" name="object 21"/>
            <p:cNvSpPr/>
            <p:nvPr/>
          </p:nvSpPr>
          <p:spPr>
            <a:xfrm>
              <a:off x="7824724" y="3861561"/>
              <a:ext cx="435609" cy="742950"/>
            </a:xfrm>
            <a:custGeom>
              <a:avLst/>
              <a:gdLst/>
              <a:ahLst/>
              <a:cxnLst/>
              <a:rect l="l" t="t" r="r" b="b"/>
              <a:pathLst>
                <a:path w="435609" h="742950">
                  <a:moveTo>
                    <a:pt x="435229" y="704469"/>
                  </a:moveTo>
                  <a:lnTo>
                    <a:pt x="426072" y="699947"/>
                  </a:lnTo>
                  <a:lnTo>
                    <a:pt x="358775" y="666623"/>
                  </a:lnTo>
                  <a:lnTo>
                    <a:pt x="358876" y="699947"/>
                  </a:lnTo>
                  <a:lnTo>
                    <a:pt x="0" y="701167"/>
                  </a:lnTo>
                  <a:lnTo>
                    <a:pt x="127" y="710692"/>
                  </a:lnTo>
                  <a:lnTo>
                    <a:pt x="358914" y="709472"/>
                  </a:lnTo>
                  <a:lnTo>
                    <a:pt x="359029" y="742823"/>
                  </a:lnTo>
                  <a:lnTo>
                    <a:pt x="425297" y="709472"/>
                  </a:lnTo>
                  <a:lnTo>
                    <a:pt x="435229" y="704469"/>
                  </a:lnTo>
                  <a:close/>
                </a:path>
                <a:path w="435609" h="742950">
                  <a:moveTo>
                    <a:pt x="435229" y="37973"/>
                  </a:moveTo>
                  <a:lnTo>
                    <a:pt x="426097" y="33451"/>
                  </a:lnTo>
                  <a:lnTo>
                    <a:pt x="358775" y="0"/>
                  </a:lnTo>
                  <a:lnTo>
                    <a:pt x="358876" y="33451"/>
                  </a:lnTo>
                  <a:lnTo>
                    <a:pt x="0" y="34544"/>
                  </a:lnTo>
                  <a:lnTo>
                    <a:pt x="127" y="44069"/>
                  </a:lnTo>
                  <a:lnTo>
                    <a:pt x="358914" y="42976"/>
                  </a:lnTo>
                  <a:lnTo>
                    <a:pt x="359029" y="76200"/>
                  </a:lnTo>
                  <a:lnTo>
                    <a:pt x="425272" y="42976"/>
                  </a:lnTo>
                  <a:lnTo>
                    <a:pt x="435229" y="37973"/>
                  </a:lnTo>
                  <a:close/>
                </a:path>
              </a:pathLst>
            </a:custGeom>
            <a:solidFill>
              <a:srgbClr val="000000"/>
            </a:solidFill>
          </p:spPr>
          <p:txBody>
            <a:bodyPr wrap="square" lIns="0" tIns="0" rIns="0" bIns="0" rtlCol="0"/>
            <a:lstStyle/>
            <a:p>
              <a:endParaRPr/>
            </a:p>
          </p:txBody>
        </p:sp>
      </p:grpSp>
      <p:grpSp>
        <p:nvGrpSpPr>
          <p:cNvPr id="22" name="object 22"/>
          <p:cNvGrpSpPr/>
          <p:nvPr/>
        </p:nvGrpSpPr>
        <p:grpSpPr>
          <a:xfrm>
            <a:off x="5562600" y="3647185"/>
            <a:ext cx="1857375" cy="1152525"/>
            <a:chOff x="5562600" y="3647185"/>
            <a:chExt cx="1857375" cy="1152525"/>
          </a:xfrm>
        </p:grpSpPr>
        <p:sp>
          <p:nvSpPr>
            <p:cNvPr id="23" name="object 23"/>
            <p:cNvSpPr/>
            <p:nvPr/>
          </p:nvSpPr>
          <p:spPr>
            <a:xfrm>
              <a:off x="5562600" y="3647185"/>
              <a:ext cx="1724025" cy="1152525"/>
            </a:xfrm>
            <a:custGeom>
              <a:avLst/>
              <a:gdLst/>
              <a:ahLst/>
              <a:cxnLst/>
              <a:rect l="l" t="t" r="r" b="b"/>
              <a:pathLst>
                <a:path w="1724025" h="1152525">
                  <a:moveTo>
                    <a:pt x="285750" y="676021"/>
                  </a:moveTo>
                  <a:lnTo>
                    <a:pt x="0" y="676021"/>
                  </a:lnTo>
                  <a:lnTo>
                    <a:pt x="0" y="1152144"/>
                  </a:lnTo>
                  <a:lnTo>
                    <a:pt x="285750" y="1152144"/>
                  </a:lnTo>
                  <a:lnTo>
                    <a:pt x="285750" y="676021"/>
                  </a:lnTo>
                  <a:close/>
                </a:path>
                <a:path w="1724025" h="1152525">
                  <a:moveTo>
                    <a:pt x="285750" y="0"/>
                  </a:moveTo>
                  <a:lnTo>
                    <a:pt x="0" y="0"/>
                  </a:lnTo>
                  <a:lnTo>
                    <a:pt x="0" y="485648"/>
                  </a:lnTo>
                  <a:lnTo>
                    <a:pt x="285750" y="485648"/>
                  </a:lnTo>
                  <a:lnTo>
                    <a:pt x="285750" y="0"/>
                  </a:lnTo>
                  <a:close/>
                </a:path>
                <a:path w="1724025" h="1152525">
                  <a:moveTo>
                    <a:pt x="1000125" y="676021"/>
                  </a:moveTo>
                  <a:lnTo>
                    <a:pt x="714375" y="676021"/>
                  </a:lnTo>
                  <a:lnTo>
                    <a:pt x="714375" y="1152144"/>
                  </a:lnTo>
                  <a:lnTo>
                    <a:pt x="1000125" y="1152144"/>
                  </a:lnTo>
                  <a:lnTo>
                    <a:pt x="1000125" y="676021"/>
                  </a:lnTo>
                  <a:close/>
                </a:path>
                <a:path w="1724025" h="1152525">
                  <a:moveTo>
                    <a:pt x="1000125" y="0"/>
                  </a:moveTo>
                  <a:lnTo>
                    <a:pt x="714375" y="0"/>
                  </a:lnTo>
                  <a:lnTo>
                    <a:pt x="714375" y="485648"/>
                  </a:lnTo>
                  <a:lnTo>
                    <a:pt x="1000125" y="485648"/>
                  </a:lnTo>
                  <a:lnTo>
                    <a:pt x="1000125" y="0"/>
                  </a:lnTo>
                  <a:close/>
                </a:path>
                <a:path w="1724025" h="1152525">
                  <a:moveTo>
                    <a:pt x="1724025" y="676021"/>
                  </a:moveTo>
                  <a:lnTo>
                    <a:pt x="1438275" y="676021"/>
                  </a:lnTo>
                  <a:lnTo>
                    <a:pt x="1438275" y="1152144"/>
                  </a:lnTo>
                  <a:lnTo>
                    <a:pt x="1724025" y="1152144"/>
                  </a:lnTo>
                  <a:lnTo>
                    <a:pt x="1724025" y="676021"/>
                  </a:lnTo>
                  <a:close/>
                </a:path>
                <a:path w="1724025" h="1152525">
                  <a:moveTo>
                    <a:pt x="1724025" y="0"/>
                  </a:moveTo>
                  <a:lnTo>
                    <a:pt x="1438275" y="0"/>
                  </a:lnTo>
                  <a:lnTo>
                    <a:pt x="1438275" y="485648"/>
                  </a:lnTo>
                  <a:lnTo>
                    <a:pt x="1724025" y="485648"/>
                  </a:lnTo>
                  <a:lnTo>
                    <a:pt x="1724025" y="0"/>
                  </a:lnTo>
                  <a:close/>
                </a:path>
              </a:pathLst>
            </a:custGeom>
            <a:solidFill>
              <a:srgbClr val="A6A6A6"/>
            </a:solidFill>
          </p:spPr>
          <p:txBody>
            <a:bodyPr wrap="square" lIns="0" tIns="0" rIns="0" bIns="0" rtlCol="0"/>
            <a:lstStyle/>
            <a:p>
              <a:endParaRPr/>
            </a:p>
          </p:txBody>
        </p:sp>
        <p:pic>
          <p:nvPicPr>
            <p:cNvPr id="24" name="object 24"/>
            <p:cNvPicPr/>
            <p:nvPr/>
          </p:nvPicPr>
          <p:blipFill>
            <a:blip r:embed="rId4" cstate="print"/>
            <a:stretch>
              <a:fillRect/>
            </a:stretch>
          </p:blipFill>
          <p:spPr>
            <a:xfrm>
              <a:off x="5672073" y="4137532"/>
              <a:ext cx="76326" cy="189230"/>
            </a:xfrm>
            <a:prstGeom prst="rect">
              <a:avLst/>
            </a:prstGeom>
          </p:spPr>
        </p:pic>
        <p:pic>
          <p:nvPicPr>
            <p:cNvPr id="25" name="object 25"/>
            <p:cNvPicPr/>
            <p:nvPr/>
          </p:nvPicPr>
          <p:blipFill>
            <a:blip r:embed="rId4" cstate="print"/>
            <a:stretch>
              <a:fillRect/>
            </a:stretch>
          </p:blipFill>
          <p:spPr>
            <a:xfrm>
              <a:off x="6386449" y="4137532"/>
              <a:ext cx="76326" cy="189230"/>
            </a:xfrm>
            <a:prstGeom prst="rect">
              <a:avLst/>
            </a:prstGeom>
          </p:spPr>
        </p:pic>
        <p:pic>
          <p:nvPicPr>
            <p:cNvPr id="26" name="object 26"/>
            <p:cNvPicPr/>
            <p:nvPr/>
          </p:nvPicPr>
          <p:blipFill>
            <a:blip r:embed="rId4" cstate="print"/>
            <a:stretch>
              <a:fillRect/>
            </a:stretch>
          </p:blipFill>
          <p:spPr>
            <a:xfrm>
              <a:off x="7110349" y="4137532"/>
              <a:ext cx="76326" cy="189230"/>
            </a:xfrm>
            <a:prstGeom prst="rect">
              <a:avLst/>
            </a:prstGeom>
          </p:spPr>
        </p:pic>
        <p:pic>
          <p:nvPicPr>
            <p:cNvPr id="27" name="object 27"/>
            <p:cNvPicPr/>
            <p:nvPr/>
          </p:nvPicPr>
          <p:blipFill>
            <a:blip r:embed="rId5" cstate="print"/>
            <a:stretch>
              <a:fillRect/>
            </a:stretch>
          </p:blipFill>
          <p:spPr>
            <a:xfrm>
              <a:off x="7305675" y="3837558"/>
              <a:ext cx="114300" cy="114300"/>
            </a:xfrm>
            <a:prstGeom prst="rect">
              <a:avLst/>
            </a:prstGeom>
          </p:spPr>
        </p:pic>
        <p:pic>
          <p:nvPicPr>
            <p:cNvPr id="28" name="object 28"/>
            <p:cNvPicPr/>
            <p:nvPr/>
          </p:nvPicPr>
          <p:blipFill>
            <a:blip r:embed="rId6" cstate="print"/>
            <a:stretch>
              <a:fillRect/>
            </a:stretch>
          </p:blipFill>
          <p:spPr>
            <a:xfrm>
              <a:off x="7305675" y="4504181"/>
              <a:ext cx="114300" cy="114300"/>
            </a:xfrm>
            <a:prstGeom prst="rect">
              <a:avLst/>
            </a:prstGeom>
          </p:spPr>
        </p:pic>
        <p:sp>
          <p:nvSpPr>
            <p:cNvPr id="29" name="object 29"/>
            <p:cNvSpPr/>
            <p:nvPr/>
          </p:nvSpPr>
          <p:spPr>
            <a:xfrm>
              <a:off x="5862574" y="3852036"/>
              <a:ext cx="1130935" cy="752475"/>
            </a:xfrm>
            <a:custGeom>
              <a:avLst/>
              <a:gdLst/>
              <a:ahLst/>
              <a:cxnLst/>
              <a:rect l="l" t="t" r="r" b="b"/>
              <a:pathLst>
                <a:path w="1130934" h="752475">
                  <a:moveTo>
                    <a:pt x="435229" y="713994"/>
                  </a:moveTo>
                  <a:lnTo>
                    <a:pt x="426072" y="709472"/>
                  </a:lnTo>
                  <a:lnTo>
                    <a:pt x="358775" y="676148"/>
                  </a:lnTo>
                  <a:lnTo>
                    <a:pt x="358876" y="709472"/>
                  </a:lnTo>
                  <a:lnTo>
                    <a:pt x="0" y="710692"/>
                  </a:lnTo>
                  <a:lnTo>
                    <a:pt x="127" y="720217"/>
                  </a:lnTo>
                  <a:lnTo>
                    <a:pt x="358914" y="718997"/>
                  </a:lnTo>
                  <a:lnTo>
                    <a:pt x="359029" y="752348"/>
                  </a:lnTo>
                  <a:lnTo>
                    <a:pt x="425297" y="718997"/>
                  </a:lnTo>
                  <a:lnTo>
                    <a:pt x="435229" y="713994"/>
                  </a:lnTo>
                  <a:close/>
                </a:path>
                <a:path w="1130934" h="752475">
                  <a:moveTo>
                    <a:pt x="435229" y="47498"/>
                  </a:moveTo>
                  <a:lnTo>
                    <a:pt x="426097" y="42976"/>
                  </a:lnTo>
                  <a:lnTo>
                    <a:pt x="358775" y="9525"/>
                  </a:lnTo>
                  <a:lnTo>
                    <a:pt x="358876" y="42976"/>
                  </a:lnTo>
                  <a:lnTo>
                    <a:pt x="0" y="44069"/>
                  </a:lnTo>
                  <a:lnTo>
                    <a:pt x="127" y="53594"/>
                  </a:lnTo>
                  <a:lnTo>
                    <a:pt x="358914" y="52501"/>
                  </a:lnTo>
                  <a:lnTo>
                    <a:pt x="359029" y="85725"/>
                  </a:lnTo>
                  <a:lnTo>
                    <a:pt x="425272" y="52501"/>
                  </a:lnTo>
                  <a:lnTo>
                    <a:pt x="435229" y="47498"/>
                  </a:lnTo>
                  <a:close/>
                </a:path>
                <a:path w="1130934" h="752475">
                  <a:moveTo>
                    <a:pt x="1130554" y="704469"/>
                  </a:moveTo>
                  <a:lnTo>
                    <a:pt x="1121397" y="699947"/>
                  </a:lnTo>
                  <a:lnTo>
                    <a:pt x="1054100" y="666623"/>
                  </a:lnTo>
                  <a:lnTo>
                    <a:pt x="1054201" y="699947"/>
                  </a:lnTo>
                  <a:lnTo>
                    <a:pt x="695325" y="701167"/>
                  </a:lnTo>
                  <a:lnTo>
                    <a:pt x="695452" y="710692"/>
                  </a:lnTo>
                  <a:lnTo>
                    <a:pt x="1054239" y="709472"/>
                  </a:lnTo>
                  <a:lnTo>
                    <a:pt x="1054354" y="742823"/>
                  </a:lnTo>
                  <a:lnTo>
                    <a:pt x="1120622" y="709472"/>
                  </a:lnTo>
                  <a:lnTo>
                    <a:pt x="1130554" y="704469"/>
                  </a:lnTo>
                  <a:close/>
                </a:path>
                <a:path w="1130934" h="752475">
                  <a:moveTo>
                    <a:pt x="1130554" y="37973"/>
                  </a:moveTo>
                  <a:lnTo>
                    <a:pt x="1121422" y="33451"/>
                  </a:lnTo>
                  <a:lnTo>
                    <a:pt x="1054100" y="0"/>
                  </a:lnTo>
                  <a:lnTo>
                    <a:pt x="1054201" y="33451"/>
                  </a:lnTo>
                  <a:lnTo>
                    <a:pt x="695325" y="34544"/>
                  </a:lnTo>
                  <a:lnTo>
                    <a:pt x="695452" y="44069"/>
                  </a:lnTo>
                  <a:lnTo>
                    <a:pt x="1054239" y="42976"/>
                  </a:lnTo>
                  <a:lnTo>
                    <a:pt x="1054354" y="76200"/>
                  </a:lnTo>
                  <a:lnTo>
                    <a:pt x="1120597" y="42976"/>
                  </a:lnTo>
                  <a:lnTo>
                    <a:pt x="1130554" y="37973"/>
                  </a:lnTo>
                  <a:close/>
                </a:path>
              </a:pathLst>
            </a:custGeom>
            <a:solidFill>
              <a:srgbClr val="000000"/>
            </a:solidFill>
          </p:spPr>
          <p:txBody>
            <a:bodyPr wrap="square" lIns="0" tIns="0" rIns="0" bIns="0" rtlCol="0"/>
            <a:lstStyle/>
            <a:p>
              <a:endParaRPr/>
            </a:p>
          </p:txBody>
        </p:sp>
      </p:grpSp>
      <p:pic>
        <p:nvPicPr>
          <p:cNvPr id="30" name="object 30"/>
          <p:cNvPicPr/>
          <p:nvPr/>
        </p:nvPicPr>
        <p:blipFill>
          <a:blip r:embed="rId5" cstate="print"/>
          <a:stretch>
            <a:fillRect/>
          </a:stretch>
        </p:blipFill>
        <p:spPr>
          <a:xfrm>
            <a:off x="5219700" y="3837559"/>
            <a:ext cx="114300" cy="114300"/>
          </a:xfrm>
          <a:prstGeom prst="rect">
            <a:avLst/>
          </a:prstGeom>
        </p:spPr>
      </p:pic>
      <p:pic>
        <p:nvPicPr>
          <p:cNvPr id="31" name="object 31"/>
          <p:cNvPicPr/>
          <p:nvPr/>
        </p:nvPicPr>
        <p:blipFill>
          <a:blip r:embed="rId7" cstate="print"/>
          <a:stretch>
            <a:fillRect/>
          </a:stretch>
        </p:blipFill>
        <p:spPr>
          <a:xfrm>
            <a:off x="5381625" y="3837559"/>
            <a:ext cx="123825" cy="114300"/>
          </a:xfrm>
          <a:prstGeom prst="rect">
            <a:avLst/>
          </a:prstGeom>
        </p:spPr>
      </p:pic>
      <p:pic>
        <p:nvPicPr>
          <p:cNvPr id="32" name="object 32"/>
          <p:cNvPicPr/>
          <p:nvPr/>
        </p:nvPicPr>
        <p:blipFill>
          <a:blip r:embed="rId6" cstate="print"/>
          <a:stretch>
            <a:fillRect/>
          </a:stretch>
        </p:blipFill>
        <p:spPr>
          <a:xfrm>
            <a:off x="5219700" y="4504182"/>
            <a:ext cx="114300" cy="114300"/>
          </a:xfrm>
          <a:prstGeom prst="rect">
            <a:avLst/>
          </a:prstGeom>
        </p:spPr>
      </p:pic>
      <p:pic>
        <p:nvPicPr>
          <p:cNvPr id="33" name="object 33"/>
          <p:cNvPicPr/>
          <p:nvPr/>
        </p:nvPicPr>
        <p:blipFill>
          <a:blip r:embed="rId8" cstate="print"/>
          <a:stretch>
            <a:fillRect/>
          </a:stretch>
        </p:blipFill>
        <p:spPr>
          <a:xfrm>
            <a:off x="5381625" y="4504182"/>
            <a:ext cx="123825" cy="114300"/>
          </a:xfrm>
          <a:prstGeom prst="rect">
            <a:avLst/>
          </a:prstGeom>
        </p:spPr>
      </p:pic>
      <p:pic>
        <p:nvPicPr>
          <p:cNvPr id="34" name="object 34"/>
          <p:cNvPicPr/>
          <p:nvPr/>
        </p:nvPicPr>
        <p:blipFill>
          <a:blip r:embed="rId5" cstate="print"/>
          <a:stretch>
            <a:fillRect/>
          </a:stretch>
        </p:blipFill>
        <p:spPr>
          <a:xfrm>
            <a:off x="7477125" y="3837559"/>
            <a:ext cx="114300" cy="114300"/>
          </a:xfrm>
          <a:prstGeom prst="rect">
            <a:avLst/>
          </a:prstGeom>
        </p:spPr>
      </p:pic>
      <p:pic>
        <p:nvPicPr>
          <p:cNvPr id="35" name="object 35"/>
          <p:cNvPicPr/>
          <p:nvPr/>
        </p:nvPicPr>
        <p:blipFill>
          <a:blip r:embed="rId5" cstate="print"/>
          <a:stretch>
            <a:fillRect/>
          </a:stretch>
        </p:blipFill>
        <p:spPr>
          <a:xfrm>
            <a:off x="7639050" y="3837559"/>
            <a:ext cx="114300" cy="114300"/>
          </a:xfrm>
          <a:prstGeom prst="rect">
            <a:avLst/>
          </a:prstGeom>
        </p:spPr>
      </p:pic>
      <p:pic>
        <p:nvPicPr>
          <p:cNvPr id="36" name="object 36"/>
          <p:cNvPicPr/>
          <p:nvPr/>
        </p:nvPicPr>
        <p:blipFill>
          <a:blip r:embed="rId6" cstate="print"/>
          <a:stretch>
            <a:fillRect/>
          </a:stretch>
        </p:blipFill>
        <p:spPr>
          <a:xfrm>
            <a:off x="7477125" y="4504182"/>
            <a:ext cx="114300" cy="114300"/>
          </a:xfrm>
          <a:prstGeom prst="rect">
            <a:avLst/>
          </a:prstGeom>
        </p:spPr>
      </p:pic>
      <p:pic>
        <p:nvPicPr>
          <p:cNvPr id="37" name="object 37"/>
          <p:cNvPicPr/>
          <p:nvPr/>
        </p:nvPicPr>
        <p:blipFill>
          <a:blip r:embed="rId6" cstate="print"/>
          <a:stretch>
            <a:fillRect/>
          </a:stretch>
        </p:blipFill>
        <p:spPr>
          <a:xfrm>
            <a:off x="7639050" y="4504182"/>
            <a:ext cx="114300" cy="114300"/>
          </a:xfrm>
          <a:prstGeom prst="rect">
            <a:avLst/>
          </a:prstGeom>
        </p:spPr>
      </p:pic>
      <p:sp>
        <p:nvSpPr>
          <p:cNvPr id="38" name="object 38"/>
          <p:cNvSpPr/>
          <p:nvPr/>
        </p:nvSpPr>
        <p:spPr>
          <a:xfrm>
            <a:off x="8258302" y="4880228"/>
            <a:ext cx="135890" cy="519430"/>
          </a:xfrm>
          <a:custGeom>
            <a:avLst/>
            <a:gdLst/>
            <a:ahLst/>
            <a:cxnLst/>
            <a:rect l="l" t="t" r="r" b="b"/>
            <a:pathLst>
              <a:path w="135890" h="519429">
                <a:moveTo>
                  <a:pt x="94013" y="73632"/>
                </a:moveTo>
                <a:lnTo>
                  <a:pt x="0" y="516890"/>
                </a:lnTo>
                <a:lnTo>
                  <a:pt x="9271" y="518922"/>
                </a:lnTo>
                <a:lnTo>
                  <a:pt x="103270" y="75603"/>
                </a:lnTo>
                <a:lnTo>
                  <a:pt x="94013" y="73632"/>
                </a:lnTo>
                <a:close/>
              </a:path>
              <a:path w="135890" h="519429">
                <a:moveTo>
                  <a:pt x="130342" y="61214"/>
                </a:moveTo>
                <a:lnTo>
                  <a:pt x="96647" y="61214"/>
                </a:lnTo>
                <a:lnTo>
                  <a:pt x="105918" y="63119"/>
                </a:lnTo>
                <a:lnTo>
                  <a:pt x="103270" y="75603"/>
                </a:lnTo>
                <a:lnTo>
                  <a:pt x="135890" y="82550"/>
                </a:lnTo>
                <a:lnTo>
                  <a:pt x="130342" y="61214"/>
                </a:lnTo>
                <a:close/>
              </a:path>
              <a:path w="135890" h="519429">
                <a:moveTo>
                  <a:pt x="96647" y="61214"/>
                </a:moveTo>
                <a:lnTo>
                  <a:pt x="94013" y="73632"/>
                </a:lnTo>
                <a:lnTo>
                  <a:pt x="103270" y="75603"/>
                </a:lnTo>
                <a:lnTo>
                  <a:pt x="105918" y="63119"/>
                </a:lnTo>
                <a:lnTo>
                  <a:pt x="96647" y="61214"/>
                </a:lnTo>
                <a:close/>
              </a:path>
              <a:path w="135890" h="519429">
                <a:moveTo>
                  <a:pt x="114426" y="0"/>
                </a:moveTo>
                <a:lnTo>
                  <a:pt x="61341" y="66675"/>
                </a:lnTo>
                <a:lnTo>
                  <a:pt x="94013" y="73632"/>
                </a:lnTo>
                <a:lnTo>
                  <a:pt x="96647" y="61214"/>
                </a:lnTo>
                <a:lnTo>
                  <a:pt x="130342" y="61214"/>
                </a:lnTo>
                <a:lnTo>
                  <a:pt x="114426" y="0"/>
                </a:lnTo>
                <a:close/>
              </a:path>
            </a:pathLst>
          </a:custGeom>
          <a:solidFill>
            <a:srgbClr val="000000"/>
          </a:solidFill>
        </p:spPr>
        <p:txBody>
          <a:bodyPr wrap="square" lIns="0" tIns="0" rIns="0" bIns="0" rtlCol="0"/>
          <a:lstStyle/>
          <a:p>
            <a:endParaRPr/>
          </a:p>
        </p:txBody>
      </p:sp>
      <p:sp>
        <p:nvSpPr>
          <p:cNvPr id="39" name="object 39"/>
          <p:cNvSpPr txBox="1"/>
          <p:nvPr/>
        </p:nvSpPr>
        <p:spPr>
          <a:xfrm>
            <a:off x="6234176" y="5537352"/>
            <a:ext cx="4514850" cy="904875"/>
          </a:xfrm>
          <a:prstGeom prst="rect">
            <a:avLst/>
          </a:prstGeom>
          <a:ln w="9527">
            <a:solidFill>
              <a:srgbClr val="600058"/>
            </a:solidFill>
          </a:ln>
        </p:spPr>
        <p:txBody>
          <a:bodyPr vert="horz" wrap="square" lIns="0" tIns="46355" rIns="0" bIns="0" rtlCol="0">
            <a:spAutoFit/>
          </a:bodyPr>
          <a:lstStyle/>
          <a:p>
            <a:pPr marL="93345" marR="103505">
              <a:lnSpc>
                <a:spcPts val="3000"/>
              </a:lnSpc>
              <a:spcBef>
                <a:spcPts val="365"/>
              </a:spcBef>
            </a:pPr>
            <a:r>
              <a:rPr sz="2550" dirty="0">
                <a:solidFill>
                  <a:srgbClr val="600058"/>
                </a:solidFill>
                <a:latin typeface="Calibri"/>
                <a:cs typeface="Calibri"/>
              </a:rPr>
              <a:t>Info</a:t>
            </a:r>
            <a:r>
              <a:rPr sz="2550" spc="-100" dirty="0">
                <a:solidFill>
                  <a:srgbClr val="600058"/>
                </a:solidFill>
                <a:latin typeface="Calibri"/>
                <a:cs typeface="Calibri"/>
              </a:rPr>
              <a:t> </a:t>
            </a:r>
            <a:r>
              <a:rPr sz="2550" dirty="0">
                <a:solidFill>
                  <a:srgbClr val="600058"/>
                </a:solidFill>
                <a:latin typeface="Calibri"/>
                <a:cs typeface="Calibri"/>
              </a:rPr>
              <a:t>of</a:t>
            </a:r>
            <a:r>
              <a:rPr sz="2550" spc="-55" dirty="0">
                <a:solidFill>
                  <a:srgbClr val="600058"/>
                </a:solidFill>
                <a:latin typeface="Calibri"/>
                <a:cs typeface="Calibri"/>
              </a:rPr>
              <a:t> </a:t>
            </a:r>
            <a:r>
              <a:rPr sz="2550" b="1" i="1" dirty="0">
                <a:solidFill>
                  <a:srgbClr val="600058"/>
                </a:solidFill>
                <a:latin typeface="Calibri"/>
                <a:cs typeface="Calibri"/>
              </a:rPr>
              <a:t>chef</a:t>
            </a:r>
            <a:r>
              <a:rPr sz="2550" b="1" i="1" spc="-50" dirty="0">
                <a:solidFill>
                  <a:srgbClr val="600058"/>
                </a:solidFill>
                <a:latin typeface="Calibri"/>
                <a:cs typeface="Calibri"/>
              </a:rPr>
              <a:t> </a:t>
            </a:r>
            <a:r>
              <a:rPr sz="2550" dirty="0">
                <a:solidFill>
                  <a:srgbClr val="600058"/>
                </a:solidFill>
                <a:latin typeface="Calibri"/>
                <a:cs typeface="Calibri"/>
              </a:rPr>
              <a:t>has</a:t>
            </a:r>
            <a:r>
              <a:rPr sz="2550" spc="-50" dirty="0">
                <a:solidFill>
                  <a:srgbClr val="600058"/>
                </a:solidFill>
                <a:latin typeface="Calibri"/>
                <a:cs typeface="Calibri"/>
              </a:rPr>
              <a:t> </a:t>
            </a:r>
            <a:r>
              <a:rPr sz="2550" dirty="0">
                <a:solidFill>
                  <a:srgbClr val="600058"/>
                </a:solidFill>
                <a:latin typeface="Calibri"/>
                <a:cs typeface="Calibri"/>
              </a:rPr>
              <a:t>gone</a:t>
            </a:r>
            <a:r>
              <a:rPr sz="2550" spc="-25" dirty="0">
                <a:solidFill>
                  <a:srgbClr val="600058"/>
                </a:solidFill>
                <a:latin typeface="Calibri"/>
                <a:cs typeface="Calibri"/>
              </a:rPr>
              <a:t> </a:t>
            </a:r>
            <a:r>
              <a:rPr sz="2550" spc="-10" dirty="0">
                <a:solidFill>
                  <a:srgbClr val="600058"/>
                </a:solidFill>
                <a:latin typeface="Calibri"/>
                <a:cs typeface="Calibri"/>
              </a:rPr>
              <a:t>through O(sequence</a:t>
            </a:r>
            <a:r>
              <a:rPr sz="2550" spc="-125" dirty="0">
                <a:solidFill>
                  <a:srgbClr val="600058"/>
                </a:solidFill>
                <a:latin typeface="Calibri"/>
                <a:cs typeface="Calibri"/>
              </a:rPr>
              <a:t> </a:t>
            </a:r>
            <a:r>
              <a:rPr sz="2550" dirty="0">
                <a:solidFill>
                  <a:srgbClr val="600058"/>
                </a:solidFill>
                <a:latin typeface="Calibri"/>
                <a:cs typeface="Calibri"/>
              </a:rPr>
              <a:t>length)</a:t>
            </a:r>
            <a:r>
              <a:rPr sz="2550" spc="-85" dirty="0">
                <a:solidFill>
                  <a:srgbClr val="600058"/>
                </a:solidFill>
                <a:latin typeface="Calibri"/>
                <a:cs typeface="Calibri"/>
              </a:rPr>
              <a:t> </a:t>
            </a:r>
            <a:r>
              <a:rPr sz="2550" dirty="0">
                <a:solidFill>
                  <a:srgbClr val="600058"/>
                </a:solidFill>
                <a:latin typeface="Calibri"/>
                <a:cs typeface="Calibri"/>
              </a:rPr>
              <a:t>many</a:t>
            </a:r>
            <a:r>
              <a:rPr sz="2550" spc="-90" dirty="0">
                <a:solidFill>
                  <a:srgbClr val="600058"/>
                </a:solidFill>
                <a:latin typeface="Calibri"/>
                <a:cs typeface="Calibri"/>
              </a:rPr>
              <a:t> </a:t>
            </a:r>
            <a:r>
              <a:rPr sz="2550" spc="-10" dirty="0">
                <a:solidFill>
                  <a:srgbClr val="600058"/>
                </a:solidFill>
                <a:latin typeface="Calibri"/>
                <a:cs typeface="Calibri"/>
              </a:rPr>
              <a:t>layers!</a:t>
            </a:r>
            <a:endParaRPr sz="2550" dirty="0">
              <a:latin typeface="Calibri"/>
              <a:cs typeface="Calibri"/>
            </a:endParaRPr>
          </a:p>
        </p:txBody>
      </p:sp>
      <p:sp>
        <p:nvSpPr>
          <p:cNvPr id="40" name="object 40"/>
          <p:cNvSpPr txBox="1">
            <a:spLocks noGrp="1"/>
          </p:cNvSpPr>
          <p:nvPr>
            <p:ph type="sldNum" sz="quarter" idx="7"/>
          </p:nvPr>
        </p:nvSpPr>
        <p:spPr>
          <a:xfrm>
            <a:off x="311150" y="6465490"/>
            <a:ext cx="428942" cy="284718"/>
          </a:xfrm>
          <a:prstGeom prst="rect">
            <a:avLst/>
          </a:prstGeom>
        </p:spPr>
        <p:txBody>
          <a:bodyPr vert="horz" wrap="square" lIns="0" tIns="0" rIns="0" bIns="0" rtlCol="0">
            <a:spAutoFit/>
          </a:bodyPr>
          <a:lstStyle>
            <a:defPPr>
              <a:defRPr kern="0"/>
            </a:defPPr>
            <a:lvl1pPr>
              <a:defRPr sz="1400" b="0" i="0">
                <a:solidFill>
                  <a:schemeClr val="tx1"/>
                </a:solidFill>
                <a:latin typeface="Calibri"/>
                <a:cs typeface="Calibri"/>
              </a:defRPr>
            </a:lvl1pPr>
          </a:lstStyle>
          <a:p>
            <a:pPr marL="186690">
              <a:lnSpc>
                <a:spcPts val="1450"/>
              </a:lnSpc>
            </a:pPr>
            <a:fld id="{81D60167-4931-47E6-BA6A-407CBD079E47}" type="slidenum">
              <a:rPr lang="en-US" altLang="ja-JP" spc="-50" smtClean="0"/>
              <a:pPr marL="186690">
                <a:lnSpc>
                  <a:spcPts val="1450"/>
                </a:lnSpc>
              </a:pPr>
              <a:t>9</a:t>
            </a:fld>
            <a:endParaRPr spc="-25"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differences</a:t>
            </a:r>
          </a:p>
        </p:txBody>
      </p:sp>
      <p:sp>
        <p:nvSpPr>
          <p:cNvPr id="3" name="Content Placeholder 2"/>
          <p:cNvSpPr>
            <a:spLocks noGrp="1"/>
          </p:cNvSpPr>
          <p:nvPr>
            <p:ph idx="1"/>
          </p:nvPr>
        </p:nvSpPr>
        <p:spPr/>
        <p:txBody>
          <a:bodyPr/>
          <a:lstStyle/>
          <a:p>
            <a:r>
              <a:rPr lang="en-GB" dirty="0"/>
              <a:t>Structure preservation – mostly in the 2D projection scoring</a:t>
            </a:r>
          </a:p>
          <a:p>
            <a:pPr lvl="1"/>
            <a:endParaRPr lang="en-GB" dirty="0"/>
          </a:p>
          <a:p>
            <a:pPr lvl="1"/>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5118"/>
          <a:stretch/>
        </p:blipFill>
        <p:spPr>
          <a:xfrm>
            <a:off x="609600" y="2416300"/>
            <a:ext cx="4100214" cy="40131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4831"/>
          <a:stretch/>
        </p:blipFill>
        <p:spPr>
          <a:xfrm>
            <a:off x="4943840" y="2416300"/>
            <a:ext cx="4225392" cy="4040865"/>
          </a:xfrm>
          <a:prstGeom prst="rect">
            <a:avLst/>
          </a:prstGeom>
        </p:spPr>
      </p:pic>
      <p:grpSp>
        <p:nvGrpSpPr>
          <p:cNvPr id="21" name="Group 20"/>
          <p:cNvGrpSpPr/>
          <p:nvPr/>
        </p:nvGrpSpPr>
        <p:grpSpPr>
          <a:xfrm>
            <a:off x="9048410" y="2924526"/>
            <a:ext cx="3051528" cy="1877311"/>
            <a:chOff x="8956733" y="3138428"/>
            <a:chExt cx="3051528" cy="1877311"/>
          </a:xfrm>
        </p:grpSpPr>
        <p:grpSp>
          <p:nvGrpSpPr>
            <p:cNvPr id="17" name="Group 16"/>
            <p:cNvGrpSpPr/>
            <p:nvPr/>
          </p:nvGrpSpPr>
          <p:grpSpPr>
            <a:xfrm>
              <a:off x="9403258" y="3186882"/>
              <a:ext cx="1752046" cy="1352600"/>
              <a:chOff x="8077537" y="2955920"/>
              <a:chExt cx="3790200" cy="2926080"/>
            </a:xfrm>
          </p:grpSpPr>
          <p:cxnSp>
            <p:nvCxnSpPr>
              <p:cNvPr id="14" name="Straight Connector 13"/>
              <p:cNvCxnSpPr/>
              <p:nvPr/>
            </p:nvCxnSpPr>
            <p:spPr>
              <a:xfrm flipH="1">
                <a:off x="10572337" y="4677276"/>
                <a:ext cx="1295400" cy="120472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flipV="1">
                <a:off x="8167465" y="5159624"/>
                <a:ext cx="2404872" cy="707197"/>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flipH="1" flipV="1">
                <a:off x="8077537" y="2955920"/>
                <a:ext cx="125634" cy="2203705"/>
              </a:xfrm>
              <a:prstGeom prst="line">
                <a:avLst/>
              </a:prstGeom>
            </p:spPr>
            <p:style>
              <a:lnRef idx="2">
                <a:schemeClr val="dk1"/>
              </a:lnRef>
              <a:fillRef idx="0">
                <a:schemeClr val="dk1"/>
              </a:fillRef>
              <a:effectRef idx="1">
                <a:schemeClr val="dk1"/>
              </a:effectRef>
              <a:fontRef idx="minor">
                <a:schemeClr val="tx1"/>
              </a:fontRef>
            </p:style>
          </p:cxnSp>
        </p:grpSp>
        <p:sp>
          <p:nvSpPr>
            <p:cNvPr id="18" name="TextBox 17"/>
            <p:cNvSpPr txBox="1"/>
            <p:nvPr/>
          </p:nvSpPr>
          <p:spPr>
            <a:xfrm>
              <a:off x="10653531" y="4294879"/>
              <a:ext cx="1354730" cy="646331"/>
            </a:xfrm>
            <a:prstGeom prst="rect">
              <a:avLst/>
            </a:prstGeom>
            <a:noFill/>
          </p:spPr>
          <p:txBody>
            <a:bodyPr wrap="none" rtlCol="0">
              <a:spAutoFit/>
            </a:bodyPr>
            <a:lstStyle/>
            <a:p>
              <a:pPr algn="ctr"/>
              <a:r>
                <a:rPr lang="en-GB" dirty="0"/>
                <a:t>Distance in</a:t>
              </a:r>
            </a:p>
            <a:p>
              <a:pPr algn="ctr"/>
              <a:r>
                <a:rPr lang="en-GB" dirty="0"/>
                <a:t>original data</a:t>
              </a:r>
            </a:p>
          </p:txBody>
        </p:sp>
        <p:sp>
          <p:nvSpPr>
            <p:cNvPr id="19" name="TextBox 18"/>
            <p:cNvSpPr txBox="1"/>
            <p:nvPr/>
          </p:nvSpPr>
          <p:spPr>
            <a:xfrm>
              <a:off x="8956733" y="4369408"/>
              <a:ext cx="1552092" cy="646331"/>
            </a:xfrm>
            <a:prstGeom prst="rect">
              <a:avLst/>
            </a:prstGeom>
            <a:noFill/>
          </p:spPr>
          <p:txBody>
            <a:bodyPr wrap="none" rtlCol="0">
              <a:spAutoFit/>
            </a:bodyPr>
            <a:lstStyle/>
            <a:p>
              <a:pPr algn="ctr"/>
              <a:r>
                <a:rPr lang="en-GB" dirty="0"/>
                <a:t>Distance in</a:t>
              </a:r>
            </a:p>
            <a:p>
              <a:pPr algn="ctr"/>
              <a:r>
                <a:rPr lang="en-GB" dirty="0"/>
                <a:t>projected data</a:t>
              </a:r>
            </a:p>
          </p:txBody>
        </p:sp>
        <p:sp>
          <p:nvSpPr>
            <p:cNvPr id="20" name="TextBox 19"/>
            <p:cNvSpPr txBox="1"/>
            <p:nvPr/>
          </p:nvSpPr>
          <p:spPr>
            <a:xfrm>
              <a:off x="9430013" y="3138428"/>
              <a:ext cx="1029449" cy="923330"/>
            </a:xfrm>
            <a:prstGeom prst="rect">
              <a:avLst/>
            </a:prstGeom>
            <a:noFill/>
          </p:spPr>
          <p:txBody>
            <a:bodyPr wrap="none" rtlCol="0">
              <a:spAutoFit/>
            </a:bodyPr>
            <a:lstStyle/>
            <a:p>
              <a:pPr algn="ctr"/>
              <a:r>
                <a:rPr lang="en-GB" dirty="0"/>
                <a:t>Scoring</a:t>
              </a:r>
            </a:p>
            <a:p>
              <a:pPr algn="ctr"/>
              <a:r>
                <a:rPr lang="en-GB" dirty="0"/>
                <a:t>(penalty)</a:t>
              </a:r>
            </a:p>
            <a:p>
              <a:pPr algn="ctr"/>
              <a:r>
                <a:rPr lang="en-GB" dirty="0"/>
                <a:t>value</a:t>
              </a:r>
            </a:p>
          </p:txBody>
        </p:sp>
      </p:grpSp>
      <p:sp>
        <p:nvSpPr>
          <p:cNvPr id="22" name="TextBox 21"/>
          <p:cNvSpPr txBox="1"/>
          <p:nvPr/>
        </p:nvSpPr>
        <p:spPr>
          <a:xfrm>
            <a:off x="609600" y="6126164"/>
            <a:ext cx="976549" cy="584775"/>
          </a:xfrm>
          <a:prstGeom prst="rect">
            <a:avLst/>
          </a:prstGeom>
          <a:noFill/>
        </p:spPr>
        <p:txBody>
          <a:bodyPr wrap="none" rtlCol="0">
            <a:spAutoFit/>
          </a:bodyPr>
          <a:lstStyle/>
          <a:p>
            <a:r>
              <a:rPr lang="en-GB" sz="3200" dirty="0" err="1"/>
              <a:t>tSNE</a:t>
            </a:r>
            <a:endParaRPr lang="en-GB" sz="3200" dirty="0"/>
          </a:p>
        </p:txBody>
      </p:sp>
      <p:sp>
        <p:nvSpPr>
          <p:cNvPr id="23" name="TextBox 22"/>
          <p:cNvSpPr txBox="1"/>
          <p:nvPr/>
        </p:nvSpPr>
        <p:spPr>
          <a:xfrm>
            <a:off x="4948077" y="6126163"/>
            <a:ext cx="1247457" cy="584775"/>
          </a:xfrm>
          <a:prstGeom prst="rect">
            <a:avLst/>
          </a:prstGeom>
          <a:noFill/>
        </p:spPr>
        <p:txBody>
          <a:bodyPr wrap="none" rtlCol="0">
            <a:spAutoFit/>
          </a:bodyPr>
          <a:lstStyle/>
          <a:p>
            <a:r>
              <a:rPr lang="en-GB" sz="3200" dirty="0"/>
              <a:t>UMAP</a:t>
            </a:r>
          </a:p>
        </p:txBody>
      </p:sp>
      <p:sp>
        <p:nvSpPr>
          <p:cNvPr id="24" name="Rectangle 23"/>
          <p:cNvSpPr/>
          <p:nvPr/>
        </p:nvSpPr>
        <p:spPr>
          <a:xfrm>
            <a:off x="6672080" y="6563147"/>
            <a:ext cx="6096000" cy="307777"/>
          </a:xfrm>
          <a:prstGeom prst="rect">
            <a:avLst/>
          </a:prstGeom>
        </p:spPr>
        <p:txBody>
          <a:bodyPr>
            <a:spAutoFit/>
          </a:bodyPr>
          <a:lstStyle/>
          <a:p>
            <a:r>
              <a:rPr lang="en-GB" sz="1400" dirty="0"/>
              <a:t>https://towardsdatascience.com/how-exactly-umap-works-13e3040e1668</a:t>
            </a:r>
          </a:p>
        </p:txBody>
      </p:sp>
    </p:spTree>
    <p:extLst>
      <p:ext uri="{BB962C8B-B14F-4D97-AF65-F5344CB8AC3E}">
        <p14:creationId xmlns:p14="http://schemas.microsoft.com/office/powerpoint/2010/main" val="21116317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007710" y="1865958"/>
            <a:ext cx="6928999" cy="2471810"/>
            <a:chOff x="4007710" y="1865958"/>
            <a:chExt cx="6928999" cy="2471810"/>
          </a:xfrm>
        </p:grpSpPr>
        <p:cxnSp>
          <p:nvCxnSpPr>
            <p:cNvPr id="18" name="Straight Arrow Connector 17"/>
            <p:cNvCxnSpPr>
              <a:stCxn id="10" idx="3"/>
              <a:endCxn id="11" idx="1"/>
            </p:cNvCxnSpPr>
            <p:nvPr/>
          </p:nvCxnSpPr>
          <p:spPr>
            <a:xfrm flipV="1">
              <a:off x="4007710" y="2774726"/>
              <a:ext cx="3096430" cy="156304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104140" y="1865958"/>
              <a:ext cx="3832569" cy="1817536"/>
              <a:chOff x="5339632" y="1824619"/>
              <a:chExt cx="3832569" cy="1817536"/>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632" y="1824619"/>
                <a:ext cx="1817536" cy="1817536"/>
              </a:xfrm>
              <a:prstGeom prst="rect">
                <a:avLst/>
              </a:prstGeom>
              <a:ln w="25400">
                <a:solidFill>
                  <a:schemeClr val="tx1"/>
                </a:solidFill>
              </a:ln>
            </p:spPr>
          </p:pic>
          <p:sp>
            <p:nvSpPr>
              <p:cNvPr id="13" name="TextBox 12"/>
              <p:cNvSpPr txBox="1"/>
              <p:nvPr/>
            </p:nvSpPr>
            <p:spPr>
              <a:xfrm>
                <a:off x="7998482" y="2379444"/>
                <a:ext cx="1173719" cy="707886"/>
              </a:xfrm>
              <a:prstGeom prst="rect">
                <a:avLst/>
              </a:prstGeom>
              <a:noFill/>
            </p:spPr>
            <p:txBody>
              <a:bodyPr wrap="none" rtlCol="0">
                <a:spAutoFit/>
              </a:bodyPr>
              <a:lstStyle/>
              <a:p>
                <a:r>
                  <a:rPr lang="en-GB" sz="4000" dirty="0" err="1"/>
                  <a:t>tSNE</a:t>
                </a:r>
                <a:endParaRPr lang="en-GB" sz="4000" dirty="0"/>
              </a:p>
            </p:txBody>
          </p:sp>
        </p:grpSp>
      </p:grpSp>
      <p:grpSp>
        <p:nvGrpSpPr>
          <p:cNvPr id="22" name="Group 21"/>
          <p:cNvGrpSpPr/>
          <p:nvPr/>
        </p:nvGrpSpPr>
        <p:grpSpPr>
          <a:xfrm>
            <a:off x="4007710" y="4337768"/>
            <a:ext cx="7268835" cy="1977225"/>
            <a:chOff x="4007710" y="4337768"/>
            <a:chExt cx="7268835" cy="1977225"/>
          </a:xfrm>
        </p:grpSpPr>
        <p:cxnSp>
          <p:nvCxnSpPr>
            <p:cNvPr id="19" name="Straight Arrow Connector 18"/>
            <p:cNvCxnSpPr>
              <a:stCxn id="10" idx="3"/>
              <a:endCxn id="12" idx="1"/>
            </p:cNvCxnSpPr>
            <p:nvPr/>
          </p:nvCxnSpPr>
          <p:spPr>
            <a:xfrm>
              <a:off x="4007710" y="4337768"/>
              <a:ext cx="3096430" cy="10409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104140" y="4442380"/>
              <a:ext cx="4172405" cy="1872613"/>
              <a:chOff x="5339632" y="4401041"/>
              <a:chExt cx="4172405" cy="1872613"/>
            </a:xfrm>
          </p:grpSpPr>
          <p:pic>
            <p:nvPicPr>
              <p:cNvPr id="12" name="Picture 11"/>
              <p:cNvPicPr>
                <a:picLocks noChangeAspect="1"/>
              </p:cNvPicPr>
              <p:nvPr/>
            </p:nvPicPr>
            <p:blipFill rotWithShape="1">
              <a:blip r:embed="rId3"/>
              <a:srcRect l="1476" t="1112" r="1826" b="1523"/>
              <a:stretch/>
            </p:blipFill>
            <p:spPr>
              <a:xfrm>
                <a:off x="5339632" y="4401041"/>
                <a:ext cx="1817536" cy="1872613"/>
              </a:xfrm>
              <a:prstGeom prst="rect">
                <a:avLst/>
              </a:prstGeom>
              <a:ln w="25400">
                <a:solidFill>
                  <a:schemeClr val="tx1"/>
                </a:solidFill>
              </a:ln>
            </p:spPr>
          </p:pic>
          <p:sp>
            <p:nvSpPr>
              <p:cNvPr id="14" name="TextBox 13"/>
              <p:cNvSpPr txBox="1"/>
              <p:nvPr/>
            </p:nvSpPr>
            <p:spPr>
              <a:xfrm>
                <a:off x="7998481" y="4983404"/>
                <a:ext cx="1513556" cy="707886"/>
              </a:xfrm>
              <a:prstGeom prst="rect">
                <a:avLst/>
              </a:prstGeom>
              <a:noFill/>
            </p:spPr>
            <p:txBody>
              <a:bodyPr wrap="none" rtlCol="0">
                <a:spAutoFit/>
              </a:bodyPr>
              <a:lstStyle/>
              <a:p>
                <a:r>
                  <a:rPr lang="en-GB" sz="4000" dirty="0"/>
                  <a:t>UMAP</a:t>
                </a:r>
              </a:p>
            </p:txBody>
          </p:sp>
        </p:grpSp>
      </p:grpSp>
      <p:sp>
        <p:nvSpPr>
          <p:cNvPr id="2" name="Title 1"/>
          <p:cNvSpPr>
            <a:spLocks noGrp="1"/>
          </p:cNvSpPr>
          <p:nvPr>
            <p:ph type="title"/>
          </p:nvPr>
        </p:nvSpPr>
        <p:spPr/>
        <p:txBody>
          <a:bodyPr/>
          <a:lstStyle/>
          <a:p>
            <a:r>
              <a:rPr lang="en-GB" dirty="0"/>
              <a:t>So UMAP is great then?</a:t>
            </a:r>
          </a:p>
        </p:txBody>
      </p:sp>
      <p:sp>
        <p:nvSpPr>
          <p:cNvPr id="4" name="コンテンツ プレースホルダー 3">
            <a:extLst>
              <a:ext uri="{FF2B5EF4-FFF2-40B4-BE49-F238E27FC236}">
                <a16:creationId xmlns:a16="http://schemas.microsoft.com/office/drawing/2014/main" id="{5F69EC6E-8227-86B3-B04D-5C5075AE26B9}"/>
              </a:ext>
            </a:extLst>
          </p:cNvPr>
          <p:cNvSpPr>
            <a:spLocks noGrp="1"/>
          </p:cNvSpPr>
          <p:nvPr>
            <p:ph idx="1"/>
          </p:nvPr>
        </p:nvSpPr>
        <p:spPr/>
        <p:txBody>
          <a:bodyPr/>
          <a:lstStyle/>
          <a:p>
            <a:endParaRPr kumimoji="1" lang="ja-JP" altLang="en-US"/>
          </a:p>
        </p:txBody>
      </p:sp>
      <p:sp>
        <p:nvSpPr>
          <p:cNvPr id="8" name="Content Placeholder 2"/>
          <p:cNvSpPr txBox="1">
            <a:spLocks/>
          </p:cNvSpPr>
          <p:nvPr/>
        </p:nvSpPr>
        <p:spPr>
          <a:xfrm>
            <a:off x="762000" y="1340710"/>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Kind of…</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46" y="2726186"/>
            <a:ext cx="3223164" cy="3223164"/>
          </a:xfrm>
          <a:prstGeom prst="rect">
            <a:avLst/>
          </a:prstGeom>
          <a:ln w="25400">
            <a:solidFill>
              <a:schemeClr val="tx1"/>
            </a:solidFill>
          </a:ln>
        </p:spPr>
      </p:pic>
    </p:spTree>
    <p:extLst>
      <p:ext uri="{BB962C8B-B14F-4D97-AF65-F5344CB8AC3E}">
        <p14:creationId xmlns:p14="http://schemas.microsoft.com/office/powerpoint/2010/main" val="35178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34844" y="1798812"/>
            <a:ext cx="8257156" cy="3070388"/>
          </a:xfrm>
          <a:prstGeom prst="rect">
            <a:avLst/>
          </a:prstGeom>
        </p:spPr>
      </p:pic>
      <p:cxnSp>
        <p:nvCxnSpPr>
          <p:cNvPr id="19" name="Straight Arrow Connector 18"/>
          <p:cNvCxnSpPr>
            <a:stCxn id="3" idx="3"/>
          </p:cNvCxnSpPr>
          <p:nvPr/>
        </p:nvCxnSpPr>
        <p:spPr>
          <a:xfrm>
            <a:off x="2704812" y="3522627"/>
            <a:ext cx="1164650" cy="64275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p:cNvCxnSpPr>
          <p:nvPr/>
        </p:nvCxnSpPr>
        <p:spPr>
          <a:xfrm flipV="1">
            <a:off x="2704812" y="2918794"/>
            <a:ext cx="1230032" cy="60383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GB" dirty="0"/>
              <a:t>So UMAP is great then?</a:t>
            </a:r>
          </a:p>
        </p:txBody>
      </p:sp>
      <p:sp>
        <p:nvSpPr>
          <p:cNvPr id="5" name="コンテンツ プレースホルダー 4">
            <a:extLst>
              <a:ext uri="{FF2B5EF4-FFF2-40B4-BE49-F238E27FC236}">
                <a16:creationId xmlns:a16="http://schemas.microsoft.com/office/drawing/2014/main" id="{14CC118B-5063-2AF3-A7E9-BABF8C092B70}"/>
              </a:ext>
            </a:extLst>
          </p:cNvPr>
          <p:cNvSpPr>
            <a:spLocks noGrp="1"/>
          </p:cNvSpPr>
          <p:nvPr>
            <p:ph idx="1"/>
          </p:nvPr>
        </p:nvSpPr>
        <p:spPr/>
        <p:txBody>
          <a:bodyPr/>
          <a:lstStyle/>
          <a:p>
            <a:endParaRPr kumimoji="1" lang="ja-JP" altLang="en-US"/>
          </a:p>
        </p:txBody>
      </p:sp>
      <p:sp>
        <p:nvSpPr>
          <p:cNvPr id="8" name="Content Placeholder 2"/>
          <p:cNvSpPr txBox="1">
            <a:spLocks/>
          </p:cNvSpPr>
          <p:nvPr/>
        </p:nvSpPr>
        <p:spPr>
          <a:xfrm>
            <a:off x="762000" y="1340710"/>
            <a:ext cx="10972800" cy="496869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Kind of…</a:t>
            </a:r>
          </a:p>
          <a:p>
            <a:endParaRPr lang="en-GB" dirty="0"/>
          </a:p>
          <a:p>
            <a:endParaRPr lang="en-GB" dirty="0"/>
          </a:p>
          <a:p>
            <a:endParaRPr lang="en-GB" dirty="0"/>
          </a:p>
          <a:p>
            <a:endParaRPr lang="en-GB" dirty="0"/>
          </a:p>
          <a:p>
            <a:endParaRPr lang="en-GB" dirty="0"/>
          </a:p>
          <a:p>
            <a:endParaRPr lang="en-GB" dirty="0"/>
          </a:p>
          <a:p>
            <a:r>
              <a:rPr lang="en-GB" dirty="0"/>
              <a:t>It may perform better on more complex datasets</a:t>
            </a:r>
          </a:p>
          <a:p>
            <a:r>
              <a:rPr lang="en-GB" dirty="0"/>
              <a:t>It’s certainly quicker</a:t>
            </a:r>
          </a:p>
        </p:txBody>
      </p:sp>
      <p:pic>
        <p:nvPicPr>
          <p:cNvPr id="3" name="Picture 2"/>
          <p:cNvPicPr>
            <a:picLocks noChangeAspect="1"/>
          </p:cNvPicPr>
          <p:nvPr/>
        </p:nvPicPr>
        <p:blipFill>
          <a:blip r:embed="rId3"/>
          <a:stretch>
            <a:fillRect/>
          </a:stretch>
        </p:blipFill>
        <p:spPr>
          <a:xfrm>
            <a:off x="397148" y="2357700"/>
            <a:ext cx="2307664" cy="2329854"/>
          </a:xfrm>
          <a:prstGeom prst="rect">
            <a:avLst/>
          </a:prstGeom>
        </p:spPr>
      </p:pic>
      <p:sp>
        <p:nvSpPr>
          <p:cNvPr id="25" name="Rectangle 24"/>
          <p:cNvSpPr/>
          <p:nvPr/>
        </p:nvSpPr>
        <p:spPr>
          <a:xfrm>
            <a:off x="7351508" y="6432637"/>
            <a:ext cx="4840492" cy="369332"/>
          </a:xfrm>
          <a:prstGeom prst="rect">
            <a:avLst/>
          </a:prstGeom>
        </p:spPr>
        <p:txBody>
          <a:bodyPr wrap="none">
            <a:spAutoFit/>
          </a:bodyPr>
          <a:lstStyle/>
          <a:p>
            <a:r>
              <a:rPr lang="en-GB" dirty="0"/>
              <a:t>https://pair-code.github.io/understanding-umap/</a:t>
            </a:r>
          </a:p>
        </p:txBody>
      </p:sp>
    </p:spTree>
    <p:extLst>
      <p:ext uri="{BB962C8B-B14F-4D97-AF65-F5344CB8AC3E}">
        <p14:creationId xmlns:p14="http://schemas.microsoft.com/office/powerpoint/2010/main" val="3857138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UMAP is all hype then?</a:t>
            </a:r>
          </a:p>
        </p:txBody>
      </p:sp>
      <p:sp>
        <p:nvSpPr>
          <p:cNvPr id="9" name="コンテンツ プレースホルダー 8">
            <a:extLst>
              <a:ext uri="{FF2B5EF4-FFF2-40B4-BE49-F238E27FC236}">
                <a16:creationId xmlns:a16="http://schemas.microsoft.com/office/drawing/2014/main" id="{77895D1A-86E5-3FE0-2B65-8485C7C75AD0}"/>
              </a:ext>
            </a:extLst>
          </p:cNvPr>
          <p:cNvSpPr>
            <a:spLocks noGrp="1"/>
          </p:cNvSpPr>
          <p:nvPr>
            <p:ph idx="1"/>
          </p:nvPr>
        </p:nvSpPr>
        <p:spPr/>
        <p:txBody>
          <a:bodyPr/>
          <a:lstStyle/>
          <a:p>
            <a:endParaRPr kumimoji="1" lang="ja-JP" altLang="en-US"/>
          </a:p>
        </p:txBody>
      </p:sp>
      <p:sp>
        <p:nvSpPr>
          <p:cNvPr id="5" name="Content Placeholder 2"/>
          <p:cNvSpPr txBox="1">
            <a:spLocks/>
          </p:cNvSpPr>
          <p:nvPr/>
        </p:nvSpPr>
        <p:spPr>
          <a:xfrm>
            <a:off x="762000" y="1340710"/>
            <a:ext cx="10972800" cy="7899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No, it really does better for some datasets…</a:t>
            </a:r>
          </a:p>
        </p:txBody>
      </p:sp>
      <p:grpSp>
        <p:nvGrpSpPr>
          <p:cNvPr id="8" name="Group 7"/>
          <p:cNvGrpSpPr/>
          <p:nvPr/>
        </p:nvGrpSpPr>
        <p:grpSpPr>
          <a:xfrm>
            <a:off x="0" y="1992772"/>
            <a:ext cx="12090597" cy="4633820"/>
            <a:chOff x="0" y="1992772"/>
            <a:chExt cx="12090597" cy="4633820"/>
          </a:xfrm>
        </p:grpSpPr>
        <p:pic>
          <p:nvPicPr>
            <p:cNvPr id="4" name="Picture 3"/>
            <p:cNvPicPr>
              <a:picLocks noChangeAspect="1"/>
            </p:cNvPicPr>
            <p:nvPr/>
          </p:nvPicPr>
          <p:blipFill>
            <a:blip r:embed="rId2"/>
            <a:stretch>
              <a:fillRect/>
            </a:stretch>
          </p:blipFill>
          <p:spPr>
            <a:xfrm>
              <a:off x="0" y="1992772"/>
              <a:ext cx="8466062" cy="4495896"/>
            </a:xfrm>
            <a:prstGeom prst="rect">
              <a:avLst/>
            </a:prstGeom>
          </p:spPr>
        </p:pic>
        <p:sp>
          <p:nvSpPr>
            <p:cNvPr id="6" name="TextBox 5"/>
            <p:cNvSpPr txBox="1"/>
            <p:nvPr/>
          </p:nvSpPr>
          <p:spPr>
            <a:xfrm>
              <a:off x="7752230" y="5395486"/>
              <a:ext cx="4338367" cy="1231106"/>
            </a:xfrm>
            <a:prstGeom prst="rect">
              <a:avLst/>
            </a:prstGeom>
            <a:noFill/>
          </p:spPr>
          <p:txBody>
            <a:bodyPr wrap="none" rtlCol="0">
              <a:spAutoFit/>
            </a:bodyPr>
            <a:lstStyle/>
            <a:p>
              <a:pPr algn="ctr"/>
              <a:r>
                <a:rPr lang="en-GB" b="1" dirty="0"/>
                <a:t>3D mammoth skeleton projected into 2D</a:t>
              </a:r>
              <a:endParaRPr lang="en-GB" sz="800" b="1" dirty="0"/>
            </a:p>
            <a:p>
              <a:pPr algn="ctr"/>
              <a:endParaRPr lang="en-GB" sz="800" dirty="0"/>
            </a:p>
            <a:p>
              <a:r>
                <a:rPr lang="en-GB" sz="1600" dirty="0" err="1"/>
                <a:t>tSNE</a:t>
              </a:r>
              <a:r>
                <a:rPr lang="en-GB" sz="1600" dirty="0"/>
                <a:t>:	Perplexity 2000 	          2h 5min</a:t>
              </a:r>
            </a:p>
            <a:p>
              <a:endParaRPr lang="en-GB" sz="1600" dirty="0"/>
            </a:p>
            <a:p>
              <a:r>
                <a:rPr lang="en-GB" sz="1600" dirty="0"/>
                <a:t>UMAP: 	</a:t>
              </a:r>
              <a:r>
                <a:rPr lang="en-GB" sz="1600" dirty="0" err="1"/>
                <a:t>Nneigh</a:t>
              </a:r>
              <a:r>
                <a:rPr lang="en-GB" sz="1600" dirty="0"/>
                <a:t> 200, </a:t>
              </a:r>
              <a:r>
                <a:rPr lang="en-GB" sz="1600" dirty="0" err="1"/>
                <a:t>mindist</a:t>
              </a:r>
              <a:r>
                <a:rPr lang="en-GB" sz="1600" dirty="0"/>
                <a:t> 0.25,    3min</a:t>
              </a:r>
            </a:p>
          </p:txBody>
        </p:sp>
      </p:grpSp>
      <p:sp>
        <p:nvSpPr>
          <p:cNvPr id="7" name="Rectangle 6"/>
          <p:cNvSpPr/>
          <p:nvPr/>
        </p:nvSpPr>
        <p:spPr>
          <a:xfrm>
            <a:off x="0" y="6488668"/>
            <a:ext cx="4840492" cy="369332"/>
          </a:xfrm>
          <a:prstGeom prst="rect">
            <a:avLst/>
          </a:prstGeom>
        </p:spPr>
        <p:txBody>
          <a:bodyPr wrap="none">
            <a:spAutoFit/>
          </a:bodyPr>
          <a:lstStyle/>
          <a:p>
            <a:r>
              <a:rPr lang="en-GB" dirty="0"/>
              <a:t>https://pair-code.github.io/understanding-umap/</a:t>
            </a:r>
          </a:p>
        </p:txBody>
      </p:sp>
    </p:spTree>
    <p:extLst>
      <p:ext uri="{BB962C8B-B14F-4D97-AF65-F5344CB8AC3E}">
        <p14:creationId xmlns:p14="http://schemas.microsoft.com/office/powerpoint/2010/main" val="5872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Practical approach PCA + </a:t>
            </a:r>
            <a:r>
              <a:rPr lang="en-GB" dirty="0" err="1"/>
              <a:t>tSNE</a:t>
            </a:r>
            <a:r>
              <a:rPr lang="en-GB" dirty="0"/>
              <a:t>/UMAP</a:t>
            </a:r>
          </a:p>
        </p:txBody>
      </p:sp>
      <p:sp>
        <p:nvSpPr>
          <p:cNvPr id="5" name="Content Placeholder 4"/>
          <p:cNvSpPr>
            <a:spLocks noGrp="1"/>
          </p:cNvSpPr>
          <p:nvPr>
            <p:ph idx="1"/>
          </p:nvPr>
        </p:nvSpPr>
        <p:spPr/>
        <p:txBody>
          <a:bodyPr>
            <a:normAutofit fontScale="92500" lnSpcReduction="10000"/>
          </a:bodyPr>
          <a:lstStyle/>
          <a:p>
            <a:r>
              <a:rPr lang="en-GB" dirty="0"/>
              <a:t>Filter heavily before starting</a:t>
            </a:r>
          </a:p>
          <a:p>
            <a:pPr lvl="1"/>
            <a:r>
              <a:rPr lang="en-GB" dirty="0"/>
              <a:t>Nicely behaving cells</a:t>
            </a:r>
          </a:p>
          <a:p>
            <a:pPr lvl="1"/>
            <a:r>
              <a:rPr lang="en-GB" dirty="0"/>
              <a:t>Expressed genes</a:t>
            </a:r>
          </a:p>
          <a:p>
            <a:pPr lvl="1"/>
            <a:r>
              <a:rPr lang="en-GB" dirty="0"/>
              <a:t>Variable genes</a:t>
            </a:r>
          </a:p>
          <a:p>
            <a:pPr lvl="1"/>
            <a:endParaRPr lang="en-GB" dirty="0"/>
          </a:p>
          <a:p>
            <a:r>
              <a:rPr lang="en-GB" dirty="0"/>
              <a:t>Do PCA</a:t>
            </a:r>
          </a:p>
          <a:p>
            <a:pPr lvl="1"/>
            <a:r>
              <a:rPr lang="en-GB" dirty="0"/>
              <a:t>Extract most interesting signal</a:t>
            </a:r>
          </a:p>
          <a:p>
            <a:pPr lvl="1"/>
            <a:r>
              <a:rPr lang="en-GB" dirty="0"/>
              <a:t>Take top PCs.  Reduce dimensionality (but not to 2)</a:t>
            </a:r>
          </a:p>
          <a:p>
            <a:pPr lvl="1"/>
            <a:endParaRPr lang="en-GB" dirty="0"/>
          </a:p>
          <a:p>
            <a:r>
              <a:rPr lang="en-GB" dirty="0"/>
              <a:t>Do </a:t>
            </a:r>
            <a:r>
              <a:rPr lang="en-GB" dirty="0" err="1"/>
              <a:t>tSNE</a:t>
            </a:r>
            <a:r>
              <a:rPr lang="en-GB" dirty="0"/>
              <a:t>/UMAP</a:t>
            </a:r>
          </a:p>
          <a:p>
            <a:pPr lvl="1"/>
            <a:r>
              <a:rPr lang="en-GB" dirty="0"/>
              <a:t>Calculate distances from PCA projections</a:t>
            </a:r>
          </a:p>
          <a:p>
            <a:pPr lvl="1"/>
            <a:r>
              <a:rPr lang="en-GB" dirty="0"/>
              <a:t>Scale distances and project into 2-dimensions</a:t>
            </a:r>
          </a:p>
        </p:txBody>
      </p:sp>
    </p:spTree>
    <p:extLst>
      <p:ext uri="{BB962C8B-B14F-4D97-AF65-F5344CB8AC3E}">
        <p14:creationId xmlns:p14="http://schemas.microsoft.com/office/powerpoint/2010/main" val="42520799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1729</TotalTime>
  <Words>10016</Words>
  <Application>Microsoft Office PowerPoint</Application>
  <PresentationFormat>ワイド画面</PresentationFormat>
  <Paragraphs>1438</Paragraphs>
  <Slides>94</Slides>
  <Notes>37</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2</vt:i4>
      </vt:variant>
      <vt:variant>
        <vt:lpstr>スライド タイトル</vt:lpstr>
      </vt:variant>
      <vt:variant>
        <vt:i4>94</vt:i4>
      </vt:variant>
    </vt:vector>
  </HeadingPairs>
  <TitlesOfParts>
    <vt:vector size="107" baseType="lpstr">
      <vt:lpstr>ＭＳ Ｐゴシック</vt:lpstr>
      <vt:lpstr>游ゴシック</vt:lpstr>
      <vt:lpstr>游ゴシック Light</vt:lpstr>
      <vt:lpstr>Arial</vt:lpstr>
      <vt:lpstr>Calibri</vt:lpstr>
      <vt:lpstr>Cambria Math</vt:lpstr>
      <vt:lpstr>Consolas</vt:lpstr>
      <vt:lpstr>Symbol</vt:lpstr>
      <vt:lpstr>Times New Roman</vt:lpstr>
      <vt:lpstr>Wingdings</vt:lpstr>
      <vt:lpstr>Office テーマ</vt:lpstr>
      <vt:lpstr>Equation</vt:lpstr>
      <vt:lpstr>Document</vt:lpstr>
      <vt:lpstr>Lecture 5 NLP towards Deep Models</vt:lpstr>
      <vt:lpstr>Agenda</vt:lpstr>
      <vt:lpstr>Neural Machine Translation (NMT)</vt:lpstr>
      <vt:lpstr>Sequence-to-sequence is versatile!</vt:lpstr>
      <vt:lpstr>Neural Machine Translation (NMT)</vt:lpstr>
      <vt:lpstr>Training a Neural Machine Translation system</vt:lpstr>
      <vt:lpstr>Multi-layer deep encoder-decoder machine translation net</vt:lpstr>
      <vt:lpstr>The final piece: the bottleneck problem in RNNs</vt:lpstr>
      <vt:lpstr>Issues with recurrent models: Linear interaction distance</vt:lpstr>
      <vt:lpstr>Issues with recurrent models: Lack of parallelizability</vt:lpstr>
      <vt:lpstr>Attention </vt:lpstr>
      <vt:lpstr>The starting point: mean-pooling for RNNs </vt:lpstr>
      <vt:lpstr>Attention is weighted averaging, which lets you do lookups! </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Sequence-to-sequence with attention</vt:lpstr>
      <vt:lpstr>Attention: in equations </vt:lpstr>
      <vt:lpstr>Attention is parallelizable, and solves bottleneck issues. </vt:lpstr>
      <vt:lpstr>Attention is great! </vt:lpstr>
      <vt:lpstr>Attention is a general Deep Learning technique </vt:lpstr>
      <vt:lpstr>Attention is a general Deep Learning technique  </vt:lpstr>
      <vt:lpstr>PowerPoint プレゼンテーション</vt:lpstr>
      <vt:lpstr>NLP towards Deep Models</vt:lpstr>
      <vt:lpstr>From n-Gram Models to Recurrent Networks</vt:lpstr>
      <vt:lpstr>The Transition to Deep Models</vt:lpstr>
      <vt:lpstr>Lecture 5 Structure and Flow</vt:lpstr>
      <vt:lpstr>What Do We Mean by “Deep Models” in NLP?</vt:lpstr>
      <vt:lpstr>PyTorch Sequence Modules Overview</vt:lpstr>
      <vt:lpstr>How an RNN Processes a Sequence</vt:lpstr>
      <vt:lpstr>Inside an LSTM Cell</vt:lpstr>
      <vt:lpstr>LSTM Outputs and Hidden States in PyTorch</vt:lpstr>
      <vt:lpstr>Backpropagation Through Time (BPTT)</vt:lpstr>
      <vt:lpstr>Gradient Explosion and Clipping</vt:lpstr>
      <vt:lpstr>Optimization and Learning Rate Scheduling</vt:lpstr>
      <vt:lpstr>Cross-Entropy Loss and Perpleity</vt:lpstr>
      <vt:lpstr>Word Embedding in RNN Input</vt:lpstr>
      <vt:lpstr>Minimal RNN Classifier Implementation</vt:lpstr>
      <vt:lpstr>Why Bidirectional RNNs Are Needed</vt:lpstr>
      <vt:lpstr>The Mechanism of Bidirectional Processing</vt:lpstr>
      <vt:lpstr>Implementing BiLSTM in PyTorch</vt:lpstr>
      <vt:lpstr>PowerPoint プレゼンテーション</vt:lpstr>
      <vt:lpstr>Stacked (Layered) RNNs</vt:lpstr>
      <vt:lpstr>Pooling strategies for sentence vectors</vt:lpstr>
      <vt:lpstr>Handling Variable Sequence Lengths</vt:lpstr>
      <vt:lpstr>Advantages and Limitations of BiLSTM</vt:lpstr>
      <vt:lpstr>Training BiLSTM Efficiently on GPU</vt:lpstr>
      <vt:lpstr>Monitoring Training Progress</vt:lpstr>
      <vt:lpstr>Visualizing Information Flow in BiLSTM</vt:lpstr>
      <vt:lpstr>Multi-Dimensional Scaling</vt:lpstr>
      <vt:lpstr>Multidimensional Scaling (MDS): What Is It?</vt:lpstr>
      <vt:lpstr>MDS Example: City Distances </vt:lpstr>
      <vt:lpstr>The Process of MDS: The Data</vt:lpstr>
      <vt:lpstr>Data Collection for MDS (1)</vt:lpstr>
      <vt:lpstr>Data Collection for MDS (2)</vt:lpstr>
      <vt:lpstr>  Type of MDS Models (1)</vt:lpstr>
      <vt:lpstr>Types of MDS (2)</vt:lpstr>
      <vt:lpstr>The MDS Model</vt:lpstr>
      <vt:lpstr>Output of MDS</vt:lpstr>
      <vt:lpstr>Diagnostics of MDS (1)</vt:lpstr>
      <vt:lpstr> Diagnostics of MDS (2)</vt:lpstr>
      <vt:lpstr>Interpretation of Dimensions </vt:lpstr>
      <vt:lpstr>Meaning of Dimensions</vt:lpstr>
      <vt:lpstr>Validating MDS Results</vt:lpstr>
      <vt:lpstr>MDS Caveats</vt:lpstr>
      <vt:lpstr>“Advantages” of MDS</vt:lpstr>
      <vt:lpstr>tSNE to the rescue…</vt:lpstr>
      <vt:lpstr>How does tSNE work?</vt:lpstr>
      <vt:lpstr>Distance scaling and perplexity</vt:lpstr>
      <vt:lpstr>Perplexity Robustness</vt:lpstr>
      <vt:lpstr>tSNE Projection</vt:lpstr>
      <vt:lpstr>tSNE Projection</vt:lpstr>
      <vt:lpstr>tSNE Practical Examples</vt:lpstr>
      <vt:lpstr>tSNE Practical Examples</vt:lpstr>
      <vt:lpstr>tSNE Practical Examples</vt:lpstr>
      <vt:lpstr>So tSNE is great then?</vt:lpstr>
      <vt:lpstr>So everything sucks?</vt:lpstr>
      <vt:lpstr>So PCA + tSNE is great then?</vt:lpstr>
      <vt:lpstr>UMAP to the rescue!</vt:lpstr>
      <vt:lpstr>UMAP differences</vt:lpstr>
      <vt:lpstr>UMAP differences</vt:lpstr>
      <vt:lpstr>UMAP differences</vt:lpstr>
      <vt:lpstr>So UMAP is great then?</vt:lpstr>
      <vt:lpstr>So UMAP is great then?</vt:lpstr>
      <vt:lpstr>So UMAP is all hype then?</vt:lpstr>
      <vt:lpstr>Practical approach PCA + tSNE/UMAP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矢口勇一</dc:creator>
  <cp:lastModifiedBy>矢口勇一</cp:lastModifiedBy>
  <cp:revision>1</cp:revision>
  <dcterms:created xsi:type="dcterms:W3CDTF">2025-10-18T05:19:53Z</dcterms:created>
  <dcterms:modified xsi:type="dcterms:W3CDTF">2025-10-21T08:50:52Z</dcterms:modified>
</cp:coreProperties>
</file>